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44"/>
  </p:notesMasterIdLst>
  <p:handoutMasterIdLst>
    <p:handoutMasterId r:id="rId45"/>
  </p:handoutMasterIdLst>
  <p:sldIdLst>
    <p:sldId id="256" r:id="rId2"/>
    <p:sldId id="284" r:id="rId3"/>
    <p:sldId id="287" r:id="rId4"/>
    <p:sldId id="289" r:id="rId5"/>
    <p:sldId id="290" r:id="rId6"/>
    <p:sldId id="258" r:id="rId7"/>
    <p:sldId id="264" r:id="rId8"/>
    <p:sldId id="282" r:id="rId9"/>
    <p:sldId id="265" r:id="rId10"/>
    <p:sldId id="291" r:id="rId11"/>
    <p:sldId id="293" r:id="rId12"/>
    <p:sldId id="294" r:id="rId13"/>
    <p:sldId id="296" r:id="rId14"/>
    <p:sldId id="295" r:id="rId15"/>
    <p:sldId id="298" r:id="rId16"/>
    <p:sldId id="266" r:id="rId17"/>
    <p:sldId id="267" r:id="rId18"/>
    <p:sldId id="262" r:id="rId19"/>
    <p:sldId id="321" r:id="rId20"/>
    <p:sldId id="297" r:id="rId21"/>
    <p:sldId id="324" r:id="rId22"/>
    <p:sldId id="325" r:id="rId23"/>
    <p:sldId id="272" r:id="rId24"/>
    <p:sldId id="300" r:id="rId25"/>
    <p:sldId id="311" r:id="rId26"/>
    <p:sldId id="310" r:id="rId27"/>
    <p:sldId id="301" r:id="rId28"/>
    <p:sldId id="302" r:id="rId29"/>
    <p:sldId id="303" r:id="rId30"/>
    <p:sldId id="304" r:id="rId31"/>
    <p:sldId id="278" r:id="rId32"/>
    <p:sldId id="309" r:id="rId33"/>
    <p:sldId id="273" r:id="rId34"/>
    <p:sldId id="305" r:id="rId35"/>
    <p:sldId id="320" r:id="rId36"/>
    <p:sldId id="306" r:id="rId37"/>
    <p:sldId id="307" r:id="rId38"/>
    <p:sldId id="313" r:id="rId39"/>
    <p:sldId id="314" r:id="rId40"/>
    <p:sldId id="317" r:id="rId41"/>
    <p:sldId id="318" r:id="rId42"/>
    <p:sldId id="319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808080"/>
    <a:srgbClr val="B2B2B2"/>
    <a:srgbClr val="99FF99"/>
    <a:srgbClr val="99CCFF"/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4" autoAdjust="0"/>
    <p:restoredTop sz="90929"/>
  </p:normalViewPr>
  <p:slideViewPr>
    <p:cSldViewPr>
      <p:cViewPr>
        <p:scale>
          <a:sx n="93" d="100"/>
          <a:sy n="93" d="100"/>
        </p:scale>
        <p:origin x="-1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19EEC77-92A7-42B2-93D9-8609FD2C88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015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62DFAC6B-B2EF-467E-B651-733A79C60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965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2BD8-746B-9F48-B7E9-74D6E69A6B1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1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10668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6200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9933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77200" y="6553200"/>
            <a:ext cx="1066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F9CE1338-0D72-4A8D-867A-FDDA69F257CC}" type="datetime5">
              <a:rPr lang="en-US" altLang="en-US"/>
              <a:pPr/>
              <a:t>15-Oct-15</a:t>
            </a:fld>
            <a:endParaRPr lang="en-US" altLang="en-US"/>
          </a:p>
        </p:txBody>
      </p:sp>
      <p:pic>
        <p:nvPicPr>
          <p:cNvPr id="41989" name="Picture 5" descr="duke.wave.shadow.gif                                           0000A716Quicksilver 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334000"/>
            <a:ext cx="895350" cy="63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558800" y="2625725"/>
            <a:ext cx="322263" cy="4746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ltGray">
          <a:xfrm>
            <a:off x="825500" y="2625725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ltGray">
          <a:xfrm>
            <a:off x="566738" y="3048000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>
              <a:latin typeface="Arial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ltGray">
          <a:xfrm>
            <a:off x="936625" y="30480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>
              <a:latin typeface="Arial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ltGray">
          <a:xfrm>
            <a:off x="152400" y="2974975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>
              <a:latin typeface="Arial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787400" y="2438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en-US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A0F20E-C276-4C10-AAC5-9026904797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74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228600"/>
            <a:ext cx="2157413" cy="5903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321425" cy="5903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74BE1B-E35A-4139-91D4-4F2D165CF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1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482F47-4F59-4872-85F1-86854F05F2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11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3108C9-290A-44A3-B62D-83DE864BA9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17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8E0F1D-C5B3-4CD2-82C1-D5EC7B1B8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15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E3D8FD-A449-4524-95E9-44068436F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2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9F6A4E-F42F-41F7-A80C-9169887E8C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94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E6ABB9-F36A-4767-8975-CAF06A526F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73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3EF88A-78AC-4CA5-B408-595A88CC6A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81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AB4A29-CEA9-4DBF-9A1C-5089DCC8E6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5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ltGray">
          <a:xfrm>
            <a:off x="533400" y="260350"/>
            <a:ext cx="322263" cy="4746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>
              <a:latin typeface="Arial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ltGray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>
              <a:latin typeface="Arial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>
              <a:latin typeface="Arial" charset="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>
              <a:latin typeface="Arial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gray">
          <a:xfrm flipV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en-US" altLang="en-US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930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E84DF0EA-0375-43B6-BA4E-746E9E8106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0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7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7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7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7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7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nstant_time" TargetMode="External"/><Relationship Id="rId2" Type="http://schemas.openxmlformats.org/officeDocument/2006/relationships/hyperlink" Target="http://en.wikipedia.org/wiki/Worst_case_analys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uckoo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ash_table" TargetMode="External"/><Relationship Id="rId2" Type="http://schemas.openxmlformats.org/officeDocument/2006/relationships/hyperlink" Target="http://en.wikipedia.org/wiki/Infinite_loo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Hash_function" TargetMode="External"/><Relationship Id="rId4" Type="http://schemas.openxmlformats.org/officeDocument/2006/relationships/hyperlink" Target="http://en.wikipedia.org/wiki/In-place_algorith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Hashing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2" y="228600"/>
            <a:ext cx="7793038" cy="838200"/>
          </a:xfrm>
        </p:spPr>
        <p:txBody>
          <a:bodyPr/>
          <a:lstStyle/>
          <a:p>
            <a:pPr lvl="0"/>
            <a:r>
              <a:rPr lang="en-US" dirty="0"/>
              <a:t>How hard is it to find a good hash function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Consider the birthday paradox – the chances of two people in a room having the same birthdates?</a:t>
            </a:r>
          </a:p>
          <a:p>
            <a:pPr lvl="2"/>
            <a:r>
              <a:rPr lang="en-US" dirty="0">
                <a:solidFill>
                  <a:schemeClr val="tx1"/>
                </a:solidFill>
                <a:latin typeface="+mn-lt"/>
              </a:rPr>
              <a:t>23 people – 50%</a:t>
            </a:r>
          </a:p>
          <a:p>
            <a:pPr lvl="2"/>
            <a:r>
              <a:rPr lang="en-US" dirty="0">
                <a:solidFill>
                  <a:schemeClr val="tx1"/>
                </a:solidFill>
                <a:latin typeface="+mn-lt"/>
              </a:rPr>
              <a:t>60 people – greater than 99%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58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Hash Function 1 – </a:t>
            </a:r>
            <a:r>
              <a:rPr lang="en-US" sz="3600" b="1" dirty="0" smtClean="0"/>
              <a:t>Adding Characters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unsigned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hash(string key)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{unsigned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hashVal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=0;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key.length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();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++)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hashVal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+= key[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return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hashVal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 TABLESIZE;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characters of the key as numbers. When we add them, we actually get their ASCII value (A = 65, etc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.).</a:t>
            </a:r>
          </a:p>
          <a:p>
            <a:r>
              <a:rPr lang="en-US" dirty="0" smtClean="0"/>
              <a:t>Is this a good way?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27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Hash Function 2 – </a:t>
            </a:r>
            <a:r>
              <a:rPr lang="en-US" b="1" dirty="0" smtClean="0"/>
              <a:t>Slide and add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unsigned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hash(string key)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 unsigned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hashVal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=0;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key.length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();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++)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hashVal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hashVal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 128 +key[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TABLESIZE;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return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hashVal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better as it uses a broader range of values.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smtClean="0"/>
              <a:t>If the number gets too large to store, it throws away most significant bits.  Unsigned </a:t>
            </a:r>
            <a:r>
              <a:rPr lang="en-US" dirty="0" err="1" smtClean="0"/>
              <a:t>int</a:t>
            </a:r>
            <a:r>
              <a:rPr lang="en-US" dirty="0" smtClean="0"/>
              <a:t> is 65535 in max size.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3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 err="1" smtClean="0"/>
              <a:t>int</a:t>
            </a:r>
            <a:r>
              <a:rPr lang="en-US" dirty="0" smtClean="0"/>
              <a:t> x</a:t>
            </a:r>
          </a:p>
          <a:p>
            <a:r>
              <a:rPr lang="en-US" dirty="0" smtClean="0"/>
              <a:t>What does this do?</a:t>
            </a:r>
          </a:p>
          <a:p>
            <a:r>
              <a:rPr lang="en-US" dirty="0"/>
              <a:t> </a:t>
            </a:r>
            <a:r>
              <a:rPr lang="en-US" dirty="0" smtClean="0"/>
              <a:t>    x  &lt;&lt; 5</a:t>
            </a:r>
          </a:p>
          <a:p>
            <a:r>
              <a:rPr lang="en-US" dirty="0" smtClean="0"/>
              <a:t>What does ^ do?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caret (^) is an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exclusive or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Exclusive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work at the bit level in the following way: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10110110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11001100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-------------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01111010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4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Hash Function </a:t>
            </a:r>
            <a:r>
              <a:rPr lang="en-US" b="1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unsigned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hash(string key)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unsigned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hashVal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=0;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for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=0;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key.length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();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++)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hashVal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 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hashVal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&lt;&lt; 5) ^ key[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^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hashVal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return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hashVal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%TABLESIZE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we use </a:t>
            </a:r>
            <a:r>
              <a:rPr lang="en-US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put the original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hashVal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back in, we aren’t in danger of losing the effect of the first characters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57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good hash functions.  For board work, I’ll use something easy (such as </a:t>
            </a:r>
            <a:r>
              <a:rPr lang="en-US" dirty="0" err="1" smtClean="0"/>
              <a:t>val%tablesize</a:t>
            </a:r>
            <a:r>
              <a:rPr lang="en-US" dirty="0" smtClean="0"/>
              <a:t>) so we can compute the hash value in our heads.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23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4107E-8744-4634-9DA7-E3A53F0E14C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imperfect hash function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5127625" cy="4370388"/>
          </a:xfrm>
        </p:spPr>
        <p:txBody>
          <a:bodyPr/>
          <a:lstStyle/>
          <a:p>
            <a:r>
              <a:rPr lang="en-US" altLang="en-US"/>
              <a:t>Suppose our hash function gave us the following values:</a:t>
            </a:r>
          </a:p>
          <a:p>
            <a:pPr lvl="1"/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hash("apple") = 5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hash("watermelon") = 3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hash("grapes") = 8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hash("cantaloupe") = 7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hash("kiwi") = 0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hash("strawberry") = 9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hash("mango") = 6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hash("banana") = 2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tx2"/>
                </a:solidFill>
                <a:latin typeface="Verdana" pitchFamily="34" charset="0"/>
              </a:rPr>
              <a:t>hash("honeydew") = 6</a:t>
            </a:r>
          </a:p>
        </p:txBody>
      </p:sp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5521325" y="1443038"/>
            <a:ext cx="2936875" cy="4592637"/>
            <a:chOff x="3478" y="909"/>
            <a:chExt cx="1850" cy="2893"/>
          </a:xfrm>
        </p:grpSpPr>
        <p:sp>
          <p:nvSpPr>
            <p:cNvPr id="14340" name="AutoShape 4"/>
            <p:cNvSpPr>
              <a:spLocks noChangeArrowheads="1"/>
            </p:cNvSpPr>
            <p:nvPr/>
          </p:nvSpPr>
          <p:spPr bwMode="auto">
            <a:xfrm>
              <a:off x="3696" y="909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kiwi</a:t>
              </a:r>
            </a:p>
          </p:txBody>
        </p:sp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3696" y="1200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3698" y="1488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banana</a:t>
              </a:r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3696" y="1776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watermelon</a:t>
              </a:r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3696" y="2064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>
              <a:off x="3696" y="2352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apple</a:t>
              </a:r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>
              <a:off x="3696" y="2640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mango</a:t>
              </a:r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3696" y="2928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cantaloupe</a:t>
              </a:r>
            </a:p>
          </p:txBody>
        </p:sp>
        <p:sp>
          <p:nvSpPr>
            <p:cNvPr id="14348" name="AutoShape 12"/>
            <p:cNvSpPr>
              <a:spLocks noChangeArrowheads="1"/>
            </p:cNvSpPr>
            <p:nvPr/>
          </p:nvSpPr>
          <p:spPr bwMode="auto">
            <a:xfrm>
              <a:off x="3696" y="3216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grapes</a:t>
              </a:r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>
              <a:off x="3696" y="3504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strawberry</a:t>
              </a:r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3478" y="912"/>
              <a:ext cx="218" cy="2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2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3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4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6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7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8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9</a:t>
              </a:r>
            </a:p>
          </p:txBody>
        </p:sp>
      </p:grp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793750" y="5715000"/>
            <a:ext cx="2025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• Now 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63F7-94D7-44CF-B20E-E76C447ADC5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Collisions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53400" cy="4760913"/>
          </a:xfrm>
        </p:spPr>
        <p:txBody>
          <a:bodyPr/>
          <a:lstStyle/>
          <a:p>
            <a:r>
              <a:rPr lang="en-US" altLang="en-US"/>
              <a:t>When two values hash to the same array location, this is called a </a:t>
            </a:r>
            <a:r>
              <a:rPr lang="en-US" altLang="en-US">
                <a:solidFill>
                  <a:schemeClr val="tx2"/>
                </a:solidFill>
              </a:rPr>
              <a:t>collision</a:t>
            </a:r>
          </a:p>
          <a:p>
            <a:r>
              <a:rPr lang="en-US" altLang="en-US"/>
              <a:t>Collisions are normally treated as “first come, first served”—the first value that hashes to the location gets it</a:t>
            </a:r>
          </a:p>
          <a:p>
            <a:r>
              <a:rPr lang="en-US" altLang="en-US"/>
              <a:t>We have to find something to do with the second and subsequent values that hash to this same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EE07E-109C-4FB8-BCD8-FBD1747CEE8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collisions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What can we do when two different values attempt to occupy the same place in an array?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Solution #1:</a:t>
            </a:r>
            <a:r>
              <a:rPr lang="en-US" altLang="en-US" dirty="0"/>
              <a:t> Search from </a:t>
            </a:r>
            <a:r>
              <a:rPr lang="en-US" altLang="en-US" dirty="0" smtClean="0"/>
              <a:t>desired spot for </a:t>
            </a:r>
            <a:r>
              <a:rPr lang="en-US" altLang="en-US" dirty="0"/>
              <a:t>an empty </a:t>
            </a:r>
            <a:r>
              <a:rPr lang="en-US" altLang="en-US" dirty="0" smtClean="0"/>
              <a:t>location  (with wrap)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Will we ever be able to find the values again?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 smtClean="0"/>
              <a:t>Solution #2:</a:t>
            </a:r>
            <a:r>
              <a:rPr lang="en-US" altLang="en-US" dirty="0" smtClean="0"/>
              <a:t> Try again with a </a:t>
            </a:r>
            <a:r>
              <a:rPr lang="en-US" altLang="en-US" dirty="0"/>
              <a:t>second hash function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...and a third, and a fourth, and a fifth, ... </a:t>
            </a:r>
            <a:r>
              <a:rPr lang="en-US" altLang="en-US" dirty="0" smtClean="0"/>
              <a:t>to find a better location.  </a:t>
            </a:r>
            <a:r>
              <a:rPr lang="en-US" altLang="en-US" dirty="0" smtClean="0">
                <a:solidFill>
                  <a:srgbClr val="00B050"/>
                </a:solidFill>
              </a:rPr>
              <a:t>How many hash functions would we need????</a:t>
            </a:r>
            <a:endParaRPr lang="en-US" altLang="en-US" dirty="0">
              <a:solidFill>
                <a:srgbClr val="00B05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b="1" dirty="0"/>
              <a:t>Solution </a:t>
            </a:r>
            <a:r>
              <a:rPr lang="en-US" altLang="en-US" b="1" dirty="0" smtClean="0"/>
              <a:t>#3:</a:t>
            </a:r>
            <a:r>
              <a:rPr lang="en-US" altLang="en-US" dirty="0" smtClean="0"/>
              <a:t> Create a linked </a:t>
            </a:r>
            <a:r>
              <a:rPr lang="en-US" altLang="en-US" dirty="0"/>
              <a:t>list of values that hash to this location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All these solutions work, provided: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We use the same technique to </a:t>
            </a:r>
            <a:r>
              <a:rPr lang="en-US" altLang="en-US" i="1" dirty="0"/>
              <a:t>add</a:t>
            </a:r>
            <a:r>
              <a:rPr lang="en-US" altLang="en-US" dirty="0"/>
              <a:t> things to the array as we use to </a:t>
            </a:r>
            <a:r>
              <a:rPr lang="en-US" altLang="en-US" i="1" dirty="0" smtClean="0"/>
              <a:t>find </a:t>
            </a:r>
            <a:r>
              <a:rPr lang="en-US" altLang="en-US" dirty="0" smtClean="0"/>
              <a:t>things </a:t>
            </a:r>
            <a:r>
              <a:rPr lang="en-US" altLang="en-US" dirty="0"/>
              <a:t>in the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empty spot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choose an empty spot?</a:t>
            </a:r>
          </a:p>
          <a:p>
            <a:r>
              <a:rPr lang="en-US" dirty="0" smtClean="0"/>
              <a:t>How would the item ever be located again?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59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0E9F-7A3A-4DC0-B0C4-B30F5DDF205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Preview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760913"/>
          </a:xfrm>
        </p:spPr>
        <p:txBody>
          <a:bodyPr/>
          <a:lstStyle/>
          <a:p>
            <a:r>
              <a:rPr lang="en-US" altLang="en-US"/>
              <a:t>A </a:t>
            </a:r>
            <a:r>
              <a:rPr lang="en-US" altLang="en-US">
                <a:solidFill>
                  <a:schemeClr val="tx2"/>
                </a:solidFill>
              </a:rPr>
              <a:t>hash function</a:t>
            </a:r>
            <a:r>
              <a:rPr lang="en-US" altLang="en-US"/>
              <a:t> is a function that:</a:t>
            </a:r>
          </a:p>
          <a:p>
            <a:pPr lvl="1"/>
            <a:r>
              <a:rPr lang="en-US" altLang="en-US"/>
              <a:t>When applied to an Object, returns a number</a:t>
            </a:r>
          </a:p>
          <a:p>
            <a:pPr lvl="1"/>
            <a:r>
              <a:rPr lang="en-US" altLang="en-US"/>
              <a:t>When applied to </a:t>
            </a:r>
            <a:r>
              <a:rPr lang="en-US" altLang="en-US" i="1"/>
              <a:t>equal</a:t>
            </a:r>
            <a:r>
              <a:rPr lang="en-US" altLang="en-US"/>
              <a:t> Objects, returns the </a:t>
            </a:r>
            <a:r>
              <a:rPr lang="en-US" altLang="en-US" i="1"/>
              <a:t>same</a:t>
            </a:r>
            <a:r>
              <a:rPr lang="en-US" altLang="en-US"/>
              <a:t> number for each</a:t>
            </a:r>
          </a:p>
          <a:p>
            <a:pPr lvl="1"/>
            <a:r>
              <a:rPr lang="en-US" altLang="en-US"/>
              <a:t>When applied to </a:t>
            </a:r>
            <a:r>
              <a:rPr lang="en-US" altLang="en-US" i="1"/>
              <a:t>unequal</a:t>
            </a:r>
            <a:r>
              <a:rPr lang="en-US" altLang="en-US"/>
              <a:t> Objects, is </a:t>
            </a:r>
            <a:r>
              <a:rPr lang="en-US" altLang="en-US" i="1"/>
              <a:t>very unlikely</a:t>
            </a:r>
            <a:r>
              <a:rPr lang="en-US" altLang="en-US"/>
              <a:t> to return the same number for each</a:t>
            </a:r>
          </a:p>
          <a:p>
            <a:r>
              <a:rPr lang="en-US" altLang="en-US"/>
              <a:t>Hash functions turn out to be very important for searching, that is, looking things up fast</a:t>
            </a:r>
          </a:p>
          <a:p>
            <a:r>
              <a:rPr lang="en-US" altLang="en-US"/>
              <a:t>This is their story....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Linear </a:t>
            </a:r>
            <a:r>
              <a:rPr lang="en-US" b="1" dirty="0" smtClean="0"/>
              <a:t>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486400"/>
          </a:xfrm>
        </p:spPr>
        <p:txBody>
          <a:bodyPr/>
          <a:lstStyle/>
          <a:p>
            <a:pPr lvl="0"/>
            <a:r>
              <a:rPr lang="en-US" sz="2400" dirty="0">
                <a:solidFill>
                  <a:schemeClr val="tx1"/>
                </a:solidFill>
              </a:rPr>
              <a:t>Use a vacant spot in table following HASH(key) – “open” addressing means that we find an unused address and use it. </a:t>
            </a: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Evaluation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Longer </a:t>
            </a:r>
            <a:r>
              <a:rPr lang="en-US" dirty="0">
                <a:solidFill>
                  <a:schemeClr val="tx1"/>
                </a:solidFill>
              </a:rPr>
              <a:t>search times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Clustering gets worse and worse (snowballs).  </a:t>
            </a:r>
          </a:p>
          <a:p>
            <a:pPr lvl="2"/>
            <a:r>
              <a:rPr lang="en-US" sz="2400" b="1" dirty="0">
                <a:solidFill>
                  <a:schemeClr val="tx1"/>
                </a:solidFill>
              </a:rPr>
              <a:t>Primary clustering</a:t>
            </a:r>
            <a:r>
              <a:rPr lang="en-US" sz="2400" dirty="0">
                <a:solidFill>
                  <a:schemeClr val="tx1"/>
                </a:solidFill>
              </a:rPr>
              <a:t> is when two keys that hash onto different values compete for same locations in successive hashes.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Better if successive probe locations are picked in </a:t>
            </a:r>
            <a:r>
              <a:rPr lang="en-US" dirty="0" smtClean="0">
                <a:solidFill>
                  <a:schemeClr val="tx1"/>
                </a:solidFill>
              </a:rPr>
              <a:t>“scrambled” </a:t>
            </a:r>
            <a:r>
              <a:rPr lang="en-US" dirty="0">
                <a:solidFill>
                  <a:schemeClr val="tx1"/>
                </a:solidFill>
              </a:rPr>
              <a:t>order to lessen clustering.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8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922" y="1253756"/>
            <a:ext cx="4967301" cy="5102594"/>
          </a:xfrm>
        </p:spPr>
        <p:txBody>
          <a:bodyPr>
            <a:normAutofit/>
          </a:bodyPr>
          <a:lstStyle/>
          <a:p>
            <a:r>
              <a:rPr lang="en-US" altLang="en-US" sz="2000" i="1" dirty="0" smtClean="0"/>
              <a:t>Linear</a:t>
            </a:r>
            <a:r>
              <a:rPr lang="en-US" altLang="en-US" sz="2000" dirty="0" smtClean="0"/>
              <a:t> </a:t>
            </a:r>
            <a:r>
              <a:rPr lang="en-US" altLang="en-US" sz="2000" i="1" dirty="0" smtClean="0"/>
              <a:t>probing </a:t>
            </a:r>
            <a:r>
              <a:rPr lang="en-US" altLang="en-US" sz="2000" dirty="0"/>
              <a:t>– if an element hashes to position p and that position is occupied, try position (p+1)%s where s is the size of the </a:t>
            </a:r>
            <a:r>
              <a:rPr lang="en-US" altLang="en-US" sz="2000" dirty="0" smtClean="0"/>
              <a:t>table</a:t>
            </a:r>
          </a:p>
          <a:p>
            <a:endParaRPr lang="en-US" altLang="en-US" sz="2000" dirty="0"/>
          </a:p>
          <a:p>
            <a:r>
              <a:rPr lang="en-US" altLang="en-US" sz="2000" dirty="0" smtClean="0"/>
              <a:t>One </a:t>
            </a:r>
            <a:r>
              <a:rPr lang="en-US" altLang="en-US" sz="2000" dirty="0"/>
              <a:t>problem with linear probing is the development of clusters of occupied </a:t>
            </a:r>
            <a:r>
              <a:rPr lang="en-US" altLang="en-US" sz="2000" dirty="0" smtClean="0"/>
              <a:t>cells</a:t>
            </a:r>
          </a:p>
          <a:p>
            <a:endParaRPr lang="en-US" altLang="en-US" sz="2000" dirty="0" smtClean="0"/>
          </a:p>
          <a:p>
            <a:r>
              <a:rPr lang="en-US" altLang="en-US" sz="2400" dirty="0" smtClean="0"/>
              <a:t>Example: Ann, Andrew, Bob, Doug, Elizabeth, Betty, Barbara, Hal, Bill.</a:t>
            </a:r>
            <a:endParaRPr lang="en-US" alt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84922" y="6356350"/>
            <a:ext cx="655321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38135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21 - </a:t>
            </a:r>
            <a:fld id="{90994C07-E970-A243-9601-A1D642E986EC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2" descr="C:\WINDOWS\Desktop\Oh_type\GIFs_c16to_19\lewis17fig04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269" y="1253756"/>
            <a:ext cx="2212975" cy="5147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935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Example: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800" dirty="0" err="1" smtClean="0"/>
              <a:t>Key%TableSize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718921"/>
              </p:ext>
            </p:extLst>
          </p:nvPr>
        </p:nvGraphicFramePr>
        <p:xfrm>
          <a:off x="5562600" y="1219200"/>
          <a:ext cx="3124200" cy="4813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3988"/>
                <a:gridCol w="1470212"/>
              </a:tblGrid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533400" y="121920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Key	Desired Hash </a:t>
            </a:r>
            <a:r>
              <a:rPr lang="en-US" dirty="0" err="1"/>
              <a:t>Loc</a:t>
            </a:r>
            <a:endParaRPr lang="en-US" dirty="0"/>
          </a:p>
          <a:p>
            <a:r>
              <a:rPr lang="en-US" dirty="0"/>
              <a:t>5	5</a:t>
            </a:r>
          </a:p>
          <a:p>
            <a:r>
              <a:rPr lang="en-US" dirty="0"/>
              <a:t>53	15</a:t>
            </a:r>
          </a:p>
          <a:p>
            <a:r>
              <a:rPr lang="en-US" dirty="0"/>
              <a:t>35	16</a:t>
            </a:r>
          </a:p>
          <a:p>
            <a:r>
              <a:rPr lang="en-US" dirty="0"/>
              <a:t>56	18</a:t>
            </a:r>
          </a:p>
          <a:p>
            <a:r>
              <a:rPr lang="en-US" dirty="0"/>
              <a:t>92	16</a:t>
            </a:r>
          </a:p>
          <a:p>
            <a:r>
              <a:rPr lang="en-US" dirty="0"/>
              <a:t>15	15</a:t>
            </a:r>
          </a:p>
          <a:p>
            <a:r>
              <a:rPr lang="en-US" dirty="0"/>
              <a:t>62	5</a:t>
            </a:r>
          </a:p>
          <a:p>
            <a:r>
              <a:rPr lang="en-US" dirty="0"/>
              <a:t>73	16</a:t>
            </a:r>
          </a:p>
          <a:p>
            <a:r>
              <a:rPr lang="en-US" dirty="0"/>
              <a:t>55	17</a:t>
            </a:r>
          </a:p>
          <a:p>
            <a:r>
              <a:rPr lang="en-US" dirty="0"/>
              <a:t>142	9</a:t>
            </a:r>
          </a:p>
        </p:txBody>
      </p:sp>
    </p:spTree>
    <p:extLst>
      <p:ext uri="{BB962C8B-B14F-4D97-AF65-F5344CB8AC3E}">
        <p14:creationId xmlns:p14="http://schemas.microsoft.com/office/powerpoint/2010/main" val="2136443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80F7-5197-4021-8742-308D73A7BF3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Clustering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5105400"/>
          </a:xfrm>
        </p:spPr>
        <p:txBody>
          <a:bodyPr/>
          <a:lstStyle/>
          <a:p>
            <a:r>
              <a:rPr lang="en-US" altLang="en-US" sz="2400" dirty="0"/>
              <a:t>One problem with the </a:t>
            </a:r>
            <a:r>
              <a:rPr lang="en-US" altLang="en-US" sz="2400" dirty="0" smtClean="0"/>
              <a:t>“linear probing” is </a:t>
            </a:r>
            <a:r>
              <a:rPr lang="en-US" altLang="en-US" sz="2400" dirty="0"/>
              <a:t>the tendency to form “clusters”</a:t>
            </a:r>
          </a:p>
          <a:p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chemeClr val="tx2"/>
                </a:solidFill>
              </a:rPr>
              <a:t>cluster</a:t>
            </a:r>
            <a:r>
              <a:rPr lang="en-US" altLang="en-US" sz="2400" dirty="0"/>
              <a:t> is a group of items not containing any open slots</a:t>
            </a:r>
          </a:p>
          <a:p>
            <a:r>
              <a:rPr lang="en-US" altLang="en-US" sz="2400" dirty="0"/>
              <a:t>The bigger a cluster gets, the more likely it is that new values will hash into the cluster, and make it ever bigger</a:t>
            </a:r>
          </a:p>
          <a:p>
            <a:r>
              <a:rPr lang="en-US" altLang="en-US" sz="2400" dirty="0"/>
              <a:t>Clusters cause efficiency to degrade</a:t>
            </a:r>
          </a:p>
          <a:p>
            <a:r>
              <a:rPr lang="en-US" altLang="en-US" sz="2400" dirty="0"/>
              <a:t>Here is a </a:t>
            </a:r>
            <a:r>
              <a:rPr lang="en-US" altLang="en-US" sz="2400" i="1" dirty="0"/>
              <a:t>non</a:t>
            </a:r>
            <a:r>
              <a:rPr lang="en-US" altLang="en-US" sz="2400" dirty="0"/>
              <a:t>-solution: instead of stepping one ahead, step </a:t>
            </a:r>
            <a:r>
              <a:rPr lang="en-US" altLang="en-US" sz="2400" dirty="0">
                <a:solidFill>
                  <a:schemeClr val="accent2"/>
                </a:solidFill>
                <a:latin typeface="Verdana" pitchFamily="34" charset="0"/>
              </a:rPr>
              <a:t>n</a:t>
            </a:r>
            <a:r>
              <a:rPr lang="en-US" altLang="en-US" sz="2400" dirty="0"/>
              <a:t> locations ahead</a:t>
            </a:r>
          </a:p>
          <a:p>
            <a:pPr lvl="1"/>
            <a:r>
              <a:rPr lang="en-US" altLang="en-US" sz="2000" dirty="0"/>
              <a:t>The clusters are still there, they’re just harder to see</a:t>
            </a:r>
          </a:p>
          <a:p>
            <a:pPr lvl="1"/>
            <a:r>
              <a:rPr lang="en-US" altLang="en-US" sz="2000" dirty="0"/>
              <a:t>Unless</a:t>
            </a:r>
            <a:r>
              <a:rPr lang="en-US" altLang="en-US" sz="2000" dirty="0">
                <a:solidFill>
                  <a:schemeClr val="accent2"/>
                </a:solidFill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latin typeface="Verdana" pitchFamily="34" charset="0"/>
              </a:rPr>
              <a:t>n</a:t>
            </a:r>
            <a:r>
              <a:rPr lang="en-US" altLang="en-US" sz="2000" dirty="0"/>
              <a:t> and the table size are mutually prime, some table locations are never checked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Quadratic Probing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02688" cy="4800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Assume the value of the hash function is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 = HASH(</a:t>
            </a:r>
            <a:r>
              <a:rPr lang="en-US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Cells are probed according to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H, </a:t>
            </a:r>
            <a:r>
              <a:rPr lang="en-US" dirty="0" smtClean="0"/>
              <a:t>H+ 1</a:t>
            </a:r>
            <a:r>
              <a:rPr lang="en-US" baseline="30000" dirty="0" smtClean="0"/>
              <a:t>2</a:t>
            </a:r>
            <a:r>
              <a:rPr lang="en-US" dirty="0" smtClean="0"/>
              <a:t> ,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smtClean="0"/>
              <a:t>H+ 2</a:t>
            </a:r>
            <a:r>
              <a:rPr lang="en-US" baseline="30000" dirty="0" smtClean="0"/>
              <a:t>2</a:t>
            </a:r>
            <a:r>
              <a:rPr lang="en-US" dirty="0" smtClean="0"/>
              <a:t> ,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/>
              <a:t>H+ 3</a:t>
            </a:r>
            <a:r>
              <a:rPr lang="en-US" baseline="30000" dirty="0" smtClean="0"/>
              <a:t>2</a:t>
            </a:r>
            <a:r>
              <a:rPr lang="en-US" dirty="0" smtClean="0"/>
              <a:t> , H+ 4</a:t>
            </a:r>
            <a:r>
              <a:rPr lang="en-US" baseline="30000" dirty="0" smtClean="0"/>
              <a:t>2</a:t>
            </a:r>
            <a:r>
              <a:rPr lang="en-US" dirty="0" smtClean="0"/>
              <a:t> ,H+ 5</a:t>
            </a:r>
            <a:r>
              <a:rPr lang="en-US" baseline="30000" dirty="0" smtClean="0"/>
              <a:t>2</a:t>
            </a:r>
            <a:r>
              <a:rPr lang="en-US" dirty="0" smtClean="0"/>
              <a:t> 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What would advantage of this be?</a:t>
            </a:r>
          </a:p>
          <a:p>
            <a:pPr marL="0" indent="0">
              <a:buNone/>
            </a:pPr>
            <a:r>
              <a:rPr lang="en-US" dirty="0" smtClean="0"/>
              <a:t>Note: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miss some locations (not find one when one exists). 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do without multiplication – see the book for more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6A4E-F42F-41F7-A80C-9169887E8CD9}" type="slidenum">
              <a:rPr lang="en-US" altLang="en-US" smtClean="0"/>
              <a:pPr/>
              <a:t>25</a:t>
            </a:fld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74114"/>
              </p:ext>
            </p:extLst>
          </p:nvPr>
        </p:nvGraphicFramePr>
        <p:xfrm>
          <a:off x="1524000" y="1397000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Hash</a:t>
                      </a:r>
                      <a:r>
                        <a:rPr lang="en-US" baseline="0" dirty="0" smtClean="0"/>
                        <a:t> 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 from Previous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is formula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diff=1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H=</a:t>
                      </a:r>
                      <a:r>
                        <a:rPr lang="en-US" dirty="0" err="1" smtClean="0"/>
                        <a:t>H+diff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 = diff+2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H+9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H+16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H+25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H+36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619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Quadratic Probing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primary clustering </a:t>
            </a:r>
            <a:r>
              <a:rPr lang="en-US" dirty="0" smtClean="0"/>
              <a:t>eliminated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 (Do keys that hash to different locations compete for the same sequence of successive locations?)</a:t>
            </a: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Secondary clustering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when different keys that hash to same locations compete for successive hash locations. 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Quadratic probing eliminates primary clustering, but not secondary clustering.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0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869238" cy="685800"/>
          </a:xfrm>
        </p:spPr>
        <p:txBody>
          <a:bodyPr/>
          <a:lstStyle/>
          <a:p>
            <a:r>
              <a:rPr lang="en-US" sz="3200" b="1" dirty="0"/>
              <a:t>D</a:t>
            </a:r>
            <a:r>
              <a:rPr lang="en-US" sz="3200" b="1" dirty="0" smtClean="0"/>
              <a:t>ouble Hashing (Personalized Increment)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+mn-lt"/>
              </a:rPr>
              <a:t>For both linear and quadratic probing, the sequences checked are key independent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Two different keys which hash to same location, keep competing.</a:t>
            </a:r>
          </a:p>
          <a:p>
            <a:pPr marL="0" lv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IDEA:  Have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two functions, </a:t>
            </a:r>
            <a:r>
              <a:rPr lang="en-US" sz="1800" i="1" dirty="0">
                <a:solidFill>
                  <a:schemeClr val="tx1"/>
                </a:solidFill>
                <a:latin typeface="+mn-lt"/>
              </a:rPr>
              <a:t>Step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gives the increment for </a:t>
            </a:r>
            <a:r>
              <a:rPr lang="en-US" sz="1800" i="1" dirty="0">
                <a:solidFill>
                  <a:schemeClr val="tx1"/>
                </a:solidFill>
                <a:latin typeface="+mn-lt"/>
              </a:rPr>
              <a:t>Hash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pPr lvl="0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Define: Step(key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) = 1 + key % (TABLESIZE - 2) – gives personalized increment. </a:t>
            </a:r>
          </a:p>
          <a:p>
            <a:pPr lvl="0"/>
            <a:r>
              <a:rPr lang="en-US" sz="1800" b="1" dirty="0">
                <a:solidFill>
                  <a:schemeClr val="tx1"/>
                </a:solidFill>
                <a:latin typeface="+mn-lt"/>
              </a:rPr>
              <a:t>Notice, the location of Step is never used directly as the hash value. It is only an auxiliary function. 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1800" dirty="0">
                <a:solidFill>
                  <a:schemeClr val="tx1"/>
                </a:solidFill>
                <a:latin typeface="+mn-lt"/>
              </a:rPr>
              <a:t>If TABLESIZE and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TABLESIZE–2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are primes, it works better. </a:t>
            </a:r>
          </a:p>
          <a:p>
            <a:pPr lvl="0"/>
            <a:r>
              <a:rPr lang="en-US" sz="1800" dirty="0">
                <a:solidFill>
                  <a:schemeClr val="tx1"/>
                </a:solidFill>
                <a:latin typeface="+mn-lt"/>
              </a:rPr>
              <a:t>Hash(key) = key % TABLESIZE </a:t>
            </a:r>
          </a:p>
          <a:p>
            <a:pPr lvl="0"/>
            <a:r>
              <a:rPr lang="en-US" sz="1800" dirty="0">
                <a:solidFill>
                  <a:schemeClr val="tx1"/>
                </a:solidFill>
                <a:latin typeface="+mn-lt"/>
              </a:rPr>
              <a:t>If Hash(key) is full, successively add increment as specified by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Step(key). 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dirty="0">
                <a:solidFill>
                  <a:srgbClr val="00B050"/>
                </a:solidFill>
                <a:latin typeface="+mn-lt"/>
              </a:rPr>
              <a:t>For example for key = 38 and TABLESIZE = 13 </a:t>
            </a:r>
            <a:r>
              <a:rPr lang="en-US" dirty="0" smtClean="0">
                <a:solidFill>
                  <a:srgbClr val="00B050"/>
                </a:solidFill>
                <a:latin typeface="+mn-lt"/>
              </a:rPr>
              <a:t>  What is the series of locations probed?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Double Hashing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For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example for key = 38 and TABLESIZE = 13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1 + 38 % 11 = 6 – gives personalized increment.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38 % 13 = 12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(12 + 6) % 13 = 5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(5 + 6) % 13 = 11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(11 + 6) % 13 = 4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(4 + 6) % 13 = 10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(10 + 6) % 13 = 3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(3 + 6) % 13 = 9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(9 + 6) % 13 = 2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(2 + 6) % 13 = 8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(8 + 6) % 13 = 1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(1 + 6) % 13 = 7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(7 + 6) % 13 = 0 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= (0 + 6) % 13 = 6 </a:t>
            </a:r>
          </a:p>
          <a:p>
            <a:pPr lvl="0"/>
            <a:r>
              <a:rPr lang="en-US" sz="1800" dirty="0">
                <a:solidFill>
                  <a:schemeClr val="tx1"/>
                </a:solidFill>
                <a:latin typeface="+mn-lt"/>
              </a:rPr>
              <a:t>Notice how hash values jump around over the range of possible values at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what appears to be random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pPr lvl="0"/>
            <a:r>
              <a:rPr lang="en-US" sz="1800" dirty="0">
                <a:solidFill>
                  <a:schemeClr val="tx1"/>
                </a:solidFill>
                <a:latin typeface="+mn-lt"/>
              </a:rPr>
              <a:t>Each of the probe sequences visits all the table locations if the size of the table and the size of the increment are relatively prime with respect to each other.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49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Buckets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 way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handle collisions is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have each entry in the hash table hold more than one (B) item. 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entry is called a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bucket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doesn’t really solve the problem. As soon as the bucket fills up, you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still have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deal with collisions. 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think it would be better to just have the original table B times as large.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2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your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needed a data structure to be able to add, delete, and find items, what would you suggest?</a:t>
            </a:r>
          </a:p>
          <a:p>
            <a:r>
              <a:rPr lang="en-US" dirty="0" smtClean="0"/>
              <a:t>What is the complexity of each of these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8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Separate </a:t>
            </a:r>
            <a:r>
              <a:rPr lang="en-US" b="1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>
                <a:solidFill>
                  <a:schemeClr val="tx1"/>
                </a:solidFill>
                <a:latin typeface="+mn-lt"/>
              </a:rPr>
              <a:t>Each location in the hash table is a pointer to a linked list of things that hashed to that location. </a:t>
            </a:r>
          </a:p>
          <a:p>
            <a:pPr lvl="0"/>
            <a:r>
              <a:rPr lang="en-US" sz="2000" dirty="0">
                <a:solidFill>
                  <a:schemeClr val="tx1"/>
                </a:solidFill>
                <a:latin typeface="+mn-lt"/>
              </a:rPr>
              <a:t>Advantages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+mn-lt"/>
              </a:rPr>
              <a:t>Saves space if records are long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+mn-lt"/>
              </a:rPr>
              <a:t>Collisions are no problem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+mn-lt"/>
              </a:rPr>
              <a:t>Overflow is solved as space is dynamic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+mn-lt"/>
              </a:rPr>
              <a:t>Deletion is easy </a:t>
            </a:r>
          </a:p>
          <a:p>
            <a:pPr lvl="0"/>
            <a:r>
              <a:rPr lang="en-US" sz="2000" dirty="0">
                <a:solidFill>
                  <a:schemeClr val="tx1"/>
                </a:solidFill>
                <a:latin typeface="+mn-lt"/>
              </a:rPr>
              <a:t>Disadvantages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+mn-lt"/>
              </a:rPr>
              <a:t>Links require space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2000" dirty="0" smtClean="0"/>
              <a:t>Following linked list is more time consuming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2000" dirty="0">
                <a:solidFill>
                  <a:schemeClr val="tx1"/>
                </a:solidFill>
                <a:latin typeface="+mn-lt"/>
              </a:rPr>
              <a:t>For example: HASH(key) = key % 7 with the data: 5 28 3 108 72 19 </a:t>
            </a:r>
          </a:p>
          <a:p>
            <a:pPr lvl="0"/>
            <a:r>
              <a:rPr lang="en-US" sz="2000" dirty="0">
                <a:solidFill>
                  <a:schemeClr val="tx1"/>
                </a:solidFill>
                <a:latin typeface="+mn-lt"/>
              </a:rPr>
              <a:t>Works well, but we have the overhead of pointers.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6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C718-697F-4EA1-8198-624BE937A7C9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Separate Chaining</a:t>
            </a:r>
            <a:endParaRPr lang="en-US" alt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4119563" cy="4760913"/>
          </a:xfrm>
        </p:spPr>
        <p:txBody>
          <a:bodyPr/>
          <a:lstStyle/>
          <a:p>
            <a:endParaRPr lang="en-US" altLang="en-US" dirty="0"/>
          </a:p>
        </p:txBody>
      </p:sp>
      <p:grpSp>
        <p:nvGrpSpPr>
          <p:cNvPr id="26661" name="Group 37"/>
          <p:cNvGrpSpPr>
            <a:grpSpLocks/>
          </p:cNvGrpSpPr>
          <p:nvPr/>
        </p:nvGrpSpPr>
        <p:grpSpPr bwMode="auto">
          <a:xfrm>
            <a:off x="4495800" y="1508125"/>
            <a:ext cx="4419600" cy="4587875"/>
            <a:chOff x="2880" y="950"/>
            <a:chExt cx="2784" cy="2890"/>
          </a:xfrm>
        </p:grpSpPr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3312" y="1248"/>
              <a:ext cx="864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" name="AutoShape 5"/>
            <p:cNvSpPr>
              <a:spLocks noChangeArrowheads="1"/>
            </p:cNvSpPr>
            <p:nvPr/>
          </p:nvSpPr>
          <p:spPr bwMode="auto">
            <a:xfrm>
              <a:off x="3312" y="1536"/>
              <a:ext cx="864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 smtClean="0">
                  <a:latin typeface="Verdana" pitchFamily="34" charset="0"/>
                </a:rPr>
                <a:t>2</a:t>
              </a:r>
              <a:endParaRPr lang="en-US" altLang="en-US" dirty="0">
                <a:latin typeface="Verdana" pitchFamily="34" charset="0"/>
              </a:endParaRPr>
            </a:p>
          </p:txBody>
        </p:sp>
        <p:sp>
          <p:nvSpPr>
            <p:cNvPr id="26630" name="AutoShape 6"/>
            <p:cNvSpPr>
              <a:spLocks noChangeArrowheads="1"/>
            </p:cNvSpPr>
            <p:nvPr/>
          </p:nvSpPr>
          <p:spPr bwMode="auto">
            <a:xfrm>
              <a:off x="3312" y="1824"/>
              <a:ext cx="864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 smtClean="0">
                  <a:latin typeface="Verdana" pitchFamily="34" charset="0"/>
                </a:rPr>
                <a:t>14</a:t>
              </a:r>
              <a:endParaRPr lang="en-US" altLang="en-US" dirty="0">
                <a:latin typeface="Verdana" pitchFamily="34" charset="0"/>
              </a:endParaRPr>
            </a:p>
          </p:txBody>
        </p:sp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3312" y="2112"/>
              <a:ext cx="864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 smtClean="0">
                  <a:latin typeface="Verdana" pitchFamily="34" charset="0"/>
                </a:rPr>
                <a:t>364</a:t>
              </a:r>
              <a:endParaRPr lang="en-US" altLang="en-US" dirty="0">
                <a:latin typeface="Verdana" pitchFamily="34" charset="0"/>
              </a:endParaRPr>
            </a:p>
          </p:txBody>
        </p:sp>
        <p:sp>
          <p:nvSpPr>
            <p:cNvPr id="26632" name="AutoShape 8"/>
            <p:cNvSpPr>
              <a:spLocks noChangeArrowheads="1"/>
            </p:cNvSpPr>
            <p:nvPr/>
          </p:nvSpPr>
          <p:spPr bwMode="auto">
            <a:xfrm>
              <a:off x="3312" y="2400"/>
              <a:ext cx="864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Verdana" pitchFamily="34" charset="0"/>
              </a:endParaRPr>
            </a:p>
          </p:txBody>
        </p:sp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>
              <a:off x="3312" y="2688"/>
              <a:ext cx="864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AutoShape 10"/>
            <p:cNvSpPr>
              <a:spLocks noChangeArrowheads="1"/>
            </p:cNvSpPr>
            <p:nvPr/>
          </p:nvSpPr>
          <p:spPr bwMode="auto">
            <a:xfrm>
              <a:off x="3312" y="2976"/>
              <a:ext cx="864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 smtClean="0">
                  <a:latin typeface="Verdana" pitchFamily="34" charset="0"/>
                </a:rPr>
                <a:t>54</a:t>
              </a:r>
              <a:endParaRPr lang="en-US" altLang="en-US" dirty="0">
                <a:latin typeface="Verdana" pitchFamily="34" charset="0"/>
              </a:endParaRPr>
            </a:p>
          </p:txBody>
        </p:sp>
        <p:sp>
          <p:nvSpPr>
            <p:cNvPr id="26635" name="AutoShape 11"/>
            <p:cNvSpPr>
              <a:spLocks noChangeArrowheads="1"/>
            </p:cNvSpPr>
            <p:nvPr/>
          </p:nvSpPr>
          <p:spPr bwMode="auto">
            <a:xfrm>
              <a:off x="3312" y="3264"/>
              <a:ext cx="864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 smtClean="0">
                  <a:latin typeface="Verdana" pitchFamily="34" charset="0"/>
                </a:rPr>
                <a:t>226</a:t>
              </a:r>
              <a:endParaRPr lang="en-US" altLang="en-US" dirty="0">
                <a:latin typeface="Verdana" pitchFamily="34" charset="0"/>
              </a:endParaRPr>
            </a:p>
          </p:txBody>
        </p: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2880" y="950"/>
              <a:ext cx="432" cy="2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. . 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142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143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144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146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147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148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. . .</a:t>
              </a:r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 flipV="1">
              <a:off x="3312" y="960"/>
              <a:ext cx="0" cy="27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 flipV="1">
              <a:off x="4368" y="1104"/>
              <a:ext cx="0" cy="27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AutoShape 16"/>
            <p:cNvSpPr>
              <a:spLocks noChangeArrowheads="1"/>
            </p:cNvSpPr>
            <p:nvPr/>
          </p:nvSpPr>
          <p:spPr bwMode="auto">
            <a:xfrm>
              <a:off x="4176" y="1248"/>
              <a:ext cx="192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Oval 17"/>
            <p:cNvSpPr>
              <a:spLocks noChangeArrowheads="1"/>
            </p:cNvSpPr>
            <p:nvPr/>
          </p:nvSpPr>
          <p:spPr bwMode="auto">
            <a:xfrm>
              <a:off x="4224" y="134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AutoShape 18"/>
            <p:cNvSpPr>
              <a:spLocks noChangeArrowheads="1"/>
            </p:cNvSpPr>
            <p:nvPr/>
          </p:nvSpPr>
          <p:spPr bwMode="auto">
            <a:xfrm>
              <a:off x="4176" y="1536"/>
              <a:ext cx="192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Oval 19"/>
            <p:cNvSpPr>
              <a:spLocks noChangeArrowheads="1"/>
            </p:cNvSpPr>
            <p:nvPr/>
          </p:nvSpPr>
          <p:spPr bwMode="auto">
            <a:xfrm>
              <a:off x="4224" y="163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AutoShape 20"/>
            <p:cNvSpPr>
              <a:spLocks noChangeArrowheads="1"/>
            </p:cNvSpPr>
            <p:nvPr/>
          </p:nvSpPr>
          <p:spPr bwMode="auto">
            <a:xfrm>
              <a:off x="4176" y="1824"/>
              <a:ext cx="192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Oval 21"/>
            <p:cNvSpPr>
              <a:spLocks noChangeArrowheads="1"/>
            </p:cNvSpPr>
            <p:nvPr/>
          </p:nvSpPr>
          <p:spPr bwMode="auto">
            <a:xfrm>
              <a:off x="4224" y="19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AutoShape 22"/>
            <p:cNvSpPr>
              <a:spLocks noChangeArrowheads="1"/>
            </p:cNvSpPr>
            <p:nvPr/>
          </p:nvSpPr>
          <p:spPr bwMode="auto">
            <a:xfrm>
              <a:off x="4176" y="2112"/>
              <a:ext cx="192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Oval 23"/>
            <p:cNvSpPr>
              <a:spLocks noChangeArrowheads="1"/>
            </p:cNvSpPr>
            <p:nvPr/>
          </p:nvSpPr>
          <p:spPr bwMode="auto">
            <a:xfrm>
              <a:off x="4224" y="2208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AutoShape 24"/>
            <p:cNvSpPr>
              <a:spLocks noChangeArrowheads="1"/>
            </p:cNvSpPr>
            <p:nvPr/>
          </p:nvSpPr>
          <p:spPr bwMode="auto">
            <a:xfrm>
              <a:off x="4176" y="2400"/>
              <a:ext cx="192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Oval 25"/>
            <p:cNvSpPr>
              <a:spLocks noChangeArrowheads="1"/>
            </p:cNvSpPr>
            <p:nvPr/>
          </p:nvSpPr>
          <p:spPr bwMode="auto">
            <a:xfrm>
              <a:off x="4224" y="2496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AutoShape 26"/>
            <p:cNvSpPr>
              <a:spLocks noChangeArrowheads="1"/>
            </p:cNvSpPr>
            <p:nvPr/>
          </p:nvSpPr>
          <p:spPr bwMode="auto">
            <a:xfrm>
              <a:off x="4176" y="2688"/>
              <a:ext cx="192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Oval 27"/>
            <p:cNvSpPr>
              <a:spLocks noChangeArrowheads="1"/>
            </p:cNvSpPr>
            <p:nvPr/>
          </p:nvSpPr>
          <p:spPr bwMode="auto">
            <a:xfrm>
              <a:off x="4224" y="278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AutoShape 28"/>
            <p:cNvSpPr>
              <a:spLocks noChangeArrowheads="1"/>
            </p:cNvSpPr>
            <p:nvPr/>
          </p:nvSpPr>
          <p:spPr bwMode="auto">
            <a:xfrm>
              <a:off x="4176" y="2976"/>
              <a:ext cx="192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Oval 29"/>
            <p:cNvSpPr>
              <a:spLocks noChangeArrowheads="1"/>
            </p:cNvSpPr>
            <p:nvPr/>
          </p:nvSpPr>
          <p:spPr bwMode="auto">
            <a:xfrm>
              <a:off x="4224" y="307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AutoShape 30"/>
            <p:cNvSpPr>
              <a:spLocks noChangeArrowheads="1"/>
            </p:cNvSpPr>
            <p:nvPr/>
          </p:nvSpPr>
          <p:spPr bwMode="auto">
            <a:xfrm>
              <a:off x="4176" y="3264"/>
              <a:ext cx="192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Oval 31"/>
            <p:cNvSpPr>
              <a:spLocks noChangeArrowheads="1"/>
            </p:cNvSpPr>
            <p:nvPr/>
          </p:nvSpPr>
          <p:spPr bwMode="auto">
            <a:xfrm>
              <a:off x="4224" y="336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AutoShape 32"/>
            <p:cNvSpPr>
              <a:spLocks noChangeArrowheads="1"/>
            </p:cNvSpPr>
            <p:nvPr/>
          </p:nvSpPr>
          <p:spPr bwMode="auto">
            <a:xfrm>
              <a:off x="4608" y="1824"/>
              <a:ext cx="864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 smtClean="0">
                  <a:latin typeface="Verdana" pitchFamily="34" charset="0"/>
                </a:rPr>
                <a:t>83</a:t>
              </a:r>
              <a:endParaRPr lang="en-US" altLang="en-US" dirty="0">
                <a:latin typeface="Verdana" pitchFamily="34" charset="0"/>
              </a:endParaRPr>
            </a:p>
          </p:txBody>
        </p:sp>
        <p:sp>
          <p:nvSpPr>
            <p:cNvPr id="26657" name="AutoShape 33"/>
            <p:cNvSpPr>
              <a:spLocks noChangeArrowheads="1"/>
            </p:cNvSpPr>
            <p:nvPr/>
          </p:nvSpPr>
          <p:spPr bwMode="auto">
            <a:xfrm>
              <a:off x="5472" y="1824"/>
              <a:ext cx="192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Oval 34"/>
            <p:cNvSpPr>
              <a:spLocks noChangeArrowheads="1"/>
            </p:cNvSpPr>
            <p:nvPr/>
          </p:nvSpPr>
          <p:spPr bwMode="auto">
            <a:xfrm>
              <a:off x="5520" y="19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>
              <a:off x="4272" y="196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945438" cy="1295400"/>
          </a:xfrm>
        </p:spPr>
        <p:txBody>
          <a:bodyPr/>
          <a:lstStyle/>
          <a:p>
            <a:r>
              <a:rPr lang="en-US" dirty="0" smtClean="0"/>
              <a:t>What do you do when the array fills up?  (Or after many deletions, the array is too big.)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74088" cy="415131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Rehash </a:t>
            </a:r>
            <a:r>
              <a:rPr lang="en-US" dirty="0" smtClean="0"/>
              <a:t>– create a larger  (or smaller) array.  Rehash all old elements into new array.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1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14F6-3335-43A2-A88F-1E3F347E5DAC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Efficiency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001000" cy="4760913"/>
          </a:xfrm>
        </p:spPr>
        <p:txBody>
          <a:bodyPr/>
          <a:lstStyle/>
          <a:p>
            <a:r>
              <a:rPr lang="en-US" altLang="en-US" dirty="0"/>
              <a:t>Hash tables are actually surprisingly efficient</a:t>
            </a:r>
          </a:p>
          <a:p>
            <a:r>
              <a:rPr lang="en-US" altLang="en-US" dirty="0"/>
              <a:t>Until the table is about 70% full, the number of </a:t>
            </a:r>
            <a:r>
              <a:rPr lang="en-US" altLang="en-US" dirty="0">
                <a:solidFill>
                  <a:schemeClr val="tx2"/>
                </a:solidFill>
              </a:rPr>
              <a:t>probes</a:t>
            </a:r>
            <a:r>
              <a:rPr lang="en-US" altLang="en-US" dirty="0"/>
              <a:t> (places looked at in the table) is </a:t>
            </a:r>
            <a:r>
              <a:rPr lang="en-US" altLang="en-US" dirty="0">
                <a:solidFill>
                  <a:srgbClr val="FF0000"/>
                </a:solidFill>
              </a:rPr>
              <a:t>typically </a:t>
            </a:r>
            <a:r>
              <a:rPr lang="en-US" altLang="en-US" dirty="0"/>
              <a:t>only 2 or 3</a:t>
            </a:r>
          </a:p>
          <a:p>
            <a:r>
              <a:rPr lang="en-US" altLang="en-US" dirty="0"/>
              <a:t>Sophisticated mathematical analysis is required to </a:t>
            </a:r>
            <a:r>
              <a:rPr lang="en-US" altLang="en-US" i="1" dirty="0"/>
              <a:t>prove</a:t>
            </a:r>
            <a:r>
              <a:rPr lang="en-US" altLang="en-US" dirty="0"/>
              <a:t> that the expected cost of inserting into a hash table, or looking something up in the hash table, is O(1)</a:t>
            </a:r>
          </a:p>
          <a:p>
            <a:r>
              <a:rPr lang="en-US" altLang="en-US" dirty="0"/>
              <a:t>Even if the table is nearly full (leading to occasional long searches), efficiency is usually still quite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 how do we delete????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2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probing, an empty spot found during a find operation indicates not present.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Solution: use lazy deletion.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lvl="1"/>
            <a:endParaRPr lang="en-US" dirty="0"/>
          </a:p>
          <a:p>
            <a:pPr lvl="1"/>
            <a:r>
              <a:rPr lang="en-US" dirty="0" smtClean="0"/>
              <a:t>After a while, almost everything may be marked as “deleted”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1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Efficiency of </a:t>
            </a:r>
            <a:r>
              <a:rPr lang="en-US" b="1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load factor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number-of-elements / TABLESIZE 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 not exceed 2/3. 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chaining,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concern is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average size of a chain.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8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Talking Points on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B050"/>
                </a:solidFill>
              </a:rPr>
              <a:t>Properties of a good hash function 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Minimize collisions </a:t>
            </a:r>
            <a:endParaRPr lang="en-US" sz="1800" b="1" dirty="0">
              <a:solidFill>
                <a:schemeClr val="tx1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Fast to compute </a:t>
            </a:r>
            <a:endParaRPr lang="en-US" sz="1800" b="1" dirty="0">
              <a:solidFill>
                <a:schemeClr val="tx1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Scatter data </a:t>
            </a:r>
            <a:r>
              <a:rPr lang="en-US" sz="1800" dirty="0" smtClean="0">
                <a:solidFill>
                  <a:schemeClr val="tx1"/>
                </a:solidFill>
              </a:rPr>
              <a:t>evenly </a:t>
            </a:r>
            <a:r>
              <a:rPr lang="en-US" sz="1800" dirty="0">
                <a:solidFill>
                  <a:schemeClr val="tx1"/>
                </a:solidFill>
              </a:rPr>
              <a:t>through hash table. </a:t>
            </a:r>
            <a:r>
              <a:rPr lang="en-US" sz="1800" dirty="0" smtClean="0">
                <a:solidFill>
                  <a:schemeClr val="tx1"/>
                </a:solidFill>
              </a:rPr>
              <a:t>Data may have patterns to </a:t>
            </a:r>
            <a:r>
              <a:rPr lang="en-US" sz="1800" dirty="0" smtClean="0"/>
              <a:t>them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b="1" dirty="0">
              <a:solidFill>
                <a:schemeClr val="tx1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Uses all bits of the key – generally helps in scattering non-random data </a:t>
            </a:r>
            <a:endParaRPr lang="en-US" sz="1800" b="1" dirty="0">
              <a:solidFill>
                <a:schemeClr val="tx1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If mod is used, base should be prime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Chaining methods </a:t>
            </a:r>
            <a:r>
              <a:rPr lang="en-US" sz="1800" dirty="0" smtClean="0">
                <a:solidFill>
                  <a:schemeClr val="tx1"/>
                </a:solidFill>
              </a:rPr>
              <a:t>may be superior </a:t>
            </a:r>
            <a:r>
              <a:rPr lang="en-US" sz="1800" dirty="0">
                <a:solidFill>
                  <a:schemeClr val="tx1"/>
                </a:solidFill>
              </a:rPr>
              <a:t>to probing, </a:t>
            </a:r>
            <a:r>
              <a:rPr lang="en-US" sz="1800" dirty="0" smtClean="0">
                <a:solidFill>
                  <a:schemeClr val="tx1"/>
                </a:solidFill>
              </a:rPr>
              <a:t>depends on cost of operations.  Space </a:t>
            </a:r>
            <a:r>
              <a:rPr lang="en-US" sz="1800" dirty="0">
                <a:solidFill>
                  <a:schemeClr val="tx1"/>
                </a:solidFill>
              </a:rPr>
              <a:t>expense of storage for links. </a:t>
            </a: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Advantages and disadvantages of hashing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Usually lower number of probes than comparison searches (like binary search tree), but could be bad for some sets of data 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No order relationship: can’t print all items in order 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Cannot look for items </a:t>
            </a:r>
            <a:r>
              <a:rPr lang="en-US" sz="1800" i="1" dirty="0">
                <a:solidFill>
                  <a:srgbClr val="00B050"/>
                </a:solidFill>
              </a:rPr>
              <a:t>close</a:t>
            </a:r>
            <a:r>
              <a:rPr lang="en-US" sz="1800" dirty="0">
                <a:solidFill>
                  <a:srgbClr val="00B050"/>
                </a:solidFill>
              </a:rPr>
              <a:t> to given key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4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Cuckoo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Cuckoo hashing</a:t>
            </a:r>
            <a:r>
              <a:rPr lang="en-US" dirty="0"/>
              <a:t>  </a:t>
            </a:r>
            <a:r>
              <a:rPr lang="en-US" dirty="0" smtClean="0">
                <a:hlinkClick r:id="rId2" tooltip="Worst case analysis"/>
              </a:rPr>
              <a:t>worst-case</a:t>
            </a:r>
            <a:r>
              <a:rPr lang="en-US" dirty="0"/>
              <a:t> </a:t>
            </a:r>
            <a:r>
              <a:rPr lang="en-US" dirty="0">
                <a:hlinkClick r:id="rId3" tooltip="Constant time"/>
              </a:rPr>
              <a:t>constant</a:t>
            </a:r>
            <a:r>
              <a:rPr lang="en-US" dirty="0"/>
              <a:t> lookup time.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name derives from the behavior of some species of </a:t>
            </a:r>
            <a:r>
              <a:rPr lang="en-US" dirty="0">
                <a:hlinkClick r:id="rId4" tooltip="Cuckoo"/>
              </a:rPr>
              <a:t>cuckoo</a:t>
            </a:r>
            <a:r>
              <a:rPr lang="en-US" dirty="0"/>
              <a:t>, where the cuckoo chick pushes the other eggs or young out of the nest when it hatches; analogously, inserting a new key into a cuckoo hashing table may push an older key to a different location in the 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2967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two hash tables.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50288" cy="4989513"/>
          </a:xfrm>
        </p:spPr>
        <p:txBody>
          <a:bodyPr/>
          <a:lstStyle/>
          <a:p>
            <a:r>
              <a:rPr lang="en-US" dirty="0" smtClean="0"/>
              <a:t>There are two hash functions, one for each table.</a:t>
            </a:r>
          </a:p>
          <a:p>
            <a:r>
              <a:rPr lang="en-US" dirty="0" smtClean="0"/>
              <a:t>If a key can’t go in either location, it tries to move the existing key to its alternative spot in the other table.</a:t>
            </a:r>
          </a:p>
          <a:p>
            <a:r>
              <a:rPr lang="en-US" dirty="0"/>
              <a:t>When a new key is inserted, </a:t>
            </a:r>
            <a:r>
              <a:rPr lang="en-US" dirty="0" smtClean="0"/>
              <a:t>the </a:t>
            </a:r>
            <a:r>
              <a:rPr lang="en-US" dirty="0"/>
              <a:t>new key is inserted in one of its two possible locations, "kicking out", that is, displacing, any key that might already reside in this location.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displaced key is then inserted in its alternative location, again kicking out any key that might reside there, until a vacant position is found, or the procedure </a:t>
            </a:r>
            <a:r>
              <a:rPr lang="en-US" dirty="0" smtClean="0"/>
              <a:t>enters an</a:t>
            </a:r>
            <a:r>
              <a:rPr lang="en-US" dirty="0"/>
              <a:t> </a:t>
            </a:r>
            <a:r>
              <a:rPr lang="en-US" dirty="0">
                <a:hlinkClick r:id="rId2" tooltip="Infinite loop"/>
              </a:rPr>
              <a:t>infinite loop</a:t>
            </a:r>
            <a:r>
              <a:rPr lang="en-US" dirty="0"/>
              <a:t>. In the latter case, the </a:t>
            </a:r>
            <a:r>
              <a:rPr lang="en-US" dirty="0">
                <a:hlinkClick r:id="rId3" tooltip="Hash table"/>
              </a:rPr>
              <a:t>hash table</a:t>
            </a:r>
            <a:r>
              <a:rPr lang="en-US" dirty="0"/>
              <a:t> is rebuilt </a:t>
            </a:r>
            <a:r>
              <a:rPr lang="en-US" dirty="0">
                <a:hlinkClick r:id="rId4" tooltip="In-place algorithm"/>
              </a:rPr>
              <a:t>in-place</a:t>
            </a:r>
            <a:r>
              <a:rPr lang="en-US" dirty="0"/>
              <a:t> using new </a:t>
            </a:r>
            <a:r>
              <a:rPr lang="en-US" dirty="0">
                <a:hlinkClick r:id="rId5" tooltip="Hash function"/>
              </a:rPr>
              <a:t>hash functions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2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your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12" y="1295400"/>
            <a:ext cx="8574088" cy="4760913"/>
          </a:xfrm>
        </p:spPr>
        <p:txBody>
          <a:bodyPr/>
          <a:lstStyle/>
          <a:p>
            <a:r>
              <a:rPr lang="en-US" dirty="0" smtClean="0"/>
              <a:t>If we needed a data structure to be able to add, delete, and find items, what would you suggest?</a:t>
            </a:r>
          </a:p>
          <a:p>
            <a:r>
              <a:rPr lang="en-US" dirty="0" smtClean="0"/>
              <a:t>What is the complexity of each of these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ways could you use to implement a dictionary?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Ordered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array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Unordered array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Ordered linked list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Binary search tree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20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40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6" y="61913"/>
            <a:ext cx="9277350" cy="673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8321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41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-31679"/>
            <a:ext cx="8905875" cy="67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990600" y="5638800"/>
            <a:ext cx="7239000" cy="762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2259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2F47-4F59-4872-85F1-86854F05F221}" type="slidenum">
              <a:rPr lang="en-US" altLang="en-US" smtClean="0"/>
              <a:pPr/>
              <a:t>42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42863"/>
            <a:ext cx="8867775" cy="677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4106238" y="457200"/>
            <a:ext cx="457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 n is the number of elements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in table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8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6A4E-F42F-41F7-A80C-9169887E8CD9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444104"/>
              </p:ext>
            </p:extLst>
          </p:nvPr>
        </p:nvGraphicFramePr>
        <p:xfrm>
          <a:off x="457200" y="2133600"/>
          <a:ext cx="5791200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0400"/>
                <a:gridCol w="1930400"/>
                <a:gridCol w="1930400"/>
              </a:tblGrid>
              <a:tr h="4074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Method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Insert time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Search Time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74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</a:rPr>
                        <a:t>Ordered array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n/2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log 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7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Unordered array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n/2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7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Ordered linked list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n/2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n/2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7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Binary search tree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log 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log 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14400" y="5334000"/>
            <a:ext cx="5708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if log n is too long?  Can we do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3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BA464-8AF4-4C42-B1B8-EE59EA631E3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Suppose we were to come up with a “magic function” that, given a value to search for, would tell us exactly where in the array to look</a:t>
            </a:r>
          </a:p>
          <a:p>
            <a:pPr lvl="1"/>
            <a:r>
              <a:rPr lang="en-US" altLang="en-US" dirty="0"/>
              <a:t>If it’s in that location, it’s in the array</a:t>
            </a:r>
          </a:p>
          <a:p>
            <a:pPr lvl="1"/>
            <a:r>
              <a:rPr lang="en-US" altLang="en-US" dirty="0"/>
              <a:t>If it’s not in that location, it’s not in the array</a:t>
            </a:r>
          </a:p>
          <a:p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This function would have no other purpose</a:t>
            </a:r>
          </a:p>
          <a:p>
            <a:r>
              <a:rPr lang="en-US" altLang="en-US" dirty="0"/>
              <a:t>If we look at the function’s </a:t>
            </a:r>
            <a:r>
              <a:rPr lang="en-US" altLang="en-US" dirty="0" smtClean="0"/>
              <a:t>outputs</a:t>
            </a:r>
            <a:r>
              <a:rPr lang="en-US" altLang="en-US" dirty="0"/>
              <a:t>, they probably won’t “make sense”</a:t>
            </a:r>
          </a:p>
          <a:p>
            <a:r>
              <a:rPr lang="en-US" altLang="en-US" dirty="0"/>
              <a:t>This function is called a </a:t>
            </a:r>
            <a:r>
              <a:rPr lang="en-US" altLang="en-US" dirty="0">
                <a:solidFill>
                  <a:schemeClr val="tx2"/>
                </a:solidFill>
              </a:rPr>
              <a:t>hash function</a:t>
            </a:r>
            <a:r>
              <a:rPr lang="en-US" altLang="en-US" dirty="0"/>
              <a:t> because it “makes hash” of its inputs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1037C-C5BA-48E2-8B9D-1FD85832C3C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(ideal) hash function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4876800" cy="4648200"/>
          </a:xfrm>
        </p:spPr>
        <p:txBody>
          <a:bodyPr/>
          <a:lstStyle/>
          <a:p>
            <a:r>
              <a:rPr lang="en-US" altLang="en-US"/>
              <a:t>Suppose our hash function gave us the following values: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hashCode("apple") = 5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hashCode("watermelon") = 3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hashCode("grapes") = 8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hashCode("cantaloupe") = 7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hashCode("kiwi") = 0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hashCode("strawberry") = 9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hashCode("mango") = 6</a:t>
            </a:r>
            <a:b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Verdana" pitchFamily="34" charset="0"/>
              </a:rPr>
              <a:t>hashCode("banana") = 2</a:t>
            </a:r>
          </a:p>
        </p:txBody>
      </p:sp>
      <p:grpSp>
        <p:nvGrpSpPr>
          <p:cNvPr id="12303" name="Group 15"/>
          <p:cNvGrpSpPr>
            <a:grpSpLocks/>
          </p:cNvGrpSpPr>
          <p:nvPr/>
        </p:nvGrpSpPr>
        <p:grpSpPr bwMode="auto">
          <a:xfrm>
            <a:off x="5521325" y="1443038"/>
            <a:ext cx="2936875" cy="4592637"/>
            <a:chOff x="3478" y="909"/>
            <a:chExt cx="1850" cy="2893"/>
          </a:xfrm>
        </p:grpSpPr>
        <p:sp>
          <p:nvSpPr>
            <p:cNvPr id="12292" name="AutoShape 4"/>
            <p:cNvSpPr>
              <a:spLocks noChangeArrowheads="1"/>
            </p:cNvSpPr>
            <p:nvPr/>
          </p:nvSpPr>
          <p:spPr bwMode="auto">
            <a:xfrm>
              <a:off x="3696" y="909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kiwi</a:t>
              </a:r>
            </a:p>
          </p:txBody>
        </p:sp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>
              <a:off x="3696" y="1200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>
              <a:off x="3698" y="1488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banana</a:t>
              </a:r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3696" y="1776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watermelon</a:t>
              </a:r>
            </a:p>
          </p:txBody>
        </p:sp>
        <p:sp>
          <p:nvSpPr>
            <p:cNvPr id="12296" name="AutoShape 8"/>
            <p:cNvSpPr>
              <a:spLocks noChangeArrowheads="1"/>
            </p:cNvSpPr>
            <p:nvPr/>
          </p:nvSpPr>
          <p:spPr bwMode="auto">
            <a:xfrm>
              <a:off x="3696" y="2064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3696" y="2352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apple</a:t>
              </a:r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3696" y="2640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mango</a:t>
              </a:r>
            </a:p>
          </p:txBody>
        </p:sp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>
              <a:off x="3696" y="2928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cantaloupe</a:t>
              </a:r>
            </a:p>
          </p:txBody>
        </p:sp>
        <p:sp>
          <p:nvSpPr>
            <p:cNvPr id="12300" name="AutoShape 12"/>
            <p:cNvSpPr>
              <a:spLocks noChangeArrowheads="1"/>
            </p:cNvSpPr>
            <p:nvPr/>
          </p:nvSpPr>
          <p:spPr bwMode="auto">
            <a:xfrm>
              <a:off x="3696" y="3216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grapes</a:t>
              </a:r>
            </a:p>
          </p:txBody>
        </p:sp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>
              <a:off x="3696" y="3504"/>
              <a:ext cx="163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Verdana" pitchFamily="34" charset="0"/>
                </a:rPr>
                <a:t>strawberry</a:t>
              </a:r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3478" y="912"/>
              <a:ext cx="218" cy="2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2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3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4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6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7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8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CD319-CD73-4F0A-92DC-4ECF21F91AE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Sets and tables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441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Sometimes we just want a </a:t>
            </a:r>
            <a:r>
              <a:rPr lang="en-US" altLang="en-US" sz="2400" dirty="0">
                <a:solidFill>
                  <a:schemeClr val="tx2"/>
                </a:solidFill>
              </a:rPr>
              <a:t>set</a:t>
            </a:r>
            <a:r>
              <a:rPr lang="en-US" altLang="en-US" sz="2400" dirty="0"/>
              <a:t> of things—objects are either in it, or they are not in it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Sometimes we want a </a:t>
            </a:r>
            <a:r>
              <a:rPr lang="en-US" altLang="en-US" sz="2400" dirty="0" smtClean="0">
                <a:solidFill>
                  <a:schemeClr val="tx2"/>
                </a:solidFill>
              </a:rPr>
              <a:t>map or dictionary</a:t>
            </a:r>
            <a:r>
              <a:rPr lang="en-US" altLang="en-US" sz="2400" dirty="0" smtClean="0"/>
              <a:t>—a </a:t>
            </a:r>
            <a:r>
              <a:rPr lang="en-US" altLang="en-US" sz="2400" dirty="0"/>
              <a:t>way of looking up one thing based on the value of another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We use a </a:t>
            </a:r>
            <a:r>
              <a:rPr lang="en-US" altLang="en-US" sz="2000" i="1" dirty="0"/>
              <a:t>key</a:t>
            </a:r>
            <a:r>
              <a:rPr lang="en-US" altLang="en-US" sz="2000" dirty="0"/>
              <a:t> to find a place in the map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The associated </a:t>
            </a:r>
            <a:r>
              <a:rPr lang="en-US" altLang="en-US" sz="2000" i="1" dirty="0"/>
              <a:t>value</a:t>
            </a:r>
            <a:r>
              <a:rPr lang="en-US" altLang="en-US" sz="2000" dirty="0"/>
              <a:t> is the information we are trying to look up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Hashing works the same for both sets and maps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Most of our examples will be sets</a:t>
            </a:r>
          </a:p>
        </p:txBody>
      </p:sp>
      <p:grpSp>
        <p:nvGrpSpPr>
          <p:cNvPr id="33818" name="Group 26"/>
          <p:cNvGrpSpPr>
            <a:grpSpLocks/>
          </p:cNvGrpSpPr>
          <p:nvPr/>
        </p:nvGrpSpPr>
        <p:grpSpPr bwMode="auto">
          <a:xfrm>
            <a:off x="4800600" y="1371600"/>
            <a:ext cx="3886200" cy="4724400"/>
            <a:chOff x="3024" y="864"/>
            <a:chExt cx="2448" cy="2976"/>
          </a:xfrm>
        </p:grpSpPr>
        <p:sp>
          <p:nvSpPr>
            <p:cNvPr id="33796" name="AutoShape 4"/>
            <p:cNvSpPr>
              <a:spLocks noChangeArrowheads="1"/>
            </p:cNvSpPr>
            <p:nvPr/>
          </p:nvSpPr>
          <p:spPr bwMode="auto">
            <a:xfrm>
              <a:off x="3456" y="1248"/>
              <a:ext cx="816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7" name="AutoShape 5"/>
            <p:cNvSpPr>
              <a:spLocks noChangeArrowheads="1"/>
            </p:cNvSpPr>
            <p:nvPr/>
          </p:nvSpPr>
          <p:spPr bwMode="auto">
            <a:xfrm>
              <a:off x="3456" y="1536"/>
              <a:ext cx="816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000">
                  <a:latin typeface="Verdana" pitchFamily="34" charset="0"/>
                </a:rPr>
                <a:t>robin</a:t>
              </a:r>
            </a:p>
          </p:txBody>
        </p:sp>
        <p:sp>
          <p:nvSpPr>
            <p:cNvPr id="33798" name="AutoShape 6"/>
            <p:cNvSpPr>
              <a:spLocks noChangeArrowheads="1"/>
            </p:cNvSpPr>
            <p:nvPr/>
          </p:nvSpPr>
          <p:spPr bwMode="auto">
            <a:xfrm>
              <a:off x="3456" y="1824"/>
              <a:ext cx="816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000">
                  <a:latin typeface="Verdana" pitchFamily="34" charset="0"/>
                </a:rPr>
                <a:t>sparrow</a:t>
              </a:r>
            </a:p>
          </p:txBody>
        </p:sp>
        <p:sp>
          <p:nvSpPr>
            <p:cNvPr id="33799" name="AutoShape 7"/>
            <p:cNvSpPr>
              <a:spLocks noChangeArrowheads="1"/>
            </p:cNvSpPr>
            <p:nvPr/>
          </p:nvSpPr>
          <p:spPr bwMode="auto">
            <a:xfrm>
              <a:off x="3456" y="2112"/>
              <a:ext cx="816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000">
                  <a:latin typeface="Verdana" pitchFamily="34" charset="0"/>
                </a:rPr>
                <a:t>hawk</a:t>
              </a:r>
            </a:p>
          </p:txBody>
        </p:sp>
        <p:sp>
          <p:nvSpPr>
            <p:cNvPr id="33800" name="AutoShape 8"/>
            <p:cNvSpPr>
              <a:spLocks noChangeArrowheads="1"/>
            </p:cNvSpPr>
            <p:nvPr/>
          </p:nvSpPr>
          <p:spPr bwMode="auto">
            <a:xfrm>
              <a:off x="3456" y="2400"/>
              <a:ext cx="816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000">
                  <a:latin typeface="Verdana" pitchFamily="34" charset="0"/>
                </a:rPr>
                <a:t>seagull</a:t>
              </a:r>
            </a:p>
          </p:txBody>
        </p:sp>
        <p:sp>
          <p:nvSpPr>
            <p:cNvPr id="33801" name="AutoShape 9"/>
            <p:cNvSpPr>
              <a:spLocks noChangeArrowheads="1"/>
            </p:cNvSpPr>
            <p:nvPr/>
          </p:nvSpPr>
          <p:spPr bwMode="auto">
            <a:xfrm>
              <a:off x="3456" y="2688"/>
              <a:ext cx="816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AutoShape 10"/>
            <p:cNvSpPr>
              <a:spLocks noChangeArrowheads="1"/>
            </p:cNvSpPr>
            <p:nvPr/>
          </p:nvSpPr>
          <p:spPr bwMode="auto">
            <a:xfrm>
              <a:off x="3456" y="2976"/>
              <a:ext cx="816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000">
                  <a:latin typeface="Verdana" pitchFamily="34" charset="0"/>
                </a:rPr>
                <a:t>bluejay</a:t>
              </a:r>
            </a:p>
          </p:txBody>
        </p:sp>
        <p:sp>
          <p:nvSpPr>
            <p:cNvPr id="33803" name="AutoShape 11"/>
            <p:cNvSpPr>
              <a:spLocks noChangeArrowheads="1"/>
            </p:cNvSpPr>
            <p:nvPr/>
          </p:nvSpPr>
          <p:spPr bwMode="auto">
            <a:xfrm>
              <a:off x="3456" y="3264"/>
              <a:ext cx="816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000">
                  <a:latin typeface="Verdana" pitchFamily="34" charset="0"/>
                </a:rPr>
                <a:t>owl</a:t>
              </a:r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3024" y="950"/>
              <a:ext cx="432" cy="2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. . 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142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143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144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146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147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erdana" pitchFamily="34" charset="0"/>
                </a:rPr>
                <a:t>148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en-US" sz="2000">
                <a:latin typeface="Verdana" pitchFamily="34" charset="0"/>
              </a:endParaRPr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 flipV="1">
              <a:off x="3456" y="1104"/>
              <a:ext cx="0" cy="2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 flipV="1">
              <a:off x="4272" y="1152"/>
              <a:ext cx="1" cy="2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AutoShape 15"/>
            <p:cNvSpPr>
              <a:spLocks noChangeArrowheads="1"/>
            </p:cNvSpPr>
            <p:nvPr/>
          </p:nvSpPr>
          <p:spPr bwMode="auto">
            <a:xfrm>
              <a:off x="4271" y="1248"/>
              <a:ext cx="120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AutoShape 16"/>
            <p:cNvSpPr>
              <a:spLocks noChangeArrowheads="1"/>
            </p:cNvSpPr>
            <p:nvPr/>
          </p:nvSpPr>
          <p:spPr bwMode="auto">
            <a:xfrm>
              <a:off x="4271" y="1536"/>
              <a:ext cx="120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000">
                  <a:latin typeface="Verdana" pitchFamily="34" charset="0"/>
                </a:rPr>
                <a:t>robin info</a:t>
              </a:r>
            </a:p>
          </p:txBody>
        </p:sp>
        <p:sp>
          <p:nvSpPr>
            <p:cNvPr id="33809" name="AutoShape 17"/>
            <p:cNvSpPr>
              <a:spLocks noChangeArrowheads="1"/>
            </p:cNvSpPr>
            <p:nvPr/>
          </p:nvSpPr>
          <p:spPr bwMode="auto">
            <a:xfrm>
              <a:off x="4271" y="1824"/>
              <a:ext cx="120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000">
                  <a:latin typeface="Verdana" pitchFamily="34" charset="0"/>
                </a:rPr>
                <a:t>sparrow info</a:t>
              </a:r>
            </a:p>
          </p:txBody>
        </p:sp>
        <p:sp>
          <p:nvSpPr>
            <p:cNvPr id="33810" name="AutoShape 18"/>
            <p:cNvSpPr>
              <a:spLocks noChangeArrowheads="1"/>
            </p:cNvSpPr>
            <p:nvPr/>
          </p:nvSpPr>
          <p:spPr bwMode="auto">
            <a:xfrm>
              <a:off x="4271" y="2112"/>
              <a:ext cx="120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000">
                  <a:latin typeface="Verdana" pitchFamily="34" charset="0"/>
                </a:rPr>
                <a:t>hawk info</a:t>
              </a:r>
            </a:p>
          </p:txBody>
        </p:sp>
        <p:sp>
          <p:nvSpPr>
            <p:cNvPr id="33811" name="AutoShape 19"/>
            <p:cNvSpPr>
              <a:spLocks noChangeArrowheads="1"/>
            </p:cNvSpPr>
            <p:nvPr/>
          </p:nvSpPr>
          <p:spPr bwMode="auto">
            <a:xfrm>
              <a:off x="4271" y="2400"/>
              <a:ext cx="120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000">
                  <a:latin typeface="Verdana" pitchFamily="34" charset="0"/>
                </a:rPr>
                <a:t>seagull info</a:t>
              </a:r>
            </a:p>
          </p:txBody>
        </p:sp>
        <p:sp>
          <p:nvSpPr>
            <p:cNvPr id="33812" name="AutoShape 20"/>
            <p:cNvSpPr>
              <a:spLocks noChangeArrowheads="1"/>
            </p:cNvSpPr>
            <p:nvPr/>
          </p:nvSpPr>
          <p:spPr bwMode="auto">
            <a:xfrm>
              <a:off x="4271" y="2688"/>
              <a:ext cx="120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AutoShape 21"/>
            <p:cNvSpPr>
              <a:spLocks noChangeArrowheads="1"/>
            </p:cNvSpPr>
            <p:nvPr/>
          </p:nvSpPr>
          <p:spPr bwMode="auto">
            <a:xfrm>
              <a:off x="4271" y="2976"/>
              <a:ext cx="120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000">
                  <a:latin typeface="Verdana" pitchFamily="34" charset="0"/>
                </a:rPr>
                <a:t>bluejay info</a:t>
              </a:r>
            </a:p>
          </p:txBody>
        </p:sp>
        <p:sp>
          <p:nvSpPr>
            <p:cNvPr id="33814" name="AutoShape 22"/>
            <p:cNvSpPr>
              <a:spLocks noChangeArrowheads="1"/>
            </p:cNvSpPr>
            <p:nvPr/>
          </p:nvSpPr>
          <p:spPr bwMode="auto">
            <a:xfrm>
              <a:off x="4271" y="3264"/>
              <a:ext cx="1200" cy="288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000">
                  <a:latin typeface="Verdana" pitchFamily="34" charset="0"/>
                </a:rPr>
                <a:t>owl info</a:t>
              </a:r>
            </a:p>
          </p:txBody>
        </p:sp>
        <p:sp>
          <p:nvSpPr>
            <p:cNvPr id="33815" name="Line 23"/>
            <p:cNvSpPr>
              <a:spLocks noChangeShapeType="1"/>
            </p:cNvSpPr>
            <p:nvPr/>
          </p:nvSpPr>
          <p:spPr bwMode="auto">
            <a:xfrm flipV="1">
              <a:off x="4272" y="1104"/>
              <a:ext cx="1" cy="2448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 flipV="1">
              <a:off x="5471" y="1104"/>
              <a:ext cx="1" cy="2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Text Box 25"/>
            <p:cNvSpPr txBox="1">
              <a:spLocks noChangeArrowheads="1"/>
            </p:cNvSpPr>
            <p:nvPr/>
          </p:nvSpPr>
          <p:spPr bwMode="auto">
            <a:xfrm>
              <a:off x="3696" y="864"/>
              <a:ext cx="17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i="1">
                  <a:latin typeface="Times New Roman" pitchFamily="18" charset="0"/>
                </a:rPr>
                <a:t>key          value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69E92-FB6A-4CEE-A34F-A11DF4F7DBF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Finding the hash function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760913"/>
          </a:xfrm>
        </p:spPr>
        <p:txBody>
          <a:bodyPr/>
          <a:lstStyle/>
          <a:p>
            <a:r>
              <a:rPr lang="en-US" altLang="en-US" dirty="0"/>
              <a:t>How can we come up with this magic function?</a:t>
            </a:r>
          </a:p>
          <a:p>
            <a:r>
              <a:rPr lang="en-US" altLang="en-US" dirty="0"/>
              <a:t>In general, we cannot--there is no such magic function   </a:t>
            </a:r>
            <a:r>
              <a:rPr lang="en-US" altLang="en-US" dirty="0">
                <a:sym typeface="Wingdings" pitchFamily="2" charset="2"/>
              </a:rPr>
              <a:t>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In a few specific cases, where all the possible values are known in advance, it has been possible to compute a 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perfect hash function</a:t>
            </a:r>
          </a:p>
          <a:p>
            <a:r>
              <a:rPr lang="en-US" altLang="en-US" dirty="0"/>
              <a:t>What is the next best thing?</a:t>
            </a:r>
          </a:p>
          <a:p>
            <a:pPr lvl="1"/>
            <a:r>
              <a:rPr lang="en-US" altLang="en-US" dirty="0"/>
              <a:t>A perfect hash function would tell us exactly where to look</a:t>
            </a:r>
          </a:p>
          <a:p>
            <a:pPr lvl="1"/>
            <a:r>
              <a:rPr lang="en-US" altLang="en-US" dirty="0" smtClean="0"/>
              <a:t>We  deal with collisions when we have them.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duke6">
  <a:themeElements>
    <a:clrScheme name="">
      <a:dk1>
        <a:srgbClr val="000000"/>
      </a:dk1>
      <a:lt1>
        <a:srgbClr val="FFFFFF"/>
      </a:lt1>
      <a:dk2>
        <a:srgbClr val="FF0000"/>
      </a:dk2>
      <a:lt2>
        <a:srgbClr val="FF9900"/>
      </a:lt2>
      <a:accent1>
        <a:srgbClr val="009900"/>
      </a:accent1>
      <a:accent2>
        <a:srgbClr val="3300FF"/>
      </a:accent2>
      <a:accent3>
        <a:srgbClr val="FFFFFF"/>
      </a:accent3>
      <a:accent4>
        <a:srgbClr val="000000"/>
      </a:accent4>
      <a:accent5>
        <a:srgbClr val="AACAAA"/>
      </a:accent5>
      <a:accent6>
        <a:srgbClr val="2D00E7"/>
      </a:accent6>
      <a:hlink>
        <a:srgbClr val="FF00FF"/>
      </a:hlink>
      <a:folHlink>
        <a:srgbClr val="9900FF"/>
      </a:folHlink>
    </a:clrScheme>
    <a:fontScheme name="duke6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uke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6 8">
        <a:dk1>
          <a:srgbClr val="000000"/>
        </a:dk1>
        <a:lt1>
          <a:srgbClr val="FFFFFF"/>
        </a:lt1>
        <a:dk2>
          <a:srgbClr val="FF0000"/>
        </a:dk2>
        <a:lt2>
          <a:srgbClr val="FF9900"/>
        </a:lt2>
        <a:accent1>
          <a:srgbClr val="0099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5C2D"/>
        </a:accent6>
        <a:hlink>
          <a:srgbClr val="CC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Designs\duke6.pot</Template>
  <TotalTime>750</TotalTime>
  <Words>2535</Words>
  <Application>Microsoft Office PowerPoint</Application>
  <PresentationFormat>On-screen Show (4:3)</PresentationFormat>
  <Paragraphs>425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duke6</vt:lpstr>
      <vt:lpstr>Hashing</vt:lpstr>
      <vt:lpstr>Preview</vt:lpstr>
      <vt:lpstr>What are your ideas?</vt:lpstr>
      <vt:lpstr>What are your ideas?</vt:lpstr>
      <vt:lpstr>PowerPoint Presentation</vt:lpstr>
      <vt:lpstr>Hashing</vt:lpstr>
      <vt:lpstr>Example (ideal) hash function</vt:lpstr>
      <vt:lpstr>Sets and tables</vt:lpstr>
      <vt:lpstr>Finding the hash function</vt:lpstr>
      <vt:lpstr>How hard is it to find a good hash function?</vt:lpstr>
      <vt:lpstr>Hash Function 1 – Adding Characters</vt:lpstr>
      <vt:lpstr>Hash Function 2 – Slide and add </vt:lpstr>
      <vt:lpstr>Bit operations</vt:lpstr>
      <vt:lpstr>Hash Function 3</vt:lpstr>
      <vt:lpstr>PowerPoint Presentation</vt:lpstr>
      <vt:lpstr>Example imperfect hash function</vt:lpstr>
      <vt:lpstr>Collisions</vt:lpstr>
      <vt:lpstr>Handling collisions</vt:lpstr>
      <vt:lpstr>Finding an empty spot</vt:lpstr>
      <vt:lpstr>Linear Probing</vt:lpstr>
      <vt:lpstr>Open Addressing</vt:lpstr>
      <vt:lpstr>Linear Probing Example:  Key%TableSize</vt:lpstr>
      <vt:lpstr>Clustering</vt:lpstr>
      <vt:lpstr>Quadratic Probing </vt:lpstr>
      <vt:lpstr>PowerPoint Presentation</vt:lpstr>
      <vt:lpstr>Quadratic Probing </vt:lpstr>
      <vt:lpstr>Double Hashing (Personalized Increment) </vt:lpstr>
      <vt:lpstr>Double Hashing </vt:lpstr>
      <vt:lpstr>Buckets </vt:lpstr>
      <vt:lpstr>Separate Chaining</vt:lpstr>
      <vt:lpstr>Separate Chaining</vt:lpstr>
      <vt:lpstr>What do you do when the array fills up?  (Or after many deletions, the array is too big.)</vt:lpstr>
      <vt:lpstr>Efficiency</vt:lpstr>
      <vt:lpstr>Deletions</vt:lpstr>
      <vt:lpstr>Deletions</vt:lpstr>
      <vt:lpstr>Efficiency of Hashing</vt:lpstr>
      <vt:lpstr>Talking Points on Hashing</vt:lpstr>
      <vt:lpstr>Cuckoo Hashing</vt:lpstr>
      <vt:lpstr>Use two hash tables.</vt:lpstr>
      <vt:lpstr>PowerPoint Presentation</vt:lpstr>
      <vt:lpstr>PowerPoint Presentation</vt:lpstr>
      <vt:lpstr>PowerPoint Presentation</vt:lpstr>
    </vt:vector>
  </TitlesOfParts>
  <Company>CETS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Hashing</dc:title>
  <dc:creator>David Matuszek</dc:creator>
  <cp:lastModifiedBy>Vicki</cp:lastModifiedBy>
  <cp:revision>40</cp:revision>
  <dcterms:created xsi:type="dcterms:W3CDTF">2002-03-05T21:02:37Z</dcterms:created>
  <dcterms:modified xsi:type="dcterms:W3CDTF">2015-10-15T12:29:18Z</dcterms:modified>
</cp:coreProperties>
</file>