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7" r:id="rId2"/>
    <p:sldId id="259" r:id="rId3"/>
    <p:sldId id="260" r:id="rId4"/>
    <p:sldId id="264" r:id="rId5"/>
    <p:sldId id="266" r:id="rId6"/>
    <p:sldId id="267" r:id="rId7"/>
    <p:sldId id="268" r:id="rId8"/>
    <p:sldId id="269" r:id="rId9"/>
    <p:sldId id="271" r:id="rId10"/>
    <p:sldId id="272" r:id="rId11"/>
    <p:sldId id="273" r:id="rId12"/>
    <p:sldId id="274" r:id="rId13"/>
    <p:sldId id="275" r:id="rId14"/>
    <p:sldId id="276" r:id="rId15"/>
    <p:sldId id="277" r:id="rId16"/>
    <p:sldId id="354" r:id="rId17"/>
    <p:sldId id="279" r:id="rId18"/>
    <p:sldId id="280" r:id="rId19"/>
    <p:sldId id="281" r:id="rId20"/>
    <p:sldId id="282" r:id="rId21"/>
    <p:sldId id="283" r:id="rId22"/>
    <p:sldId id="284" r:id="rId23"/>
    <p:sldId id="285" r:id="rId24"/>
    <p:sldId id="286" r:id="rId25"/>
    <p:sldId id="457" r:id="rId26"/>
    <p:sldId id="355" r:id="rId27"/>
    <p:sldId id="396" r:id="rId28"/>
    <p:sldId id="288" r:id="rId29"/>
    <p:sldId id="292" r:id="rId30"/>
    <p:sldId id="293" r:id="rId31"/>
    <p:sldId id="453" r:id="rId32"/>
    <p:sldId id="294" r:id="rId33"/>
    <p:sldId id="438" r:id="rId34"/>
    <p:sldId id="295" r:id="rId35"/>
    <p:sldId id="454" r:id="rId36"/>
    <p:sldId id="435" r:id="rId37"/>
    <p:sldId id="437" r:id="rId38"/>
    <p:sldId id="436" r:id="rId39"/>
    <p:sldId id="440" r:id="rId40"/>
    <p:sldId id="439" r:id="rId41"/>
    <p:sldId id="441" r:id="rId42"/>
    <p:sldId id="442" r:id="rId43"/>
    <p:sldId id="298" r:id="rId44"/>
    <p:sldId id="299" r:id="rId45"/>
    <p:sldId id="300" r:id="rId46"/>
    <p:sldId id="301" r:id="rId47"/>
    <p:sldId id="302" r:id="rId48"/>
    <p:sldId id="444" r:id="rId49"/>
    <p:sldId id="445" r:id="rId50"/>
    <p:sldId id="449" r:id="rId51"/>
    <p:sldId id="448" r:id="rId52"/>
    <p:sldId id="450" r:id="rId53"/>
    <p:sldId id="397" r:id="rId54"/>
    <p:sldId id="398" r:id="rId55"/>
    <p:sldId id="400" r:id="rId56"/>
    <p:sldId id="402"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 id="424" r:id="rId78"/>
    <p:sldId id="425" r:id="rId79"/>
    <p:sldId id="426" r:id="rId80"/>
    <p:sldId id="427" r:id="rId81"/>
    <p:sldId id="458" r:id="rId82"/>
    <p:sldId id="428" r:id="rId83"/>
    <p:sldId id="429" r:id="rId84"/>
    <p:sldId id="430" r:id="rId85"/>
    <p:sldId id="432" r:id="rId86"/>
    <p:sldId id="433" r:id="rId87"/>
    <p:sldId id="455" r:id="rId88"/>
    <p:sldId id="456" r:id="rId89"/>
    <p:sldId id="434" r:id="rId90"/>
    <p:sldId id="452" r:id="rId91"/>
  </p:sldIdLst>
  <p:sldSz cx="9144000" cy="6858000" type="screen4x3"/>
  <p:notesSz cx="6934200" cy="90805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a:srgbClr val="166A30"/>
    <a:srgbClr val="000080"/>
    <a:srgbClr val="00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1" autoAdjust="0"/>
    <p:restoredTop sz="90945" autoAdjust="0"/>
  </p:normalViewPr>
  <p:slideViewPr>
    <p:cSldViewPr>
      <p:cViewPr>
        <p:scale>
          <a:sx n="80" d="100"/>
          <a:sy n="80" d="100"/>
        </p:scale>
        <p:origin x="-2004" y="-276"/>
      </p:cViewPr>
      <p:guideLst>
        <p:guide orient="horz" pos="2160"/>
        <p:guide pos="2880"/>
      </p:guideLst>
    </p:cSldViewPr>
  </p:slideViewPr>
  <p:outlineViewPr>
    <p:cViewPr>
      <p:scale>
        <a:sx n="33" d="100"/>
        <a:sy n="33" d="100"/>
      </p:scale>
      <p:origin x="0" y="31392"/>
    </p:cViewPr>
  </p:outlineViewPr>
  <p:notesTextViewPr>
    <p:cViewPr>
      <p:scale>
        <a:sx n="100" d="100"/>
        <a:sy n="100" d="100"/>
      </p:scale>
      <p:origin x="0" y="0"/>
    </p:cViewPr>
  </p:notesTextViewPr>
  <p:sorterViewPr>
    <p:cViewPr>
      <p:scale>
        <a:sx n="66" d="100"/>
        <a:sy n="66" d="100"/>
      </p:scale>
      <p:origin x="0" y="46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035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7" tIns="45755" rIns="91507" bIns="45755" numCol="1" anchor="t" anchorCtr="0" compatLnSpc="1">
            <a:prstTxWarp prst="textNoShape">
              <a:avLst/>
            </a:prstTxWarp>
          </a:bodyPr>
          <a:lstStyle>
            <a:lvl1pPr algn="l" defTabSz="915988">
              <a:defRPr sz="1200"/>
            </a:lvl1pPr>
          </a:lstStyle>
          <a:p>
            <a:endParaRPr lang="en-US" altLang="en-US"/>
          </a:p>
        </p:txBody>
      </p:sp>
      <p:sp>
        <p:nvSpPr>
          <p:cNvPr id="19459" name="Rectangle 3"/>
          <p:cNvSpPr>
            <a:spLocks noGrp="1" noChangeArrowheads="1"/>
          </p:cNvSpPr>
          <p:nvPr>
            <p:ph type="dt" sz="quarter" idx="1"/>
          </p:nvPr>
        </p:nvSpPr>
        <p:spPr bwMode="auto">
          <a:xfrm>
            <a:off x="3930650" y="0"/>
            <a:ext cx="30035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7" tIns="45755" rIns="91507" bIns="45755" numCol="1" anchor="t" anchorCtr="0" compatLnSpc="1">
            <a:prstTxWarp prst="textNoShape">
              <a:avLst/>
            </a:prstTxWarp>
          </a:bodyPr>
          <a:lstStyle>
            <a:lvl1pPr algn="r" defTabSz="915988">
              <a:defRPr sz="1200"/>
            </a:lvl1pPr>
          </a:lstStyle>
          <a:p>
            <a:endParaRPr lang="en-US" altLang="en-US"/>
          </a:p>
        </p:txBody>
      </p:sp>
      <p:sp>
        <p:nvSpPr>
          <p:cNvPr id="19460" name="Rectangle 4"/>
          <p:cNvSpPr>
            <a:spLocks noGrp="1" noChangeArrowheads="1"/>
          </p:cNvSpPr>
          <p:nvPr>
            <p:ph type="ftr" sz="quarter" idx="2"/>
          </p:nvPr>
        </p:nvSpPr>
        <p:spPr bwMode="auto">
          <a:xfrm>
            <a:off x="0" y="8626475"/>
            <a:ext cx="30035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7" tIns="45755" rIns="91507" bIns="45755" numCol="1" anchor="b" anchorCtr="0" compatLnSpc="1">
            <a:prstTxWarp prst="textNoShape">
              <a:avLst/>
            </a:prstTxWarp>
          </a:bodyPr>
          <a:lstStyle>
            <a:lvl1pPr algn="l" defTabSz="915988">
              <a:defRPr sz="1200"/>
            </a:lvl1pPr>
          </a:lstStyle>
          <a:p>
            <a:endParaRPr lang="en-US" altLang="en-US"/>
          </a:p>
        </p:txBody>
      </p:sp>
      <p:sp>
        <p:nvSpPr>
          <p:cNvPr id="19461" name="Rectangle 5"/>
          <p:cNvSpPr>
            <a:spLocks noGrp="1" noChangeArrowheads="1"/>
          </p:cNvSpPr>
          <p:nvPr>
            <p:ph type="sldNum" sz="quarter" idx="3"/>
          </p:nvPr>
        </p:nvSpPr>
        <p:spPr bwMode="auto">
          <a:xfrm>
            <a:off x="3930650" y="8626475"/>
            <a:ext cx="30035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7" tIns="45755" rIns="91507" bIns="45755" numCol="1" anchor="b" anchorCtr="0" compatLnSpc="1">
            <a:prstTxWarp prst="textNoShape">
              <a:avLst/>
            </a:prstTxWarp>
          </a:bodyPr>
          <a:lstStyle>
            <a:lvl1pPr algn="r" defTabSz="915988">
              <a:defRPr sz="1200"/>
            </a:lvl1pPr>
          </a:lstStyle>
          <a:p>
            <a:fld id="{37204B27-6C7D-42DC-BD54-A9F73D9E3EB2}" type="slidenum">
              <a:rPr lang="en-US" altLang="en-US"/>
              <a:pPr/>
              <a:t>‹#›</a:t>
            </a:fld>
            <a:endParaRPr lang="en-US" altLang="en-US"/>
          </a:p>
        </p:txBody>
      </p:sp>
    </p:spTree>
    <p:extLst>
      <p:ext uri="{BB962C8B-B14F-4D97-AF65-F5344CB8AC3E}">
        <p14:creationId xmlns:p14="http://schemas.microsoft.com/office/powerpoint/2010/main" val="266451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0" y="0"/>
            <a:ext cx="3022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gn="l" defTabSz="900113">
              <a:defRPr sz="1200"/>
            </a:lvl1pPr>
          </a:lstStyle>
          <a:p>
            <a:endParaRPr lang="en-US" altLang="en-US"/>
          </a:p>
        </p:txBody>
      </p:sp>
      <p:sp>
        <p:nvSpPr>
          <p:cNvPr id="38915" name="Rectangle 1027"/>
          <p:cNvSpPr>
            <a:spLocks noGrp="1" noChangeArrowheads="1"/>
          </p:cNvSpPr>
          <p:nvPr>
            <p:ph type="dt" idx="1"/>
          </p:nvPr>
        </p:nvSpPr>
        <p:spPr bwMode="auto">
          <a:xfrm>
            <a:off x="3930650" y="0"/>
            <a:ext cx="3022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gn="r" defTabSz="900113">
              <a:defRPr sz="1200"/>
            </a:lvl1pPr>
          </a:lstStyle>
          <a:p>
            <a:endParaRPr lang="en-US" altLang="en-US"/>
          </a:p>
        </p:txBody>
      </p:sp>
      <p:sp>
        <p:nvSpPr>
          <p:cNvPr id="38916" name="Rectangle 1028"/>
          <p:cNvSpPr>
            <a:spLocks noGrp="1" noRot="1" noChangeAspect="1" noChangeArrowheads="1" noTextEdit="1"/>
          </p:cNvSpPr>
          <p:nvPr>
            <p:ph type="sldImg" idx="2"/>
          </p:nvPr>
        </p:nvSpPr>
        <p:spPr bwMode="auto">
          <a:xfrm>
            <a:off x="1150938" y="671513"/>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1029"/>
          <p:cNvSpPr>
            <a:spLocks noGrp="1" noChangeArrowheads="1"/>
          </p:cNvSpPr>
          <p:nvPr>
            <p:ph type="body" sz="quarter" idx="3"/>
          </p:nvPr>
        </p:nvSpPr>
        <p:spPr bwMode="auto">
          <a:xfrm>
            <a:off x="906463" y="4324350"/>
            <a:ext cx="5140325"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8" name="Rectangle 1030"/>
          <p:cNvSpPr>
            <a:spLocks noGrp="1" noChangeArrowheads="1"/>
          </p:cNvSpPr>
          <p:nvPr>
            <p:ph type="ftr" sz="quarter" idx="4"/>
          </p:nvPr>
        </p:nvSpPr>
        <p:spPr bwMode="auto">
          <a:xfrm>
            <a:off x="0" y="8647113"/>
            <a:ext cx="3022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lvl1pPr algn="l" defTabSz="900113">
              <a:defRPr sz="1200"/>
            </a:lvl1pPr>
          </a:lstStyle>
          <a:p>
            <a:endParaRPr lang="en-US" altLang="en-US"/>
          </a:p>
        </p:txBody>
      </p:sp>
      <p:sp>
        <p:nvSpPr>
          <p:cNvPr id="38919" name="Rectangle 1031"/>
          <p:cNvSpPr>
            <a:spLocks noGrp="1" noChangeArrowheads="1"/>
          </p:cNvSpPr>
          <p:nvPr>
            <p:ph type="sldNum" sz="quarter" idx="5"/>
          </p:nvPr>
        </p:nvSpPr>
        <p:spPr bwMode="auto">
          <a:xfrm>
            <a:off x="3930650" y="8647113"/>
            <a:ext cx="3022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lvl1pPr algn="r" defTabSz="900113">
              <a:defRPr sz="1200"/>
            </a:lvl1pPr>
          </a:lstStyle>
          <a:p>
            <a:fld id="{EF6F9E06-28E5-425D-BE50-EE31C77012AA}" type="slidenum">
              <a:rPr lang="en-US" altLang="en-US"/>
              <a:pPr/>
              <a:t>‹#›</a:t>
            </a:fld>
            <a:endParaRPr lang="en-US" altLang="en-US"/>
          </a:p>
        </p:txBody>
      </p:sp>
    </p:spTree>
    <p:extLst>
      <p:ext uri="{BB962C8B-B14F-4D97-AF65-F5344CB8AC3E}">
        <p14:creationId xmlns:p14="http://schemas.microsoft.com/office/powerpoint/2010/main" val="3759181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F7D5D00-9D34-4C3E-AE55-E0827ADCCE46}" type="slidenum">
              <a:rPr lang="en-US" altLang="en-US"/>
              <a:pPr/>
              <a:t>1</a:t>
            </a:fld>
            <a:endParaRPr lang="en-US" altLang="en-US"/>
          </a:p>
        </p:txBody>
      </p:sp>
      <p:sp>
        <p:nvSpPr>
          <p:cNvPr id="123906" name="Rectangle 2"/>
          <p:cNvSpPr>
            <a:spLocks noGrp="1" noRot="1" noChangeAspect="1" noChangeArrowheads="1" noTextEdit="1"/>
          </p:cNvSpPr>
          <p:nvPr>
            <p:ph type="sldImg"/>
          </p:nvPr>
        </p:nvSpPr>
        <p:spPr>
          <a:xfrm>
            <a:off x="1196975" y="681038"/>
            <a:ext cx="4540250" cy="3405187"/>
          </a:xfrm>
          <a:ln/>
        </p:spPr>
      </p:sp>
      <p:sp>
        <p:nvSpPr>
          <p:cNvPr id="123907" name="Rectangle 3"/>
          <p:cNvSpPr>
            <a:spLocks noGrp="1" noChangeArrowheads="1"/>
          </p:cNvSpPr>
          <p:nvPr>
            <p:ph type="body" idx="1"/>
          </p:nvPr>
        </p:nvSpPr>
        <p:spPr>
          <a:xfrm>
            <a:off x="922338" y="4313238"/>
            <a:ext cx="5089525" cy="4086225"/>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FF5BD7-F369-4FB7-BE63-5BE0BBF1D4BA}" type="slidenum">
              <a:rPr lang="en-US" altLang="en-US"/>
              <a:pPr/>
              <a:t>10</a:t>
            </a:fld>
            <a:endParaRPr lang="en-US" altLang="en-US"/>
          </a:p>
        </p:txBody>
      </p:sp>
      <p:sp>
        <p:nvSpPr>
          <p:cNvPr id="251906" name="Rectangle 2"/>
          <p:cNvSpPr>
            <a:spLocks noGrp="1" noRot="1" noChangeAspect="1" noChangeArrowheads="1" noTextEdit="1"/>
          </p:cNvSpPr>
          <p:nvPr>
            <p:ph type="sldImg"/>
          </p:nvPr>
        </p:nvSpPr>
        <p:spPr>
          <a:xfrm>
            <a:off x="1196975" y="681038"/>
            <a:ext cx="4540250" cy="3405187"/>
          </a:xfrm>
          <a:ln/>
        </p:spPr>
      </p:sp>
      <p:sp>
        <p:nvSpPr>
          <p:cNvPr id="251907" name="Rectangle 3"/>
          <p:cNvSpPr>
            <a:spLocks noGrp="1" noChangeArrowheads="1"/>
          </p:cNvSpPr>
          <p:nvPr>
            <p:ph type="body" idx="1"/>
          </p:nvPr>
        </p:nvSpPr>
        <p:spPr>
          <a:xfrm>
            <a:off x="923925" y="4313238"/>
            <a:ext cx="5086350" cy="4086225"/>
          </a:xfrm>
        </p:spPr>
        <p:txBody>
          <a:bodyPr/>
          <a:lstStyle/>
          <a:p>
            <a:r>
              <a:rPr lang="en-US" altLang="en-US"/>
              <a:t>Inserting works similarly. We tack a hole on at the end of the tree,  and move that hole _up_ until it’s in the right place for the new value.</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B5A9D30-81D9-4522-BBA1-C5BC4BAABD4F}" type="slidenum">
              <a:rPr lang="en-US" altLang="en-US"/>
              <a:pPr/>
              <a:t>11</a:t>
            </a:fld>
            <a:endParaRPr lang="en-US" altLang="en-US"/>
          </a:p>
        </p:txBody>
      </p:sp>
      <p:sp>
        <p:nvSpPr>
          <p:cNvPr id="253954" name="Rectangle 2"/>
          <p:cNvSpPr>
            <a:spLocks noGrp="1" noRot="1" noChangeAspect="1" noChangeArrowheads="1" noTextEdit="1"/>
          </p:cNvSpPr>
          <p:nvPr>
            <p:ph type="sldImg"/>
          </p:nvPr>
        </p:nvSpPr>
        <p:spPr>
          <a:xfrm>
            <a:off x="1196975" y="681038"/>
            <a:ext cx="4540250" cy="3405187"/>
          </a:xfrm>
          <a:ln/>
        </p:spPr>
      </p:sp>
      <p:sp>
        <p:nvSpPr>
          <p:cNvPr id="253955" name="Rectangle 3"/>
          <p:cNvSpPr>
            <a:spLocks noGrp="1" noChangeArrowheads="1"/>
          </p:cNvSpPr>
          <p:nvPr>
            <p:ph type="body" idx="1"/>
          </p:nvPr>
        </p:nvSpPr>
        <p:spPr>
          <a:xfrm>
            <a:off x="923925" y="4313238"/>
            <a:ext cx="5086350" cy="4086225"/>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B62908E-7D4C-4B9D-A2B4-B9043B85B00E}" type="slidenum">
              <a:rPr lang="en-US" altLang="en-US"/>
              <a:pPr/>
              <a:t>12</a:t>
            </a:fld>
            <a:endParaRPr lang="en-US" altLang="en-US"/>
          </a:p>
        </p:txBody>
      </p:sp>
      <p:sp>
        <p:nvSpPr>
          <p:cNvPr id="256002" name="Rectangle 2"/>
          <p:cNvSpPr>
            <a:spLocks noGrp="1" noRot="1" noChangeAspect="1" noChangeArrowheads="1" noTextEdit="1"/>
          </p:cNvSpPr>
          <p:nvPr>
            <p:ph type="sldImg"/>
          </p:nvPr>
        </p:nvSpPr>
        <p:spPr>
          <a:xfrm>
            <a:off x="1196975" y="681038"/>
            <a:ext cx="4540250" cy="3405187"/>
          </a:xfrm>
          <a:ln/>
        </p:spPr>
      </p:sp>
      <p:sp>
        <p:nvSpPr>
          <p:cNvPr id="256003" name="Rectangle 3"/>
          <p:cNvSpPr>
            <a:spLocks noGrp="1" noChangeArrowheads="1"/>
          </p:cNvSpPr>
          <p:nvPr>
            <p:ph type="body" idx="1"/>
          </p:nvPr>
        </p:nvSpPr>
        <p:spPr>
          <a:xfrm>
            <a:off x="923925" y="4313238"/>
            <a:ext cx="5086350" cy="4086225"/>
          </a:xfrm>
        </p:spPr>
        <p:txBody>
          <a:bodyPr/>
          <a:lstStyle/>
          <a:p>
            <a:r>
              <a:rPr lang="en-US" altLang="en-US"/>
              <a:t>Notice that this code is a _lot_ easier.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4B9F1FC-6CB1-4D51-9F8E-7BAC1DD5E81B}" type="slidenum">
              <a:rPr lang="en-US" altLang="en-US"/>
              <a:pPr/>
              <a:t>15</a:t>
            </a:fld>
            <a:endParaRPr lang="en-US" altLang="en-US"/>
          </a:p>
        </p:txBody>
      </p:sp>
      <p:sp>
        <p:nvSpPr>
          <p:cNvPr id="260098" name="Rectangle 2"/>
          <p:cNvSpPr>
            <a:spLocks noGrp="1" noRot="1" noChangeAspect="1" noChangeArrowheads="1" noTextEdit="1"/>
          </p:cNvSpPr>
          <p:nvPr>
            <p:ph type="sldImg"/>
          </p:nvPr>
        </p:nvSpPr>
        <p:spPr>
          <a:xfrm>
            <a:off x="1196975" y="681038"/>
            <a:ext cx="4540250" cy="3405187"/>
          </a:xfrm>
          <a:ln/>
        </p:spPr>
      </p:sp>
      <p:sp>
        <p:nvSpPr>
          <p:cNvPr id="260099" name="Rectangle 3"/>
          <p:cNvSpPr>
            <a:spLocks noGrp="1" noChangeArrowheads="1"/>
          </p:cNvSpPr>
          <p:nvPr>
            <p:ph type="body" idx="1"/>
          </p:nvPr>
        </p:nvSpPr>
        <p:spPr>
          <a:xfrm>
            <a:off x="923925" y="4313238"/>
            <a:ext cx="5086350" cy="4086225"/>
          </a:xfrm>
        </p:spPr>
        <p:txBody>
          <a:bodyPr lIns="91377" tIns="45688" rIns="91377" bIns="45688"/>
          <a:lstStyle/>
          <a:p>
            <a:r>
              <a:rPr lang="en-US" altLang="en-US"/>
              <a:t>Why do I insist on a pointer to each item in decreaseKey, increaseKey, and remove?</a:t>
            </a:r>
          </a:p>
          <a:p>
            <a:r>
              <a:rPr lang="en-US" altLang="en-US"/>
              <a:t>Because it’s hard to find an item in a heap; it’s easy to delete the minimum, but how would you find some arbitrary element?</a:t>
            </a:r>
          </a:p>
          <a:p>
            <a:r>
              <a:rPr lang="en-US" altLang="en-US"/>
              <a:t>This is where the Dictionary ADT and its various implementations which we will study soon come up.</a:t>
            </a:r>
          </a:p>
          <a:p>
            <a:endParaRPr lang="en-US" altLang="en-US"/>
          </a:p>
          <a:p>
            <a:r>
              <a:rPr lang="en-US" altLang="en-US"/>
              <a:t>What about build heap? Is that really a necessary operation? </a:t>
            </a:r>
          </a:p>
          <a:p>
            <a:r>
              <a:rPr lang="en-US" altLang="en-US"/>
              <a:t>It turns out that the necessity for this is based _purely_ on the fact that we can do it faster than the naïve implementation!</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CB86E7-269C-4C73-9694-2FAB68C7CC6B}" type="slidenum">
              <a:rPr lang="en-US" altLang="en-US"/>
              <a:pPr/>
              <a:t>17</a:t>
            </a:fld>
            <a:endParaRPr lang="en-US" altLang="en-US"/>
          </a:p>
        </p:txBody>
      </p:sp>
      <p:sp>
        <p:nvSpPr>
          <p:cNvPr id="264194" name="Rectangle 2"/>
          <p:cNvSpPr>
            <a:spLocks noGrp="1" noRot="1" noChangeAspect="1" noChangeArrowheads="1" noTextEdit="1"/>
          </p:cNvSpPr>
          <p:nvPr>
            <p:ph type="sldImg"/>
          </p:nvPr>
        </p:nvSpPr>
        <p:spPr>
          <a:xfrm>
            <a:off x="1196975" y="681038"/>
            <a:ext cx="4540250" cy="3405187"/>
          </a:xfrm>
          <a:ln/>
        </p:spPr>
      </p:sp>
      <p:sp>
        <p:nvSpPr>
          <p:cNvPr id="264195" name="Rectangle 3"/>
          <p:cNvSpPr>
            <a:spLocks noGrp="1" noChangeArrowheads="1"/>
          </p:cNvSpPr>
          <p:nvPr>
            <p:ph type="body" idx="1"/>
          </p:nvPr>
        </p:nvSpPr>
        <p:spPr>
          <a:xfrm>
            <a:off x="923925" y="4313238"/>
            <a:ext cx="5086350" cy="4086225"/>
          </a:xfrm>
        </p:spPr>
        <p:txBody>
          <a:bodyPr lIns="91377" tIns="45688" rIns="91377" bIns="45688"/>
          <a:lstStyle/>
          <a:p>
            <a:r>
              <a:rPr lang="en-US" altLang="en-US"/>
              <a:t>Pull other slide back up and ask how long it takes. </a:t>
            </a:r>
          </a:p>
          <a:p>
            <a:r>
              <a:rPr lang="en-US" altLang="en-US"/>
              <a:t>O(n log n) </a:t>
            </a:r>
            <a:r>
              <a:rPr lang="en-US" altLang="en-US" b="1"/>
              <a:t>worst</a:t>
            </a:r>
            <a:r>
              <a:rPr lang="en-US" altLang="en-US"/>
              <a:t> case, but O(n) average case.</a:t>
            </a:r>
          </a:p>
          <a:p>
            <a:r>
              <a:rPr lang="en-US" altLang="en-US"/>
              <a:t>Can we get a worst case O(n) bound?</a:t>
            </a:r>
          </a:p>
          <a:p>
            <a:endParaRPr lang="en-US" altLang="en-US"/>
          </a:p>
          <a:p>
            <a:r>
              <a:rPr lang="en-US" altLang="en-US"/>
              <a:t>Let’s try pretending it’s a heap already and just fixing the heap-order property. </a:t>
            </a:r>
          </a:p>
          <a:p>
            <a:endParaRPr lang="en-US" altLang="en-US"/>
          </a:p>
          <a:p>
            <a:r>
              <a:rPr lang="en-US" altLang="en-US"/>
              <a:t>The red nodes are the ones that are out of order.</a:t>
            </a:r>
          </a:p>
          <a:p>
            <a:endParaRPr lang="en-US" altLang="en-US"/>
          </a:p>
          <a:p>
            <a:r>
              <a:rPr lang="en-US" altLang="en-US"/>
              <a:t>Question: which nodes MIGHT be out of order in any heap?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672556D-8816-4617-AAC1-B79F5493A203}" type="slidenum">
              <a:rPr lang="en-US" altLang="en-US"/>
              <a:pPr/>
              <a:t>18</a:t>
            </a:fld>
            <a:endParaRPr lang="en-US" altLang="en-US"/>
          </a:p>
        </p:txBody>
      </p:sp>
      <p:sp>
        <p:nvSpPr>
          <p:cNvPr id="266242" name="Rectangle 2"/>
          <p:cNvSpPr>
            <a:spLocks noGrp="1" noRot="1" noChangeAspect="1" noChangeArrowheads="1" noTextEdit="1"/>
          </p:cNvSpPr>
          <p:nvPr>
            <p:ph type="sldImg"/>
          </p:nvPr>
        </p:nvSpPr>
        <p:spPr>
          <a:xfrm>
            <a:off x="1196975" y="681038"/>
            <a:ext cx="4540250" cy="3405187"/>
          </a:xfrm>
          <a:ln/>
        </p:spPr>
      </p:sp>
      <p:sp>
        <p:nvSpPr>
          <p:cNvPr id="266243" name="Rectangle 3"/>
          <p:cNvSpPr>
            <a:spLocks noGrp="1" noChangeArrowheads="1"/>
          </p:cNvSpPr>
          <p:nvPr>
            <p:ph type="body" idx="1"/>
          </p:nvPr>
        </p:nvSpPr>
        <p:spPr>
          <a:xfrm>
            <a:off x="923925" y="4313238"/>
            <a:ext cx="5086350" cy="4086225"/>
          </a:xfrm>
        </p:spPr>
        <p:txBody>
          <a:bodyPr lIns="91377" tIns="45688" rIns="91377" bIns="45688"/>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21A8F43-9ECA-4AA1-BD61-45D65795B819}" type="slidenum">
              <a:rPr lang="en-US" altLang="en-US"/>
              <a:pPr/>
              <a:t>19</a:t>
            </a:fld>
            <a:endParaRPr lang="en-US" altLang="en-US"/>
          </a:p>
        </p:txBody>
      </p:sp>
      <p:sp>
        <p:nvSpPr>
          <p:cNvPr id="268290" name="Rectangle 2"/>
          <p:cNvSpPr>
            <a:spLocks noGrp="1" noRot="1" noChangeAspect="1" noChangeArrowheads="1" noTextEdit="1"/>
          </p:cNvSpPr>
          <p:nvPr>
            <p:ph type="sldImg"/>
          </p:nvPr>
        </p:nvSpPr>
        <p:spPr>
          <a:xfrm>
            <a:off x="1196975" y="681038"/>
            <a:ext cx="4540250" cy="3405187"/>
          </a:xfrm>
          <a:ln/>
        </p:spPr>
      </p:sp>
      <p:sp>
        <p:nvSpPr>
          <p:cNvPr id="268291" name="Rectangle 3"/>
          <p:cNvSpPr>
            <a:spLocks noGrp="1" noChangeArrowheads="1"/>
          </p:cNvSpPr>
          <p:nvPr>
            <p:ph type="body" idx="1"/>
          </p:nvPr>
        </p:nvSpPr>
        <p:spPr>
          <a:xfrm>
            <a:off x="923925" y="4313238"/>
            <a:ext cx="5086350" cy="4086225"/>
          </a:xfrm>
        </p:spPr>
        <p:txBody>
          <a:bodyPr lIns="91377" tIns="45688" rIns="91377" bIns="45688"/>
          <a:lstStyle/>
          <a:p>
            <a:r>
              <a:rPr lang="en-US" altLang="en-US"/>
              <a:t>How long does this take? Well, everything above the fringe might move 1 step.</a:t>
            </a:r>
          </a:p>
          <a:p>
            <a:endParaRPr lang="en-US" altLang="en-US"/>
          </a:p>
          <a:p>
            <a:r>
              <a:rPr lang="en-US" altLang="en-US"/>
              <a:t>Everything height 2 or greater might move 2 steps.</a:t>
            </a:r>
          </a:p>
          <a:p>
            <a:endParaRPr lang="en-US" altLang="en-US"/>
          </a:p>
          <a:p>
            <a:r>
              <a:rPr lang="en-US" altLang="en-US"/>
              <a:t>…</a:t>
            </a:r>
          </a:p>
          <a:p>
            <a:endParaRPr lang="en-US" altLang="en-US"/>
          </a:p>
          <a:p>
            <a:r>
              <a:rPr lang="en-US" altLang="en-US"/>
              <a:t>In other words n * Sum I=0 to n of I/2</a:t>
            </a:r>
            <a:r>
              <a:rPr lang="en-US" altLang="en-US" baseline="30000"/>
              <a:t>i</a:t>
            </a:r>
            <a:endParaRPr lang="en-US" altLang="en-US"/>
          </a:p>
          <a:p>
            <a:r>
              <a:rPr lang="en-US" altLang="en-US"/>
              <a:t>But, this is (as n-&gt;inf) just 2. See chapter I to see why.</a:t>
            </a:r>
          </a:p>
          <a:p>
            <a:endParaRPr lang="en-US" altLang="en-US"/>
          </a:p>
          <a:p>
            <a:r>
              <a:rPr lang="en-US" altLang="en-US"/>
              <a:t>So, the runtime is O(n).</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1FC4E35-D96A-45E8-AE45-E73425531D86}" type="slidenum">
              <a:rPr lang="en-US" altLang="en-US"/>
              <a:pPr/>
              <a:t>20</a:t>
            </a:fld>
            <a:endParaRPr lang="en-US" altLang="en-US"/>
          </a:p>
        </p:txBody>
      </p:sp>
      <p:sp>
        <p:nvSpPr>
          <p:cNvPr id="270338" name="Rectangle 2"/>
          <p:cNvSpPr>
            <a:spLocks noGrp="1" noRot="1" noChangeAspect="1" noChangeArrowheads="1" noTextEdit="1"/>
          </p:cNvSpPr>
          <p:nvPr>
            <p:ph type="sldImg"/>
          </p:nvPr>
        </p:nvSpPr>
        <p:spPr>
          <a:xfrm>
            <a:off x="1196975" y="681038"/>
            <a:ext cx="4540250" cy="3405187"/>
          </a:xfrm>
          <a:ln/>
        </p:spPr>
      </p:sp>
      <p:sp>
        <p:nvSpPr>
          <p:cNvPr id="270339" name="Rectangle 3"/>
          <p:cNvSpPr>
            <a:spLocks noGrp="1" noChangeArrowheads="1"/>
          </p:cNvSpPr>
          <p:nvPr>
            <p:ph type="body" idx="1"/>
          </p:nvPr>
        </p:nvSpPr>
        <p:spPr>
          <a:xfrm>
            <a:off x="923925" y="4313238"/>
            <a:ext cx="5086350" cy="4086225"/>
          </a:xfrm>
        </p:spPr>
        <p:txBody>
          <a:bodyPr/>
          <a:lstStyle/>
          <a:p>
            <a:r>
              <a:rPr lang="en-US" altLang="en-US"/>
              <a:t>Comp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820635-77E3-4594-91B8-B4DD4185609F}" type="slidenum">
              <a:rPr lang="en-US" altLang="en-US"/>
              <a:pPr/>
              <a:t>23</a:t>
            </a:fld>
            <a:endParaRPr lang="en-US" altLang="en-US"/>
          </a:p>
        </p:txBody>
      </p:sp>
      <p:sp>
        <p:nvSpPr>
          <p:cNvPr id="274434" name="Rectangle 2"/>
          <p:cNvSpPr>
            <a:spLocks noGrp="1" noRot="1" noChangeAspect="1" noChangeArrowheads="1" noTextEdit="1"/>
          </p:cNvSpPr>
          <p:nvPr>
            <p:ph type="sldImg"/>
          </p:nvPr>
        </p:nvSpPr>
        <p:spPr>
          <a:xfrm>
            <a:off x="1196975" y="681038"/>
            <a:ext cx="4540250" cy="3405187"/>
          </a:xfrm>
          <a:ln/>
        </p:spPr>
      </p:sp>
      <p:sp>
        <p:nvSpPr>
          <p:cNvPr id="274435" name="Rectangle 3"/>
          <p:cNvSpPr>
            <a:spLocks noGrp="1" noChangeArrowheads="1"/>
          </p:cNvSpPr>
          <p:nvPr>
            <p:ph type="body" idx="1"/>
          </p:nvPr>
        </p:nvSpPr>
        <p:spPr>
          <a:xfrm>
            <a:off x="923925" y="4313238"/>
            <a:ext cx="5086350" cy="4086225"/>
          </a:xfrm>
        </p:spPr>
        <p:txBody>
          <a:bodyPr lIns="91377" tIns="45688" rIns="91377" bIns="45688"/>
          <a:lstStyle/>
          <a:p>
            <a:r>
              <a:rPr lang="en-US" altLang="en-US"/>
              <a:t>Now, let’s look at some facts about heaps and see if we can’t come up with a new priority queue implementation.</a:t>
            </a:r>
          </a:p>
          <a:p>
            <a:endParaRPr lang="en-US" altLang="en-US"/>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DDE38C-F63F-4556-8282-B549C3B2DB91}" type="slidenum">
              <a:rPr lang="en-US" altLang="en-US"/>
              <a:pPr/>
              <a:t>24</a:t>
            </a:fld>
            <a:endParaRPr lang="en-US" altLang="en-US"/>
          </a:p>
        </p:txBody>
      </p:sp>
      <p:sp>
        <p:nvSpPr>
          <p:cNvPr id="276482" name="Rectangle 2"/>
          <p:cNvSpPr>
            <a:spLocks noGrp="1" noRot="1" noChangeAspect="1" noChangeArrowheads="1" noTextEdit="1"/>
          </p:cNvSpPr>
          <p:nvPr>
            <p:ph type="sldImg"/>
          </p:nvPr>
        </p:nvSpPr>
        <p:spPr>
          <a:xfrm>
            <a:off x="1196975" y="681038"/>
            <a:ext cx="4540250" cy="3405187"/>
          </a:xfrm>
          <a:ln/>
        </p:spPr>
      </p:sp>
      <p:sp>
        <p:nvSpPr>
          <p:cNvPr id="276483" name="Rectangle 3"/>
          <p:cNvSpPr>
            <a:spLocks noGrp="1" noChangeArrowheads="1"/>
          </p:cNvSpPr>
          <p:nvPr>
            <p:ph type="body" idx="1"/>
          </p:nvPr>
        </p:nvSpPr>
        <p:spPr>
          <a:xfrm>
            <a:off x="923925" y="4313238"/>
            <a:ext cx="5086350" cy="4086225"/>
          </a:xfrm>
        </p:spPr>
        <p:txBody>
          <a:bodyPr lIns="91377" tIns="45688" rIns="91377" bIns="45688"/>
          <a:lstStyle/>
          <a:p>
            <a:r>
              <a:rPr lang="en-US" altLang="en-US"/>
              <a:t>D-heaps address all these problems.</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8689D0-B0A4-4140-96B5-C1A5E157D89D}" type="slidenum">
              <a:rPr lang="en-US" altLang="en-US"/>
              <a:pPr/>
              <a:t>2</a:t>
            </a:fld>
            <a:endParaRPr lang="en-US" altLang="en-US"/>
          </a:p>
        </p:txBody>
      </p:sp>
      <p:sp>
        <p:nvSpPr>
          <p:cNvPr id="227330" name="Rectangle 2"/>
          <p:cNvSpPr>
            <a:spLocks noGrp="1" noRot="1" noChangeAspect="1" noChangeArrowheads="1" noTextEdit="1"/>
          </p:cNvSpPr>
          <p:nvPr>
            <p:ph type="sldImg"/>
          </p:nvPr>
        </p:nvSpPr>
        <p:spPr>
          <a:xfrm>
            <a:off x="1196975" y="681038"/>
            <a:ext cx="4540250" cy="3405187"/>
          </a:xfrm>
          <a:ln/>
        </p:spPr>
      </p:sp>
      <p:sp>
        <p:nvSpPr>
          <p:cNvPr id="227331" name="Rectangle 3"/>
          <p:cNvSpPr>
            <a:spLocks noGrp="1" noChangeArrowheads="1"/>
          </p:cNvSpPr>
          <p:nvPr>
            <p:ph type="body" idx="1"/>
          </p:nvPr>
        </p:nvSpPr>
        <p:spPr>
          <a:xfrm>
            <a:off x="923925" y="4313238"/>
            <a:ext cx="5086350" cy="4086225"/>
          </a:xfrm>
        </p:spPr>
        <p:txBody>
          <a:bodyPr/>
          <a:lstStyle/>
          <a:p>
            <a:r>
              <a:rPr lang="en-US" altLang="en-US"/>
              <a:t>Alright, now we all remember what a tree is. Let’s harken back to queues now.</a:t>
            </a:r>
          </a:p>
          <a:p>
            <a:endParaRPr lang="en-US" altLang="en-US"/>
          </a:p>
          <a:p>
            <a:r>
              <a:rPr lang="en-US" altLang="en-US"/>
              <a:t>Here are some possible applications of a queue which aren’t quite right.</a:t>
            </a:r>
          </a:p>
          <a:p>
            <a:endParaRPr lang="en-US" altLang="en-US"/>
          </a:p>
          <a:p>
            <a:r>
              <a:rPr lang="en-US" altLang="en-US"/>
              <a:t>All of these want to favor certain entries in the Queue. How do we handle that?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17A2A7C-D042-4231-8C09-D99AB839D786}" type="slidenum">
              <a:rPr lang="en-US" altLang="en-US"/>
              <a:pPr/>
              <a:t>28</a:t>
            </a:fld>
            <a:endParaRPr lang="en-US" altLang="en-US"/>
          </a:p>
        </p:txBody>
      </p:sp>
      <p:sp>
        <p:nvSpPr>
          <p:cNvPr id="280578" name="Rectangle 2"/>
          <p:cNvSpPr>
            <a:spLocks noGrp="1" noRot="1" noChangeAspect="1" noChangeArrowheads="1" noTextEdit="1"/>
          </p:cNvSpPr>
          <p:nvPr>
            <p:ph type="sldImg"/>
          </p:nvPr>
        </p:nvSpPr>
        <p:spPr>
          <a:xfrm>
            <a:off x="1196975" y="681038"/>
            <a:ext cx="4540250" cy="3405187"/>
          </a:xfrm>
          <a:ln/>
        </p:spPr>
      </p:sp>
      <p:sp>
        <p:nvSpPr>
          <p:cNvPr id="280579"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What if you had networked printers or CPUs and one of them went down. </a:t>
            </a:r>
          </a:p>
          <a:p>
            <a:r>
              <a:rPr lang="en-US" altLang="en-US"/>
              <a:t>Now you want to merge the priority queues!</a:t>
            </a:r>
          </a:p>
          <a:p>
            <a:endParaRPr lang="en-US" altLang="en-US"/>
          </a:p>
          <a:p>
            <a:r>
              <a:rPr lang="en-US" altLang="en-US"/>
              <a:t>How can we do that?</a:t>
            </a:r>
          </a:p>
          <a:p>
            <a:r>
              <a:rPr lang="en-US" altLang="en-US"/>
              <a:t>Here’s two naïve ways.</a:t>
            </a:r>
          </a:p>
          <a:p>
            <a:endParaRPr lang="en-US" altLang="en-US"/>
          </a:p>
          <a:p>
            <a:r>
              <a:rPr lang="en-US" altLang="en-US"/>
              <a:t>1st attempt: If the two trees are the same size: O(n log n)</a:t>
            </a:r>
          </a:p>
          <a:p>
            <a:endParaRPr lang="en-US" altLang="en-US"/>
          </a:p>
          <a:p>
            <a:r>
              <a:rPr lang="en-US" altLang="en-US"/>
              <a:t>2nd attempt: O(n) (that’s how long buildHeap takse)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D36AB56-5050-44EA-874E-6FD7CED70251}" type="slidenum">
              <a:rPr lang="en-US" altLang="en-US"/>
              <a:pPr/>
              <a:t>29</a:t>
            </a:fld>
            <a:endParaRPr lang="en-US" altLang="en-US"/>
          </a:p>
        </p:txBody>
      </p:sp>
      <p:sp>
        <p:nvSpPr>
          <p:cNvPr id="287746" name="Rectangle 2"/>
          <p:cNvSpPr>
            <a:spLocks noGrp="1" noRot="1" noChangeAspect="1" noChangeArrowheads="1" noTextEdit="1"/>
          </p:cNvSpPr>
          <p:nvPr>
            <p:ph type="sldImg"/>
          </p:nvPr>
        </p:nvSpPr>
        <p:spPr>
          <a:xfrm>
            <a:off x="1196975" y="681038"/>
            <a:ext cx="4540250" cy="3405187"/>
          </a:xfrm>
          <a:ln/>
        </p:spPr>
      </p:sp>
      <p:sp>
        <p:nvSpPr>
          <p:cNvPr id="287747"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Before I make this more concrete, let’s get a totally unrelated random definition that we probably will never use.</a:t>
            </a:r>
          </a:p>
          <a:p>
            <a:endParaRPr lang="en-US" altLang="en-US"/>
          </a:p>
          <a:p>
            <a:r>
              <a:rPr lang="en-US" altLang="en-US"/>
              <a:t>Note that I’m assuming a binary tree here.</a:t>
            </a:r>
          </a:p>
          <a:p>
            <a:endParaRPr lang="en-US" altLang="en-US"/>
          </a:p>
          <a:p>
            <a:r>
              <a:rPr lang="en-US" altLang="en-US"/>
              <a:t>Null path length is the number of nodes between a given node and a null.</a:t>
            </a:r>
          </a:p>
          <a:p>
            <a:endParaRPr lang="en-US" altLang="en-US"/>
          </a:p>
          <a:p>
            <a:r>
              <a:rPr lang="en-US" altLang="en-US"/>
              <a:t>Npl of null is -1</a:t>
            </a:r>
          </a:p>
          <a:p>
            <a:r>
              <a:rPr lang="en-US" altLang="en-US"/>
              <a:t>npl of a leaf or a node with just one child is 0</a:t>
            </a:r>
          </a:p>
          <a:p>
            <a:endParaRPr lang="en-US" altLang="en-US"/>
          </a:p>
          <a:p>
            <a:r>
              <a:rPr lang="en-US" altLang="en-US"/>
              <a:t>Notice that I’m putting the null path length, NOT the values in the nodes.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888888-3779-4E64-8F73-0BF372A2A775}" type="slidenum">
              <a:rPr lang="en-US" altLang="en-US"/>
              <a:pPr/>
              <a:t>30</a:t>
            </a:fld>
            <a:endParaRPr lang="en-US" altLang="en-US"/>
          </a:p>
        </p:txBody>
      </p:sp>
      <p:sp>
        <p:nvSpPr>
          <p:cNvPr id="289794" name="Rectangle 2"/>
          <p:cNvSpPr>
            <a:spLocks noGrp="1" noRot="1" noChangeAspect="1" noChangeArrowheads="1" noTextEdit="1"/>
          </p:cNvSpPr>
          <p:nvPr>
            <p:ph type="sldImg"/>
          </p:nvPr>
        </p:nvSpPr>
        <p:spPr>
          <a:xfrm>
            <a:off x="1196975" y="681038"/>
            <a:ext cx="4540250" cy="3405187"/>
          </a:xfrm>
          <a:ln/>
        </p:spPr>
      </p:sp>
      <p:sp>
        <p:nvSpPr>
          <p:cNvPr id="289795"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So, here are the formal properties of a leftist heap.</a:t>
            </a:r>
          </a:p>
          <a:p>
            <a:endParaRPr lang="en-US" altLang="en-US"/>
          </a:p>
          <a:p>
            <a:r>
              <a:rPr lang="en-US" altLang="en-US"/>
              <a:t>Heap-order, of course.</a:t>
            </a:r>
          </a:p>
          <a:p>
            <a:endParaRPr lang="en-US" altLang="en-US"/>
          </a:p>
          <a:p>
            <a:r>
              <a:rPr lang="en-US" altLang="en-US"/>
              <a:t>And, the leftist property; this means that the npl of the right child is never greater than that of the left child.</a:t>
            </a:r>
          </a:p>
          <a:p>
            <a:endParaRPr lang="en-US" altLang="en-US"/>
          </a:p>
          <a:p>
            <a:r>
              <a:rPr lang="en-US" altLang="en-US"/>
              <a:t>Are leftist trees necessarily complete or balanced? NO. In fact, a _great_ leftist tree is a string of nodes all on the left!</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1E0445-FCA1-4A4E-9A86-EF0CF84FDC61}" type="slidenum">
              <a:rPr lang="en-US" altLang="en-US"/>
              <a:pPr/>
              <a:t>32</a:t>
            </a:fld>
            <a:endParaRPr lang="en-US" altLang="en-US"/>
          </a:p>
        </p:txBody>
      </p:sp>
      <p:sp>
        <p:nvSpPr>
          <p:cNvPr id="291842" name="Rectangle 2"/>
          <p:cNvSpPr>
            <a:spLocks noGrp="1" noRot="1" noChangeAspect="1" noChangeArrowheads="1" noTextEdit="1"/>
          </p:cNvSpPr>
          <p:nvPr>
            <p:ph type="sldImg"/>
          </p:nvPr>
        </p:nvSpPr>
        <p:spPr>
          <a:xfrm>
            <a:off x="1196975" y="681038"/>
            <a:ext cx="4540250" cy="3405187"/>
          </a:xfrm>
          <a:ln/>
        </p:spPr>
      </p:sp>
      <p:sp>
        <p:nvSpPr>
          <p:cNvPr id="291843"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Here are some training examples to help you learn. </a:t>
            </a:r>
          </a:p>
          <a:p>
            <a:endParaRPr lang="en-US" altLang="en-US"/>
          </a:p>
          <a:p>
            <a:r>
              <a:rPr lang="en-US" altLang="en-US"/>
              <a:t>The red nodes break the leftist property for the first tree. </a:t>
            </a:r>
          </a:p>
          <a:p>
            <a:endParaRPr lang="en-US" altLang="en-US"/>
          </a:p>
          <a:p>
            <a:r>
              <a:rPr lang="en-US" altLang="en-US"/>
              <a:t>The other two trees are leftist.</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D626A6-4748-4F88-8A8D-C0BD39CE5285}" type="slidenum">
              <a:rPr lang="en-US" altLang="en-US"/>
              <a:pPr/>
              <a:t>34</a:t>
            </a:fld>
            <a:endParaRPr lang="en-US" altLang="en-US"/>
          </a:p>
        </p:txBody>
      </p:sp>
      <p:sp>
        <p:nvSpPr>
          <p:cNvPr id="293890" name="Rectangle 2"/>
          <p:cNvSpPr>
            <a:spLocks noGrp="1" noRot="1" noChangeAspect="1" noChangeArrowheads="1" noTextEdit="1"/>
          </p:cNvSpPr>
          <p:nvPr>
            <p:ph type="sldImg"/>
          </p:nvPr>
        </p:nvSpPr>
        <p:spPr>
          <a:xfrm>
            <a:off x="1196975" y="681038"/>
            <a:ext cx="4540250" cy="3405187"/>
          </a:xfrm>
          <a:ln/>
        </p:spPr>
      </p:sp>
      <p:sp>
        <p:nvSpPr>
          <p:cNvPr id="293891"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Why do we have this leftist property?</a:t>
            </a:r>
          </a:p>
          <a:p>
            <a:endParaRPr lang="en-US" altLang="en-US"/>
          </a:p>
          <a:p>
            <a:r>
              <a:rPr lang="en-US" altLang="en-US"/>
              <a:t>Because it guarantees that the right path is really short compared to the number of nodes in the tree without being as stodgy as the heap structure property.</a:t>
            </a:r>
          </a:p>
          <a:p>
            <a:endParaRPr lang="en-US" altLang="en-US"/>
          </a:p>
          <a:p>
            <a:r>
              <a:rPr lang="en-US" altLang="en-US"/>
              <a:t>Here’s a proof which boils down to the fact that if the left path is r long, the null path length must be at least r (otherwise somewhere along there, there’s a node with a larger right npl than left). </a:t>
            </a:r>
          </a:p>
          <a:p>
            <a:endParaRPr lang="en-US" altLang="en-US"/>
          </a:p>
          <a:p>
            <a:r>
              <a:rPr lang="en-US" altLang="en-US"/>
              <a:t>Since the tree is complete at least to depth r, there are at least 2</a:t>
            </a:r>
            <a:r>
              <a:rPr lang="en-US" altLang="en-US" baseline="30000"/>
              <a:t>r</a:t>
            </a:r>
            <a:r>
              <a:rPr lang="en-US" altLang="en-US"/>
              <a:t> - 1 nodes in the tree.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BB27B6-BC01-48D9-80C9-8C4278AB3331}" type="slidenum">
              <a:rPr lang="en-US" altLang="en-US"/>
              <a:pPr/>
              <a:t>43</a:t>
            </a:fld>
            <a:endParaRPr lang="en-US" altLang="en-US"/>
          </a:p>
        </p:txBody>
      </p:sp>
      <p:sp>
        <p:nvSpPr>
          <p:cNvPr id="300034" name="Rectangle 2"/>
          <p:cNvSpPr>
            <a:spLocks noGrp="1" noRot="1" noChangeAspect="1" noChangeArrowheads="1" noTextEdit="1"/>
          </p:cNvSpPr>
          <p:nvPr>
            <p:ph type="sldImg"/>
          </p:nvPr>
        </p:nvSpPr>
        <p:spPr>
          <a:xfrm>
            <a:off x="1196975" y="681038"/>
            <a:ext cx="4540250" cy="3405187"/>
          </a:xfrm>
          <a:ln/>
        </p:spPr>
      </p:sp>
      <p:sp>
        <p:nvSpPr>
          <p:cNvPr id="300035"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Now that we have that wicked merge op. Let’s just use it to implement all the other ops. </a:t>
            </a:r>
            <a:endParaRPr lang="en-US" altLang="en-US" u="sng"/>
          </a:p>
          <a:p>
            <a:endParaRPr lang="en-US" altLang="en-US" u="sng"/>
          </a:p>
          <a:p>
            <a:r>
              <a:rPr lang="en-US" altLang="en-US" u="sng"/>
              <a:t>Is</a:t>
            </a:r>
            <a:r>
              <a:rPr lang="en-US" altLang="en-US"/>
              <a:t> one node a size one leftist heap?</a:t>
            </a:r>
            <a:endParaRPr lang="en-US" altLang="en-US" u="sn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D546B5-AFFF-4B0D-BE92-13A5C43691DF}" type="slidenum">
              <a:rPr lang="en-US" altLang="en-US"/>
              <a:pPr/>
              <a:t>44</a:t>
            </a:fld>
            <a:endParaRPr lang="en-US" altLang="en-US"/>
          </a:p>
        </p:txBody>
      </p:sp>
      <p:sp>
        <p:nvSpPr>
          <p:cNvPr id="302082" name="Rectangle 2"/>
          <p:cNvSpPr>
            <a:spLocks noGrp="1" noRot="1" noChangeAspect="1" noChangeArrowheads="1" noTextEdit="1"/>
          </p:cNvSpPr>
          <p:nvPr>
            <p:ph type="sldImg"/>
          </p:nvPr>
        </p:nvSpPr>
        <p:spPr>
          <a:xfrm>
            <a:off x="1196975" y="681038"/>
            <a:ext cx="4540250" cy="3405187"/>
          </a:xfrm>
          <a:ln/>
        </p:spPr>
      </p:sp>
      <p:sp>
        <p:nvSpPr>
          <p:cNvPr id="302083"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Alright, let’s try an example. </a:t>
            </a:r>
          </a:p>
          <a:p>
            <a:endParaRPr lang="en-US" altLang="en-US"/>
          </a:p>
          <a:p>
            <a:r>
              <a:rPr lang="en-US" altLang="en-US"/>
              <a:t>I’m unwinding the recursion here.</a:t>
            </a:r>
          </a:p>
          <a:p>
            <a:endParaRPr lang="en-US" altLang="en-US"/>
          </a:p>
          <a:p>
            <a:endParaRPr lang="en-US" altLang="en-US"/>
          </a:p>
          <a:p>
            <a:r>
              <a:rPr lang="en-US" altLang="en-US"/>
              <a:t>I pulled a fast one merging the last two nodes. I could have reduced that to merging a node with null (which is clearly the original node) but I didn’t for convenience. </a:t>
            </a:r>
          </a:p>
          <a:p>
            <a:endParaRPr lang="en-US" altLang="en-US"/>
          </a:p>
          <a:p>
            <a:r>
              <a:rPr lang="en-US" altLang="en-US"/>
              <a:t>Don’t _you_ do that on tests!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0DDB6ED-4A05-4F80-BD27-C742D6AB1609}" type="slidenum">
              <a:rPr lang="en-US" altLang="en-US"/>
              <a:pPr/>
              <a:t>45</a:t>
            </a:fld>
            <a:endParaRPr lang="en-US" altLang="en-US"/>
          </a:p>
        </p:txBody>
      </p:sp>
      <p:sp>
        <p:nvSpPr>
          <p:cNvPr id="304130" name="Rectangle 2"/>
          <p:cNvSpPr>
            <a:spLocks noGrp="1" noRot="1" noChangeAspect="1" noChangeArrowheads="1" noTextEdit="1"/>
          </p:cNvSpPr>
          <p:nvPr>
            <p:ph type="sldImg"/>
          </p:nvPr>
        </p:nvSpPr>
        <p:spPr>
          <a:xfrm>
            <a:off x="1196975" y="681038"/>
            <a:ext cx="4540250" cy="3405187"/>
          </a:xfrm>
          <a:ln/>
        </p:spPr>
      </p:sp>
      <p:sp>
        <p:nvSpPr>
          <p:cNvPr id="304131"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No, we need to put the example back together, fixing the leftist property as we go.</a:t>
            </a:r>
          </a:p>
          <a:p>
            <a:endParaRPr lang="en-US" altLang="en-US"/>
          </a:p>
          <a:p>
            <a:r>
              <a:rPr lang="en-US" altLang="en-US"/>
              <a:t>Are we done here?</a:t>
            </a:r>
          </a:p>
          <a:p>
            <a:endParaRPr lang="en-US" altLang="en-US"/>
          </a:p>
          <a:p>
            <a:r>
              <a:rPr lang="en-US" altLang="en-US"/>
              <a:t>NO!</a:t>
            </a:r>
          </a:p>
          <a:p>
            <a:endParaRPr lang="en-US" altLang="en-US"/>
          </a:p>
          <a:p>
            <a:r>
              <a:rPr lang="en-US" altLang="en-US"/>
              <a:t>The root’s right child has a higher npl than its left child!</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5ECEBF-AC08-46F9-BD64-99CB51C708B6}" type="slidenum">
              <a:rPr lang="en-US" altLang="en-US"/>
              <a:pPr/>
              <a:t>46</a:t>
            </a:fld>
            <a:endParaRPr lang="en-US" altLang="en-US"/>
          </a:p>
        </p:txBody>
      </p:sp>
      <p:sp>
        <p:nvSpPr>
          <p:cNvPr id="306178" name="Rectangle 2"/>
          <p:cNvSpPr>
            <a:spLocks noGrp="1" noRot="1" noChangeAspect="1" noChangeArrowheads="1" noTextEdit="1"/>
          </p:cNvSpPr>
          <p:nvPr>
            <p:ph type="sldImg"/>
          </p:nvPr>
        </p:nvSpPr>
        <p:spPr>
          <a:xfrm>
            <a:off x="1196975" y="681038"/>
            <a:ext cx="4540250" cy="3405187"/>
          </a:xfrm>
          <a:ln/>
        </p:spPr>
      </p:sp>
      <p:sp>
        <p:nvSpPr>
          <p:cNvPr id="306179"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So, we swap the root’s children.</a:t>
            </a:r>
          </a:p>
          <a:p>
            <a:endParaRPr lang="en-US" altLang="en-US"/>
          </a:p>
          <a:p>
            <a:r>
              <a:rPr lang="en-US" altLang="en-US"/>
              <a:t>Is the final tree a leftist heap?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0BFFFE-0042-456C-91D5-9C8A568C148E}" type="slidenum">
              <a:rPr lang="en-US" altLang="en-US"/>
              <a:pPr/>
              <a:t>47</a:t>
            </a:fld>
            <a:endParaRPr lang="en-US" altLang="en-US"/>
          </a:p>
        </p:txBody>
      </p:sp>
      <p:sp>
        <p:nvSpPr>
          <p:cNvPr id="308226" name="Rectangle 2"/>
          <p:cNvSpPr>
            <a:spLocks noGrp="1" noRot="1" noChangeAspect="1" noChangeArrowheads="1" noTextEdit="1"/>
          </p:cNvSpPr>
          <p:nvPr>
            <p:ph type="sldImg"/>
          </p:nvPr>
        </p:nvSpPr>
        <p:spPr>
          <a:xfrm>
            <a:off x="1196975" y="681038"/>
            <a:ext cx="4540250" cy="3405187"/>
          </a:xfrm>
          <a:ln/>
        </p:spPr>
      </p:sp>
      <p:sp>
        <p:nvSpPr>
          <p:cNvPr id="308227" name="Rectangle 3"/>
          <p:cNvSpPr>
            <a:spLocks noGrp="1" noChangeArrowheads="1"/>
          </p:cNvSpPr>
          <p:nvPr>
            <p:ph type="body" idx="1"/>
          </p:nvPr>
        </p:nvSpPr>
        <p:spPr>
          <a:xfrm>
            <a:off x="923925" y="4313238"/>
            <a:ext cx="5086350" cy="4086225"/>
          </a:xfrm>
        </p:spPr>
        <p:txBody>
          <a:bodyPr lIns="89950" tIns="44977" rIns="89950" bIns="44977"/>
          <a:lstStyle/>
          <a:p>
            <a:r>
              <a:rPr lang="en-US" altLang="en-US"/>
              <a:t>There are some problems with leftist heaps.</a:t>
            </a:r>
          </a:p>
          <a:p>
            <a:r>
              <a:rPr lang="en-US" altLang="en-US"/>
              <a:t>We’ll use skew heaps to fix those problems.</a:t>
            </a:r>
          </a:p>
          <a:p>
            <a:endParaRPr lang="en-US" altLang="en-US"/>
          </a:p>
          <a:p>
            <a:r>
              <a:rPr lang="en-US" altLang="en-US"/>
              <a:t>Motivation? Remember that we “often” get heavy right sides when we merge.</a:t>
            </a:r>
          </a:p>
          <a:p>
            <a:r>
              <a:rPr lang="en-US" altLang="en-US"/>
              <a:t>So, why not just assume the right side is heavy and move it over automatically?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B5F2B6-FA84-4D12-835A-F9327F61EE51}" type="slidenum">
              <a:rPr lang="en-US" altLang="en-US"/>
              <a:pPr/>
              <a:t>3</a:t>
            </a:fld>
            <a:endParaRPr lang="en-US" altLang="en-US"/>
          </a:p>
        </p:txBody>
      </p:sp>
      <p:sp>
        <p:nvSpPr>
          <p:cNvPr id="229378" name="Rectangle 2"/>
          <p:cNvSpPr>
            <a:spLocks noGrp="1" noRot="1" noChangeAspect="1" noChangeArrowheads="1" noTextEdit="1"/>
          </p:cNvSpPr>
          <p:nvPr>
            <p:ph type="sldImg"/>
          </p:nvPr>
        </p:nvSpPr>
        <p:spPr>
          <a:xfrm>
            <a:off x="1196975" y="681038"/>
            <a:ext cx="4540250" cy="3405187"/>
          </a:xfrm>
          <a:ln/>
        </p:spPr>
      </p:sp>
      <p:sp>
        <p:nvSpPr>
          <p:cNvPr id="229379" name="Rectangle 3"/>
          <p:cNvSpPr>
            <a:spLocks noGrp="1" noChangeArrowheads="1"/>
          </p:cNvSpPr>
          <p:nvPr>
            <p:ph type="body" idx="1"/>
          </p:nvPr>
        </p:nvSpPr>
        <p:spPr>
          <a:xfrm>
            <a:off x="923925" y="4313238"/>
            <a:ext cx="5086350" cy="4086225"/>
          </a:xfrm>
        </p:spPr>
        <p:txBody>
          <a:bodyPr/>
          <a:lstStyle/>
          <a:p>
            <a:r>
              <a:rPr lang="en-US" altLang="en-US"/>
              <a:t>We need a new ADT for this. One that returns the </a:t>
            </a:r>
            <a:r>
              <a:rPr lang="en-US" altLang="en-US" i="1"/>
              <a:t>best</a:t>
            </a:r>
            <a:r>
              <a:rPr lang="en-US" altLang="en-US"/>
              <a:t> (which we’ll generally define as lowest priority value) node next.</a:t>
            </a:r>
          </a:p>
          <a:p>
            <a:endParaRPr lang="en-US" altLang="en-US"/>
          </a:p>
          <a:p>
            <a:r>
              <a:rPr lang="en-US" altLang="en-US"/>
              <a:t>I’m often going to represent priority queues as collections of priorities; remember that they are collections of data with priorities. MOREOVER, some priority queues don’t even need priorities, just the ability to compare priorities. (all of the ones we’ll talk about fall in this category).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66638A1-5F3B-4249-9C9C-9475F62873FF}" type="slidenum">
              <a:rPr lang="en-US" altLang="en-US"/>
              <a:pPr/>
              <a:t>90</a:t>
            </a:fld>
            <a:endParaRPr lang="en-US" altLang="en-US"/>
          </a:p>
        </p:txBody>
      </p:sp>
      <p:sp>
        <p:nvSpPr>
          <p:cNvPr id="316418" name="Rectangle 2"/>
          <p:cNvSpPr>
            <a:spLocks noGrp="1" noRot="1" noChangeAspect="1" noChangeArrowheads="1" noTextEdit="1"/>
          </p:cNvSpPr>
          <p:nvPr>
            <p:ph type="sldImg"/>
          </p:nvPr>
        </p:nvSpPr>
        <p:spPr>
          <a:xfrm>
            <a:off x="1196975" y="681038"/>
            <a:ext cx="4540250" cy="3405187"/>
          </a:xfrm>
          <a:ln/>
        </p:spPr>
      </p:sp>
      <p:sp>
        <p:nvSpPr>
          <p:cNvPr id="316419" name="Rectangle 3"/>
          <p:cNvSpPr>
            <a:spLocks noGrp="1" noChangeArrowheads="1"/>
          </p:cNvSpPr>
          <p:nvPr>
            <p:ph type="body" idx="1"/>
          </p:nvPr>
        </p:nvSpPr>
        <p:spPr>
          <a:xfrm>
            <a:off x="1235075" y="4313238"/>
            <a:ext cx="5083175" cy="4086225"/>
          </a:xfrm>
        </p:spPr>
        <p:txBody>
          <a:bodyPr lIns="89950" tIns="44977" rIns="89950" bIns="44977"/>
          <a:lstStyle/>
          <a:p>
            <a:r>
              <a:rPr lang="en-US" altLang="en-US" dirty="0"/>
              <a:t>OK, I said you were being cheated unless you got a comparison of data structures. Who can tell me some good things about each of these?</a:t>
            </a:r>
          </a:p>
          <a:p>
            <a:r>
              <a:rPr lang="en-US" altLang="en-US" dirty="0"/>
              <a:t>Binary: simple, memory efficient, fast, can run </a:t>
            </a:r>
            <a:r>
              <a:rPr lang="en-US" altLang="en-US" dirty="0" err="1"/>
              <a:t>buildHeap</a:t>
            </a:r>
            <a:r>
              <a:rPr lang="en-US" altLang="en-US" dirty="0"/>
              <a:t>. cannot merge quickly. </a:t>
            </a:r>
          </a:p>
          <a:p>
            <a:r>
              <a:rPr lang="en-US" altLang="en-US" dirty="0"/>
              <a:t>d: Faster than binary heaps. Possibly much faster in some applications. Slightly more complicated. Otherwise, all binary advantages.</a:t>
            </a:r>
          </a:p>
          <a:p>
            <a:r>
              <a:rPr lang="en-US" altLang="en-US" dirty="0"/>
              <a:t>Leftist: supports merge quickly. Supports all other operations asymptotically quickly. Practically, extra storage, link traversals and recursion make it bigger and slower.</a:t>
            </a:r>
          </a:p>
          <a:p>
            <a:r>
              <a:rPr lang="en-US" altLang="en-US" dirty="0"/>
              <a:t>Skew: slightly less storage, somewhat faster and simpler than leftist. NOT guaranteed fast on EVERY operation (but guaranteed amortized speed.</a:t>
            </a:r>
          </a:p>
          <a:p>
            <a:r>
              <a:rPr lang="en-US" altLang="en-US" dirty="0"/>
              <a:t>Binomial queues? Never heard of ‘</a:t>
            </a:r>
            <a:r>
              <a:rPr lang="en-US" altLang="en-US" dirty="0" err="1"/>
              <a:t>em</a:t>
            </a:r>
            <a:r>
              <a:rPr lang="en-US" altLang="en-US" dirty="0"/>
              <a:t>. Read up on them in your 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67B8BFE-987B-4D41-AC47-46646F47ED82}" type="slidenum">
              <a:rPr lang="en-US" altLang="en-US"/>
              <a:pPr/>
              <a:t>4</a:t>
            </a:fld>
            <a:endParaRPr lang="en-US" altLang="en-US"/>
          </a:p>
        </p:txBody>
      </p:sp>
      <p:sp>
        <p:nvSpPr>
          <p:cNvPr id="235522" name="Rectangle 2"/>
          <p:cNvSpPr>
            <a:spLocks noGrp="1" noRot="1" noChangeAspect="1" noChangeArrowheads="1" noTextEdit="1"/>
          </p:cNvSpPr>
          <p:nvPr>
            <p:ph type="sldImg"/>
          </p:nvPr>
        </p:nvSpPr>
        <p:spPr>
          <a:xfrm>
            <a:off x="1196975" y="681038"/>
            <a:ext cx="4540250" cy="3405187"/>
          </a:xfrm>
          <a:ln/>
        </p:spPr>
      </p:sp>
      <p:sp>
        <p:nvSpPr>
          <p:cNvPr id="235523" name="Rectangle 3"/>
          <p:cNvSpPr>
            <a:spLocks noGrp="1" noChangeArrowheads="1"/>
          </p:cNvSpPr>
          <p:nvPr>
            <p:ph type="body" idx="1"/>
          </p:nvPr>
        </p:nvSpPr>
        <p:spPr>
          <a:xfrm>
            <a:off x="923925" y="4313238"/>
            <a:ext cx="5086350" cy="4086225"/>
          </a:xfrm>
        </p:spPr>
        <p:txBody>
          <a:bodyPr/>
          <a:lstStyle/>
          <a:p>
            <a:r>
              <a:rPr lang="en-US" altLang="en-US"/>
              <a:t>OK, let’s look at some ways we might implement priority Qs.</a:t>
            </a:r>
          </a:p>
          <a:p>
            <a:endParaRPr lang="en-US" altLang="en-US"/>
          </a:p>
          <a:p>
            <a:r>
              <a:rPr lang="en-US" altLang="en-US"/>
              <a:t>Unsorted lists give us fast inserts, but we have to search the whole list to delete.</a:t>
            </a:r>
          </a:p>
          <a:p>
            <a:endParaRPr lang="en-US" altLang="en-US"/>
          </a:p>
          <a:p>
            <a:r>
              <a:rPr lang="en-US" altLang="en-US"/>
              <a:t>Sorted lists give us fast delete (it’s just the first element!), but we have to either search the whole list (for ll) or move the whole list (for array) on an instert.</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BBD52A-025A-4E26-8E3F-8F722687D31F}" type="slidenum">
              <a:rPr lang="en-US" altLang="en-US"/>
              <a:pPr/>
              <a:t>5</a:t>
            </a:fld>
            <a:endParaRPr lang="en-US" altLang="en-US"/>
          </a:p>
        </p:txBody>
      </p:sp>
      <p:sp>
        <p:nvSpPr>
          <p:cNvPr id="239618" name="Rectangle 2"/>
          <p:cNvSpPr>
            <a:spLocks noGrp="1" noRot="1" noChangeAspect="1" noChangeArrowheads="1" noTextEdit="1"/>
          </p:cNvSpPr>
          <p:nvPr>
            <p:ph type="sldImg"/>
          </p:nvPr>
        </p:nvSpPr>
        <p:spPr>
          <a:xfrm>
            <a:off x="1196975" y="681038"/>
            <a:ext cx="4540250" cy="3405187"/>
          </a:xfrm>
          <a:ln/>
        </p:spPr>
      </p:sp>
      <p:sp>
        <p:nvSpPr>
          <p:cNvPr id="239619" name="Rectangle 3"/>
          <p:cNvSpPr>
            <a:spLocks noGrp="1" noChangeArrowheads="1"/>
          </p:cNvSpPr>
          <p:nvPr>
            <p:ph type="body" idx="1"/>
          </p:nvPr>
        </p:nvSpPr>
        <p:spPr>
          <a:xfrm>
            <a:off x="923925" y="4313238"/>
            <a:ext cx="5086350" cy="4086225"/>
          </a:xfrm>
        </p:spPr>
        <p:txBody>
          <a:bodyPr/>
          <a:lstStyle/>
          <a:p>
            <a:r>
              <a:rPr lang="en-US" altLang="en-US"/>
              <a:t>Alright, there are two problems with binary search trees as pqs.</a:t>
            </a:r>
          </a:p>
          <a:p>
            <a:r>
              <a:rPr lang="en-US" altLang="en-US"/>
              <a:t>First, they’re overkill. Why keep everything ordered? We just need to know the least at any given time.</a:t>
            </a:r>
          </a:p>
          <a:p>
            <a:r>
              <a:rPr lang="en-US" altLang="en-US"/>
              <a:t>Second, they’re not guaranteed to be complete, so we have worst case O(n) times.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AA2341-3E52-4421-B264-E90370D0F993}" type="slidenum">
              <a:rPr lang="en-US" altLang="en-US"/>
              <a:pPr/>
              <a:t>6</a:t>
            </a:fld>
            <a:endParaRPr lang="en-US" altLang="en-US"/>
          </a:p>
        </p:txBody>
      </p:sp>
      <p:sp>
        <p:nvSpPr>
          <p:cNvPr id="241666" name="Rectangle 2"/>
          <p:cNvSpPr>
            <a:spLocks noGrp="1" noRot="1" noChangeAspect="1" noChangeArrowheads="1" noTextEdit="1"/>
          </p:cNvSpPr>
          <p:nvPr>
            <p:ph type="sldImg"/>
          </p:nvPr>
        </p:nvSpPr>
        <p:spPr>
          <a:xfrm>
            <a:off x="1196975" y="681038"/>
            <a:ext cx="4540250" cy="3405187"/>
          </a:xfrm>
          <a:ln/>
        </p:spPr>
      </p:sp>
      <p:sp>
        <p:nvSpPr>
          <p:cNvPr id="241667" name="Rectangle 3"/>
          <p:cNvSpPr>
            <a:spLocks noGrp="1" noChangeArrowheads="1"/>
          </p:cNvSpPr>
          <p:nvPr>
            <p:ph type="body" idx="1"/>
          </p:nvPr>
        </p:nvSpPr>
        <p:spPr>
          <a:xfrm>
            <a:off x="923925" y="4313238"/>
            <a:ext cx="5086350" cy="4086225"/>
          </a:xfrm>
        </p:spPr>
        <p:txBody>
          <a:bodyPr/>
          <a:lstStyle/>
          <a:p>
            <a:r>
              <a:rPr lang="en-US" altLang="en-US"/>
              <a:t>It so happens that we can store a complete tree in an array and still be able to find children and parents easily. We’ll take advantage of this.</a:t>
            </a:r>
          </a:p>
          <a:p>
            <a:endParaRPr lang="en-US" altLang="en-US"/>
          </a:p>
          <a:p>
            <a:r>
              <a:rPr lang="en-US" altLang="en-US"/>
              <a:t>Child:</a:t>
            </a:r>
          </a:p>
          <a:p>
            <a:r>
              <a:rPr lang="en-US" altLang="en-US"/>
              <a:t>left = 2*node</a:t>
            </a:r>
          </a:p>
          <a:p>
            <a:r>
              <a:rPr lang="en-US" altLang="en-US"/>
              <a:t>right = 2*node + 1</a:t>
            </a:r>
          </a:p>
          <a:p>
            <a:r>
              <a:rPr lang="en-US" altLang="en-US"/>
              <a:t>parent = floor(node/2)</a:t>
            </a:r>
          </a:p>
          <a:p>
            <a:r>
              <a:rPr lang="en-US" altLang="en-US"/>
              <a:t>root = 1</a:t>
            </a:r>
          </a:p>
          <a:p>
            <a:r>
              <a:rPr lang="en-US" altLang="en-US"/>
              <a:t>nextfree = length + 1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132F400-5F0C-452A-A78A-33F45BDA2CEF}" type="slidenum">
              <a:rPr lang="en-US" altLang="en-US"/>
              <a:pPr/>
              <a:t>7</a:t>
            </a:fld>
            <a:endParaRPr lang="en-US" altLang="en-US"/>
          </a:p>
        </p:txBody>
      </p:sp>
      <p:sp>
        <p:nvSpPr>
          <p:cNvPr id="243714" name="Rectangle 2"/>
          <p:cNvSpPr>
            <a:spLocks noGrp="1" noRot="1" noChangeAspect="1" noChangeArrowheads="1" noTextEdit="1"/>
          </p:cNvSpPr>
          <p:nvPr>
            <p:ph type="sldImg"/>
          </p:nvPr>
        </p:nvSpPr>
        <p:spPr>
          <a:xfrm>
            <a:off x="1196975" y="681038"/>
            <a:ext cx="4540250" cy="3405187"/>
          </a:xfrm>
          <a:ln/>
        </p:spPr>
      </p:sp>
      <p:sp>
        <p:nvSpPr>
          <p:cNvPr id="243715" name="Rectangle 3"/>
          <p:cNvSpPr>
            <a:spLocks noGrp="1" noChangeArrowheads="1"/>
          </p:cNvSpPr>
          <p:nvPr>
            <p:ph type="body" idx="1"/>
          </p:nvPr>
        </p:nvSpPr>
        <p:spPr>
          <a:xfrm>
            <a:off x="923925" y="4313238"/>
            <a:ext cx="5086350" cy="4086225"/>
          </a:xfrm>
        </p:spPr>
        <p:txBody>
          <a:bodyPr/>
          <a:lstStyle/>
          <a:p>
            <a:r>
              <a:rPr lang="en-US" altLang="en-US"/>
              <a:t>OK, to delete, we start by plucking out that value in O(1) time.</a:t>
            </a:r>
          </a:p>
          <a:p>
            <a:r>
              <a:rPr lang="en-US" altLang="en-US"/>
              <a:t>Now, we have a hole at the top, and a node that isn’t proper for a complete tree at the bottom. </a:t>
            </a:r>
          </a:p>
          <a:p>
            <a:r>
              <a:rPr lang="en-US" altLang="en-US"/>
              <a:t>So, we fix it by putting the value in the hole, and moving the hole until we restore the heap-order property.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1CE29BC-7495-4017-8A5D-C6658621C88C}" type="slidenum">
              <a:rPr lang="en-US" altLang="en-US"/>
              <a:pPr/>
              <a:t>8</a:t>
            </a:fld>
            <a:endParaRPr lang="en-US" altLang="en-US"/>
          </a:p>
        </p:txBody>
      </p:sp>
      <p:sp>
        <p:nvSpPr>
          <p:cNvPr id="245762" name="Rectangle 2"/>
          <p:cNvSpPr>
            <a:spLocks noGrp="1" noRot="1" noChangeAspect="1" noChangeArrowheads="1" noTextEdit="1"/>
          </p:cNvSpPr>
          <p:nvPr>
            <p:ph type="sldImg"/>
          </p:nvPr>
        </p:nvSpPr>
        <p:spPr>
          <a:xfrm>
            <a:off x="1196975" y="681038"/>
            <a:ext cx="4540250" cy="3405187"/>
          </a:xfrm>
          <a:ln/>
        </p:spPr>
      </p:sp>
      <p:sp>
        <p:nvSpPr>
          <p:cNvPr id="245763" name="Rectangle 3"/>
          <p:cNvSpPr>
            <a:spLocks noGrp="1" noChangeArrowheads="1"/>
          </p:cNvSpPr>
          <p:nvPr>
            <p:ph type="body" idx="1"/>
          </p:nvPr>
        </p:nvSpPr>
        <p:spPr>
          <a:xfrm>
            <a:off x="923925" y="4313238"/>
            <a:ext cx="5086350" cy="4086225"/>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5BD65C-8035-491D-AD41-77E036C3C61D}" type="slidenum">
              <a:rPr lang="en-US" altLang="en-US"/>
              <a:pPr/>
              <a:t>9</a:t>
            </a:fld>
            <a:endParaRPr lang="en-US" altLang="en-US"/>
          </a:p>
        </p:txBody>
      </p:sp>
      <p:sp>
        <p:nvSpPr>
          <p:cNvPr id="249858" name="Rectangle 2"/>
          <p:cNvSpPr>
            <a:spLocks noGrp="1" noRot="1" noChangeAspect="1" noChangeArrowheads="1" noTextEdit="1"/>
          </p:cNvSpPr>
          <p:nvPr>
            <p:ph type="sldImg"/>
          </p:nvPr>
        </p:nvSpPr>
        <p:spPr>
          <a:xfrm>
            <a:off x="1196975" y="681038"/>
            <a:ext cx="4540250" cy="3405187"/>
          </a:xfrm>
          <a:ln/>
        </p:spPr>
      </p:sp>
      <p:sp>
        <p:nvSpPr>
          <p:cNvPr id="249859" name="Rectangle 3"/>
          <p:cNvSpPr>
            <a:spLocks noGrp="1" noChangeArrowheads="1"/>
          </p:cNvSpPr>
          <p:nvPr>
            <p:ph type="body" idx="1"/>
          </p:nvPr>
        </p:nvSpPr>
        <p:spPr>
          <a:xfrm>
            <a:off x="923925" y="4313238"/>
            <a:ext cx="5086350" cy="4086225"/>
          </a:xfrm>
        </p:spPr>
        <p:txBody>
          <a:bodyPr/>
          <a:lstStyle/>
          <a:p>
            <a:r>
              <a:rPr lang="en-US" altLang="en-US"/>
              <a:t>Note that there are three things going on here: find the smaller child</a:t>
            </a:r>
          </a:p>
          <a:p>
            <a:r>
              <a:rPr lang="en-US" altLang="en-US"/>
              <a:t>if the smaller child is still smaller than the moving value, move the smaller child up</a:t>
            </a:r>
          </a:p>
          <a:p>
            <a:r>
              <a:rPr lang="en-US" altLang="en-US"/>
              <a:t>otherwise, we’ve found the right spot, and stop.</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DB7493-766D-4670-A0E5-67CF995EC525}" type="slidenum">
              <a:rPr lang="en-US" altLang="en-US"/>
              <a:pPr/>
              <a:t>‹#›</a:t>
            </a:fld>
            <a:endParaRPr lang="en-US" altLang="en-US"/>
          </a:p>
        </p:txBody>
      </p:sp>
    </p:spTree>
    <p:extLst>
      <p:ext uri="{BB962C8B-B14F-4D97-AF65-F5344CB8AC3E}">
        <p14:creationId xmlns:p14="http://schemas.microsoft.com/office/powerpoint/2010/main" val="3134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F85149-87BE-4D1D-8D6C-000F416B9172}" type="slidenum">
              <a:rPr lang="en-US" altLang="en-US"/>
              <a:pPr/>
              <a:t>‹#›</a:t>
            </a:fld>
            <a:endParaRPr lang="en-US" altLang="en-US"/>
          </a:p>
        </p:txBody>
      </p:sp>
    </p:spTree>
    <p:extLst>
      <p:ext uri="{BB962C8B-B14F-4D97-AF65-F5344CB8AC3E}">
        <p14:creationId xmlns:p14="http://schemas.microsoft.com/office/powerpoint/2010/main" val="178512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57C3E0-83B3-46BA-ACA5-0DF69F6BC3D8}" type="slidenum">
              <a:rPr lang="en-US" altLang="en-US"/>
              <a:pPr/>
              <a:t>‹#›</a:t>
            </a:fld>
            <a:endParaRPr lang="en-US" altLang="en-US"/>
          </a:p>
        </p:txBody>
      </p:sp>
    </p:spTree>
    <p:extLst>
      <p:ext uri="{BB962C8B-B14F-4D97-AF65-F5344CB8AC3E}">
        <p14:creationId xmlns:p14="http://schemas.microsoft.com/office/powerpoint/2010/main" val="42516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9D478C-7066-49B0-A59B-1C4F40AFC1D7}" type="slidenum">
              <a:rPr lang="en-US" altLang="en-US"/>
              <a:pPr/>
              <a:t>‹#›</a:t>
            </a:fld>
            <a:endParaRPr lang="en-US" altLang="en-US"/>
          </a:p>
        </p:txBody>
      </p:sp>
    </p:spTree>
    <p:extLst>
      <p:ext uri="{BB962C8B-B14F-4D97-AF65-F5344CB8AC3E}">
        <p14:creationId xmlns:p14="http://schemas.microsoft.com/office/powerpoint/2010/main" val="38449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F60125-9F3C-4C0A-AD67-BEFB99F767F8}" type="slidenum">
              <a:rPr lang="en-US" altLang="en-US"/>
              <a:pPr/>
              <a:t>‹#›</a:t>
            </a:fld>
            <a:endParaRPr lang="en-US" altLang="en-US"/>
          </a:p>
        </p:txBody>
      </p:sp>
    </p:spTree>
    <p:extLst>
      <p:ext uri="{BB962C8B-B14F-4D97-AF65-F5344CB8AC3E}">
        <p14:creationId xmlns:p14="http://schemas.microsoft.com/office/powerpoint/2010/main" val="3994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BDC9E8-9906-401A-81C1-610EBD4F0212}" type="slidenum">
              <a:rPr lang="en-US" altLang="en-US"/>
              <a:pPr/>
              <a:t>‹#›</a:t>
            </a:fld>
            <a:endParaRPr lang="en-US" altLang="en-US"/>
          </a:p>
        </p:txBody>
      </p:sp>
    </p:spTree>
    <p:extLst>
      <p:ext uri="{BB962C8B-B14F-4D97-AF65-F5344CB8AC3E}">
        <p14:creationId xmlns:p14="http://schemas.microsoft.com/office/powerpoint/2010/main" val="92019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9913CEF-DD3F-4F9C-9240-BF3E4A29A8EA}" type="slidenum">
              <a:rPr lang="en-US" altLang="en-US"/>
              <a:pPr/>
              <a:t>‹#›</a:t>
            </a:fld>
            <a:endParaRPr lang="en-US" altLang="en-US"/>
          </a:p>
        </p:txBody>
      </p:sp>
    </p:spTree>
    <p:extLst>
      <p:ext uri="{BB962C8B-B14F-4D97-AF65-F5344CB8AC3E}">
        <p14:creationId xmlns:p14="http://schemas.microsoft.com/office/powerpoint/2010/main" val="427779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22FCEF9-8D7E-4D27-AD65-23551AF6387A}" type="slidenum">
              <a:rPr lang="en-US" altLang="en-US"/>
              <a:pPr/>
              <a:t>‹#›</a:t>
            </a:fld>
            <a:endParaRPr lang="en-US" altLang="en-US"/>
          </a:p>
        </p:txBody>
      </p:sp>
    </p:spTree>
    <p:extLst>
      <p:ext uri="{BB962C8B-B14F-4D97-AF65-F5344CB8AC3E}">
        <p14:creationId xmlns:p14="http://schemas.microsoft.com/office/powerpoint/2010/main" val="270216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F656C9F-1053-4444-9D25-1B39ED57CB6F}" type="slidenum">
              <a:rPr lang="en-US" altLang="en-US"/>
              <a:pPr/>
              <a:t>‹#›</a:t>
            </a:fld>
            <a:endParaRPr lang="en-US" altLang="en-US"/>
          </a:p>
        </p:txBody>
      </p:sp>
    </p:spTree>
    <p:extLst>
      <p:ext uri="{BB962C8B-B14F-4D97-AF65-F5344CB8AC3E}">
        <p14:creationId xmlns:p14="http://schemas.microsoft.com/office/powerpoint/2010/main" val="180178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C0607C8-C261-4F1E-9B80-F39F24AAD1B8}" type="slidenum">
              <a:rPr lang="en-US" altLang="en-US"/>
              <a:pPr/>
              <a:t>‹#›</a:t>
            </a:fld>
            <a:endParaRPr lang="en-US" altLang="en-US"/>
          </a:p>
        </p:txBody>
      </p:sp>
    </p:spTree>
    <p:extLst>
      <p:ext uri="{BB962C8B-B14F-4D97-AF65-F5344CB8AC3E}">
        <p14:creationId xmlns:p14="http://schemas.microsoft.com/office/powerpoint/2010/main" val="143748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52B269-537A-4FB1-BAFE-BDBE64BCED7A}" type="slidenum">
              <a:rPr lang="en-US" altLang="en-US"/>
              <a:pPr/>
              <a:t>‹#›</a:t>
            </a:fld>
            <a:endParaRPr lang="en-US" altLang="en-US"/>
          </a:p>
        </p:txBody>
      </p:sp>
    </p:spTree>
    <p:extLst>
      <p:ext uri="{BB962C8B-B14F-4D97-AF65-F5344CB8AC3E}">
        <p14:creationId xmlns:p14="http://schemas.microsoft.com/office/powerpoint/2010/main" val="390794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27D200-1A3F-4B9F-AFFB-C2548C533C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Times New Roman" pitchFamily="18" charset="0"/>
        </a:defRPr>
      </a:lvl2pPr>
      <a:lvl3pPr algn="ctr" rtl="0" fontAlgn="base">
        <a:spcBef>
          <a:spcPct val="0"/>
        </a:spcBef>
        <a:spcAft>
          <a:spcPct val="0"/>
        </a:spcAft>
        <a:defRPr sz="4400">
          <a:solidFill>
            <a:schemeClr val="accent2"/>
          </a:solidFill>
          <a:latin typeface="Times New Roman" pitchFamily="18" charset="0"/>
        </a:defRPr>
      </a:lvl3pPr>
      <a:lvl4pPr algn="ctr" rtl="0" fontAlgn="base">
        <a:spcBef>
          <a:spcPct val="0"/>
        </a:spcBef>
        <a:spcAft>
          <a:spcPct val="0"/>
        </a:spcAft>
        <a:defRPr sz="4400">
          <a:solidFill>
            <a:schemeClr val="accent2"/>
          </a:solidFill>
          <a:latin typeface="Times New Roman" pitchFamily="18" charset="0"/>
        </a:defRPr>
      </a:lvl4pPr>
      <a:lvl5pPr algn="ctr" rtl="0" fontAlgn="base">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8F6BC86-28D8-484D-AE27-620346FAA21E}" type="slidenum">
              <a:rPr lang="en-US" altLang="en-US"/>
              <a:pPr/>
              <a:t>1</a:t>
            </a:fld>
            <a:endParaRPr lang="en-US" altLang="en-US"/>
          </a:p>
        </p:txBody>
      </p:sp>
      <p:sp>
        <p:nvSpPr>
          <p:cNvPr id="122882" name="Rectangle 2"/>
          <p:cNvSpPr>
            <a:spLocks noGrp="1" noChangeArrowheads="1"/>
          </p:cNvSpPr>
          <p:nvPr>
            <p:ph type="ctrTitle"/>
          </p:nvPr>
        </p:nvSpPr>
        <p:spPr>
          <a:xfrm>
            <a:off x="3581400" y="838200"/>
            <a:ext cx="5181600" cy="3581400"/>
          </a:xfrm>
        </p:spPr>
        <p:txBody>
          <a:bodyPr/>
          <a:lstStyle/>
          <a:p>
            <a:r>
              <a:rPr lang="en-US" altLang="en-US" dirty="0"/>
              <a:t/>
            </a:r>
            <a:br>
              <a:rPr lang="en-US" altLang="en-US" dirty="0"/>
            </a:br>
            <a:r>
              <a:rPr lang="en-US" altLang="en-US" dirty="0" smtClean="0"/>
              <a:t>Chapter </a:t>
            </a:r>
            <a:r>
              <a:rPr lang="en-US" altLang="en-US" dirty="0"/>
              <a:t>6:</a:t>
            </a:r>
            <a:br>
              <a:rPr lang="en-US" altLang="en-US" dirty="0"/>
            </a:br>
            <a:r>
              <a:rPr lang="en-US" altLang="en-US" dirty="0"/>
              <a:t>Priority Queues, AKA Heaps</a:t>
            </a:r>
          </a:p>
        </p:txBody>
      </p:sp>
      <p:pic>
        <p:nvPicPr>
          <p:cNvPr id="1228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29527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fld id="{6CE4B53F-A6F4-49AA-9334-EDD3BF6E722F}" type="slidenum">
              <a:rPr lang="en-US" altLang="en-US"/>
              <a:pPr/>
              <a:t>10</a:t>
            </a:fld>
            <a:endParaRPr lang="en-US" altLang="en-US"/>
          </a:p>
        </p:txBody>
      </p:sp>
      <p:sp>
        <p:nvSpPr>
          <p:cNvPr id="250882" name="Rectangle 2"/>
          <p:cNvSpPr>
            <a:spLocks noGrp="1" noChangeArrowheads="1"/>
          </p:cNvSpPr>
          <p:nvPr>
            <p:ph type="title"/>
          </p:nvPr>
        </p:nvSpPr>
        <p:spPr>
          <a:xfrm>
            <a:off x="685800" y="228600"/>
            <a:ext cx="7772400" cy="1143000"/>
          </a:xfrm>
        </p:spPr>
        <p:txBody>
          <a:bodyPr/>
          <a:lstStyle/>
          <a:p>
            <a:r>
              <a:rPr lang="en-US" altLang="en-US" dirty="0" smtClean="0"/>
              <a:t>Insert – put node where the next node goes – to force shape.</a:t>
            </a:r>
            <a:endParaRPr lang="en-US" altLang="en-US" dirty="0"/>
          </a:p>
        </p:txBody>
      </p:sp>
      <p:sp>
        <p:nvSpPr>
          <p:cNvPr id="250883" name="Line 3"/>
          <p:cNvSpPr>
            <a:spLocks noChangeShapeType="1"/>
          </p:cNvSpPr>
          <p:nvPr/>
        </p:nvSpPr>
        <p:spPr bwMode="auto">
          <a:xfrm>
            <a:off x="4343400" y="38862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4" name="Oval 4"/>
          <p:cNvSpPr>
            <a:spLocks noChangeAspect="1" noChangeArrowheads="1"/>
          </p:cNvSpPr>
          <p:nvPr/>
        </p:nvSpPr>
        <p:spPr bwMode="auto">
          <a:xfrm>
            <a:off x="73152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50885" name="Oval 5"/>
          <p:cNvSpPr>
            <a:spLocks noChangeAspect="1" noChangeArrowheads="1"/>
          </p:cNvSpPr>
          <p:nvPr/>
        </p:nvSpPr>
        <p:spPr bwMode="auto">
          <a:xfrm>
            <a:off x="67818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50886" name="Oval 6"/>
          <p:cNvSpPr>
            <a:spLocks noChangeAspect="1" noChangeArrowheads="1"/>
          </p:cNvSpPr>
          <p:nvPr/>
        </p:nvSpPr>
        <p:spPr bwMode="auto">
          <a:xfrm>
            <a:off x="62484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50887" name="Oval 7"/>
          <p:cNvSpPr>
            <a:spLocks noChangeAspect="1" noChangeArrowheads="1"/>
          </p:cNvSpPr>
          <p:nvPr/>
        </p:nvSpPr>
        <p:spPr bwMode="auto">
          <a:xfrm>
            <a:off x="57150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50888" name="Oval 8"/>
          <p:cNvSpPr>
            <a:spLocks noChangeAspect="1" noChangeArrowheads="1"/>
          </p:cNvSpPr>
          <p:nvPr/>
        </p:nvSpPr>
        <p:spPr bwMode="auto">
          <a:xfrm>
            <a:off x="51816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50889" name="Oval 9"/>
          <p:cNvSpPr>
            <a:spLocks noChangeAspect="1" noChangeArrowheads="1"/>
          </p:cNvSpPr>
          <p:nvPr/>
        </p:nvSpPr>
        <p:spPr bwMode="auto">
          <a:xfrm>
            <a:off x="86487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50890" name="Oval 10"/>
          <p:cNvSpPr>
            <a:spLocks noChangeAspect="1" noChangeArrowheads="1"/>
          </p:cNvSpPr>
          <p:nvPr/>
        </p:nvSpPr>
        <p:spPr bwMode="auto">
          <a:xfrm>
            <a:off x="75819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50891" name="Oval 11"/>
          <p:cNvSpPr>
            <a:spLocks noChangeAspect="1" noChangeArrowheads="1"/>
          </p:cNvSpPr>
          <p:nvPr/>
        </p:nvSpPr>
        <p:spPr bwMode="auto">
          <a:xfrm>
            <a:off x="65151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50892" name="Oval 12"/>
          <p:cNvSpPr>
            <a:spLocks noChangeAspect="1" noChangeArrowheads="1"/>
          </p:cNvSpPr>
          <p:nvPr/>
        </p:nvSpPr>
        <p:spPr bwMode="auto">
          <a:xfrm>
            <a:off x="54483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50893" name="Oval 13"/>
          <p:cNvSpPr>
            <a:spLocks noChangeAspect="1" noChangeArrowheads="1"/>
          </p:cNvSpPr>
          <p:nvPr/>
        </p:nvSpPr>
        <p:spPr bwMode="auto">
          <a:xfrm>
            <a:off x="8115300" y="3327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50894" name="Oval 14"/>
          <p:cNvSpPr>
            <a:spLocks noChangeAspect="1" noChangeArrowheads="1"/>
          </p:cNvSpPr>
          <p:nvPr/>
        </p:nvSpPr>
        <p:spPr bwMode="auto">
          <a:xfrm>
            <a:off x="5981700" y="3327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50895" name="Oval 15"/>
          <p:cNvSpPr>
            <a:spLocks noChangeAspect="1" noChangeArrowheads="1"/>
          </p:cNvSpPr>
          <p:nvPr/>
        </p:nvSpPr>
        <p:spPr bwMode="auto">
          <a:xfrm>
            <a:off x="7048500" y="2438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50896" name="AutoShape 16"/>
          <p:cNvCxnSpPr>
            <a:cxnSpLocks noChangeShapeType="1"/>
            <a:stCxn id="250895" idx="3"/>
            <a:endCxn id="250894" idx="0"/>
          </p:cNvCxnSpPr>
          <p:nvPr/>
        </p:nvCxnSpPr>
        <p:spPr bwMode="auto">
          <a:xfrm flipH="1">
            <a:off x="6172200" y="27828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97" name="AutoShape 17"/>
          <p:cNvCxnSpPr>
            <a:cxnSpLocks noChangeShapeType="1"/>
            <a:stCxn id="250895" idx="5"/>
            <a:endCxn id="250893" idx="0"/>
          </p:cNvCxnSpPr>
          <p:nvPr/>
        </p:nvCxnSpPr>
        <p:spPr bwMode="auto">
          <a:xfrm>
            <a:off x="7373938" y="27828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98" name="AutoShape 18"/>
          <p:cNvCxnSpPr>
            <a:cxnSpLocks noChangeShapeType="1"/>
            <a:stCxn id="250893" idx="3"/>
            <a:endCxn id="250890" idx="0"/>
          </p:cNvCxnSpPr>
          <p:nvPr/>
        </p:nvCxnSpPr>
        <p:spPr bwMode="auto">
          <a:xfrm flipH="1">
            <a:off x="7772400" y="36718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99" name="AutoShape 19"/>
          <p:cNvCxnSpPr>
            <a:cxnSpLocks noChangeShapeType="1"/>
            <a:stCxn id="250893" idx="5"/>
            <a:endCxn id="250889" idx="0"/>
          </p:cNvCxnSpPr>
          <p:nvPr/>
        </p:nvCxnSpPr>
        <p:spPr bwMode="auto">
          <a:xfrm>
            <a:off x="8440738" y="36718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0" name="AutoShape 20"/>
          <p:cNvCxnSpPr>
            <a:cxnSpLocks noChangeShapeType="1"/>
            <a:stCxn id="250890" idx="3"/>
            <a:endCxn id="250884" idx="0"/>
          </p:cNvCxnSpPr>
          <p:nvPr/>
        </p:nvCxnSpPr>
        <p:spPr bwMode="auto">
          <a:xfrm flipH="1">
            <a:off x="7505700" y="45608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1" name="AutoShape 21"/>
          <p:cNvCxnSpPr>
            <a:cxnSpLocks noChangeShapeType="1"/>
            <a:stCxn id="250894" idx="3"/>
            <a:endCxn id="250892" idx="0"/>
          </p:cNvCxnSpPr>
          <p:nvPr/>
        </p:nvCxnSpPr>
        <p:spPr bwMode="auto">
          <a:xfrm flipH="1">
            <a:off x="5638800" y="36718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2" name="AutoShape 22"/>
          <p:cNvCxnSpPr>
            <a:cxnSpLocks noChangeShapeType="1"/>
            <a:stCxn id="250894" idx="5"/>
            <a:endCxn id="250891" idx="0"/>
          </p:cNvCxnSpPr>
          <p:nvPr/>
        </p:nvCxnSpPr>
        <p:spPr bwMode="auto">
          <a:xfrm>
            <a:off x="6307138" y="36718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3" name="AutoShape 23"/>
          <p:cNvCxnSpPr>
            <a:cxnSpLocks noChangeShapeType="1"/>
            <a:stCxn id="250892" idx="3"/>
            <a:endCxn id="250888" idx="0"/>
          </p:cNvCxnSpPr>
          <p:nvPr/>
        </p:nvCxnSpPr>
        <p:spPr bwMode="auto">
          <a:xfrm flipH="1">
            <a:off x="5372100" y="45608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4" name="AutoShape 24"/>
          <p:cNvCxnSpPr>
            <a:cxnSpLocks noChangeShapeType="1"/>
            <a:stCxn id="250892" idx="5"/>
            <a:endCxn id="250887" idx="0"/>
          </p:cNvCxnSpPr>
          <p:nvPr/>
        </p:nvCxnSpPr>
        <p:spPr bwMode="auto">
          <a:xfrm>
            <a:off x="5773738" y="45608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5" name="AutoShape 25"/>
          <p:cNvCxnSpPr>
            <a:cxnSpLocks noChangeShapeType="1"/>
            <a:stCxn id="250891" idx="3"/>
            <a:endCxn id="250886" idx="0"/>
          </p:cNvCxnSpPr>
          <p:nvPr/>
        </p:nvCxnSpPr>
        <p:spPr bwMode="auto">
          <a:xfrm flipH="1">
            <a:off x="6438900" y="45608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06" name="AutoShape 26"/>
          <p:cNvCxnSpPr>
            <a:cxnSpLocks noChangeShapeType="1"/>
            <a:stCxn id="250891" idx="5"/>
            <a:endCxn id="250885" idx="0"/>
          </p:cNvCxnSpPr>
          <p:nvPr/>
        </p:nvCxnSpPr>
        <p:spPr bwMode="auto">
          <a:xfrm>
            <a:off x="6840538" y="45608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0907" name="Group 27"/>
          <p:cNvGrpSpPr>
            <a:grpSpLocks/>
          </p:cNvGrpSpPr>
          <p:nvPr/>
        </p:nvGrpSpPr>
        <p:grpSpPr bwMode="auto">
          <a:xfrm>
            <a:off x="152400" y="2438400"/>
            <a:ext cx="3848100" cy="3048000"/>
            <a:chOff x="96" y="1680"/>
            <a:chExt cx="2424" cy="1920"/>
          </a:xfrm>
        </p:grpSpPr>
        <p:grpSp>
          <p:nvGrpSpPr>
            <p:cNvPr id="250908" name="Group 28"/>
            <p:cNvGrpSpPr>
              <a:grpSpLocks/>
            </p:cNvGrpSpPr>
            <p:nvPr/>
          </p:nvGrpSpPr>
          <p:grpSpPr bwMode="auto">
            <a:xfrm>
              <a:off x="96" y="3360"/>
              <a:ext cx="1584" cy="240"/>
              <a:chOff x="96" y="3360"/>
              <a:chExt cx="1584" cy="240"/>
            </a:xfrm>
          </p:grpSpPr>
          <p:sp>
            <p:nvSpPr>
              <p:cNvPr id="250909" name="Oval 29"/>
              <p:cNvSpPr>
                <a:spLocks noChangeAspect="1" noChangeArrowheads="1"/>
              </p:cNvSpPr>
              <p:nvPr/>
            </p:nvSpPr>
            <p:spPr bwMode="auto">
              <a:xfrm>
                <a:off x="1440"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50910" name="Oval 30"/>
              <p:cNvSpPr>
                <a:spLocks noChangeAspect="1" noChangeArrowheads="1"/>
              </p:cNvSpPr>
              <p:nvPr/>
            </p:nvSpPr>
            <p:spPr bwMode="auto">
              <a:xfrm>
                <a:off x="1104"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50911" name="Oval 31"/>
              <p:cNvSpPr>
                <a:spLocks noChangeAspect="1" noChangeArrowheads="1"/>
              </p:cNvSpPr>
              <p:nvPr/>
            </p:nvSpPr>
            <p:spPr bwMode="auto">
              <a:xfrm>
                <a:off x="768"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50912" name="Oval 32"/>
              <p:cNvSpPr>
                <a:spLocks noChangeAspect="1" noChangeArrowheads="1"/>
              </p:cNvSpPr>
              <p:nvPr/>
            </p:nvSpPr>
            <p:spPr bwMode="auto">
              <a:xfrm>
                <a:off x="432"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50913" name="Oval 33"/>
              <p:cNvSpPr>
                <a:spLocks noChangeAspect="1" noChangeArrowheads="1"/>
              </p:cNvSpPr>
              <p:nvPr/>
            </p:nvSpPr>
            <p:spPr bwMode="auto">
              <a:xfrm>
                <a:off x="96"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grpSp>
        <p:grpSp>
          <p:nvGrpSpPr>
            <p:cNvPr id="250914" name="Group 34"/>
            <p:cNvGrpSpPr>
              <a:grpSpLocks/>
            </p:cNvGrpSpPr>
            <p:nvPr/>
          </p:nvGrpSpPr>
          <p:grpSpPr bwMode="auto">
            <a:xfrm>
              <a:off x="264" y="2800"/>
              <a:ext cx="2256" cy="240"/>
              <a:chOff x="264" y="2832"/>
              <a:chExt cx="2256" cy="240"/>
            </a:xfrm>
          </p:grpSpPr>
          <p:sp>
            <p:nvSpPr>
              <p:cNvPr id="250915" name="Oval 35"/>
              <p:cNvSpPr>
                <a:spLocks noChangeAspect="1" noChangeArrowheads="1"/>
              </p:cNvSpPr>
              <p:nvPr/>
            </p:nvSpPr>
            <p:spPr bwMode="auto">
              <a:xfrm>
                <a:off x="2280"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50916" name="Oval 36"/>
              <p:cNvSpPr>
                <a:spLocks noChangeAspect="1" noChangeArrowheads="1"/>
              </p:cNvSpPr>
              <p:nvPr/>
            </p:nvSpPr>
            <p:spPr bwMode="auto">
              <a:xfrm>
                <a:off x="1608"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50917" name="Oval 37"/>
              <p:cNvSpPr>
                <a:spLocks noChangeAspect="1" noChangeArrowheads="1"/>
              </p:cNvSpPr>
              <p:nvPr/>
            </p:nvSpPr>
            <p:spPr bwMode="auto">
              <a:xfrm>
                <a:off x="936"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50918" name="Oval 38"/>
              <p:cNvSpPr>
                <a:spLocks noChangeAspect="1" noChangeArrowheads="1"/>
              </p:cNvSpPr>
              <p:nvPr/>
            </p:nvSpPr>
            <p:spPr bwMode="auto">
              <a:xfrm>
                <a:off x="264"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grpSp>
        <p:grpSp>
          <p:nvGrpSpPr>
            <p:cNvPr id="250919" name="Group 39"/>
            <p:cNvGrpSpPr>
              <a:grpSpLocks/>
            </p:cNvGrpSpPr>
            <p:nvPr/>
          </p:nvGrpSpPr>
          <p:grpSpPr bwMode="auto">
            <a:xfrm>
              <a:off x="600" y="2240"/>
              <a:ext cx="1584" cy="240"/>
              <a:chOff x="600" y="2256"/>
              <a:chExt cx="1584" cy="240"/>
            </a:xfrm>
          </p:grpSpPr>
          <p:sp>
            <p:nvSpPr>
              <p:cNvPr id="250920" name="Oval 40"/>
              <p:cNvSpPr>
                <a:spLocks noChangeAspect="1" noChangeArrowheads="1"/>
              </p:cNvSpPr>
              <p:nvPr/>
            </p:nvSpPr>
            <p:spPr bwMode="auto">
              <a:xfrm>
                <a:off x="1944"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50921" name="Oval 41"/>
              <p:cNvSpPr>
                <a:spLocks noChangeAspect="1" noChangeArrowheads="1"/>
              </p:cNvSpPr>
              <p:nvPr/>
            </p:nvSpPr>
            <p:spPr bwMode="auto">
              <a:xfrm>
                <a:off x="600"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grpSp>
        <p:sp>
          <p:nvSpPr>
            <p:cNvPr id="250922" name="Oval 42"/>
            <p:cNvSpPr>
              <a:spLocks noChangeAspect="1" noChangeArrowheads="1"/>
            </p:cNvSpPr>
            <p:nvPr/>
          </p:nvSpPr>
          <p:spPr bwMode="auto">
            <a:xfrm>
              <a:off x="1272" y="168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50923" name="AutoShape 43"/>
            <p:cNvCxnSpPr>
              <a:cxnSpLocks noChangeShapeType="1"/>
              <a:stCxn id="250922" idx="3"/>
              <a:endCxn id="250921" idx="0"/>
            </p:cNvCxnSpPr>
            <p:nvPr/>
          </p:nvCxnSpPr>
          <p:spPr bwMode="auto">
            <a:xfrm flipH="1">
              <a:off x="720"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4" name="AutoShape 44"/>
            <p:cNvCxnSpPr>
              <a:cxnSpLocks noChangeShapeType="1"/>
              <a:stCxn id="250922" idx="5"/>
              <a:endCxn id="250920" idx="0"/>
            </p:cNvCxnSpPr>
            <p:nvPr/>
          </p:nvCxnSpPr>
          <p:spPr bwMode="auto">
            <a:xfrm>
              <a:off x="1477"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5" name="AutoShape 45"/>
            <p:cNvCxnSpPr>
              <a:cxnSpLocks noChangeShapeType="1"/>
              <a:stCxn id="250920" idx="3"/>
              <a:endCxn id="250916" idx="0"/>
            </p:cNvCxnSpPr>
            <p:nvPr/>
          </p:nvCxnSpPr>
          <p:spPr bwMode="auto">
            <a:xfrm flipH="1">
              <a:off x="1728"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6" name="AutoShape 46"/>
            <p:cNvCxnSpPr>
              <a:cxnSpLocks noChangeShapeType="1"/>
              <a:stCxn id="250920" idx="5"/>
              <a:endCxn id="250915" idx="0"/>
            </p:cNvCxnSpPr>
            <p:nvPr/>
          </p:nvCxnSpPr>
          <p:spPr bwMode="auto">
            <a:xfrm>
              <a:off x="2149"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7" name="AutoShape 47"/>
            <p:cNvCxnSpPr>
              <a:cxnSpLocks noChangeShapeType="1"/>
              <a:stCxn id="250916" idx="3"/>
              <a:endCxn id="250909" idx="0"/>
            </p:cNvCxnSpPr>
            <p:nvPr/>
          </p:nvCxnSpPr>
          <p:spPr bwMode="auto">
            <a:xfrm flipH="1">
              <a:off x="1560"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8" name="AutoShape 48"/>
            <p:cNvCxnSpPr>
              <a:cxnSpLocks noChangeShapeType="1"/>
              <a:stCxn id="250921" idx="3"/>
              <a:endCxn id="250918" idx="0"/>
            </p:cNvCxnSpPr>
            <p:nvPr/>
          </p:nvCxnSpPr>
          <p:spPr bwMode="auto">
            <a:xfrm flipH="1">
              <a:off x="384"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29" name="AutoShape 49"/>
            <p:cNvCxnSpPr>
              <a:cxnSpLocks noChangeShapeType="1"/>
              <a:stCxn id="250921" idx="5"/>
              <a:endCxn id="250917" idx="0"/>
            </p:cNvCxnSpPr>
            <p:nvPr/>
          </p:nvCxnSpPr>
          <p:spPr bwMode="auto">
            <a:xfrm>
              <a:off x="805"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30" name="AutoShape 50"/>
            <p:cNvCxnSpPr>
              <a:cxnSpLocks noChangeShapeType="1"/>
              <a:stCxn id="250918" idx="3"/>
              <a:endCxn id="250913" idx="0"/>
            </p:cNvCxnSpPr>
            <p:nvPr/>
          </p:nvCxnSpPr>
          <p:spPr bwMode="auto">
            <a:xfrm flipH="1">
              <a:off x="216"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31" name="AutoShape 51"/>
            <p:cNvCxnSpPr>
              <a:cxnSpLocks noChangeShapeType="1"/>
              <a:stCxn id="250918" idx="5"/>
              <a:endCxn id="250912" idx="0"/>
            </p:cNvCxnSpPr>
            <p:nvPr/>
          </p:nvCxnSpPr>
          <p:spPr bwMode="auto">
            <a:xfrm>
              <a:off x="469"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32" name="AutoShape 52"/>
            <p:cNvCxnSpPr>
              <a:cxnSpLocks noChangeShapeType="1"/>
              <a:stCxn id="250917" idx="3"/>
              <a:endCxn id="250911" idx="0"/>
            </p:cNvCxnSpPr>
            <p:nvPr/>
          </p:nvCxnSpPr>
          <p:spPr bwMode="auto">
            <a:xfrm flipH="1">
              <a:off x="888"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933" name="AutoShape 53"/>
            <p:cNvCxnSpPr>
              <a:cxnSpLocks noChangeShapeType="1"/>
              <a:stCxn id="250917" idx="5"/>
              <a:endCxn id="250910" idx="0"/>
            </p:cNvCxnSpPr>
            <p:nvPr/>
          </p:nvCxnSpPr>
          <p:spPr bwMode="auto">
            <a:xfrm>
              <a:off x="1141"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0934" name="Text Box 54"/>
          <p:cNvSpPr txBox="1">
            <a:spLocks noChangeArrowheads="1"/>
          </p:cNvSpPr>
          <p:nvPr/>
        </p:nvSpPr>
        <p:spPr bwMode="auto">
          <a:xfrm>
            <a:off x="3124200" y="1371600"/>
            <a:ext cx="310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b="1">
                <a:latin typeface="Courier New" pitchFamily="49" charset="0"/>
              </a:rPr>
              <a:t>pqueue.insert(</a:t>
            </a:r>
            <a:r>
              <a:rPr lang="en-US" altLang="en-US" b="1">
                <a:solidFill>
                  <a:srgbClr val="FF0000"/>
                </a:solidFill>
                <a:latin typeface="Courier New" pitchFamily="49" charset="0"/>
              </a:rPr>
              <a:t>3</a:t>
            </a:r>
            <a:r>
              <a:rPr lang="en-US" altLang="en-US" b="1">
                <a:latin typeface="Courier New" pitchFamily="49" charset="0"/>
              </a:rPr>
              <a:t>)</a:t>
            </a:r>
          </a:p>
        </p:txBody>
      </p:sp>
      <p:sp>
        <p:nvSpPr>
          <p:cNvPr id="250935" name="Oval 55"/>
          <p:cNvSpPr>
            <a:spLocks noChangeAspect="1" noChangeArrowheads="1"/>
          </p:cNvSpPr>
          <p:nvPr/>
        </p:nvSpPr>
        <p:spPr bwMode="auto">
          <a:xfrm>
            <a:off x="7848600" y="51054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3</a:t>
            </a:r>
          </a:p>
        </p:txBody>
      </p:sp>
      <p:cxnSp>
        <p:nvCxnSpPr>
          <p:cNvPr id="250936" name="AutoShape 56"/>
          <p:cNvCxnSpPr>
            <a:cxnSpLocks noChangeShapeType="1"/>
            <a:stCxn id="250890" idx="5"/>
            <a:endCxn id="250935" idx="0"/>
          </p:cNvCxnSpPr>
          <p:nvPr/>
        </p:nvCxnSpPr>
        <p:spPr bwMode="auto">
          <a:xfrm>
            <a:off x="7907338" y="4560888"/>
            <a:ext cx="131762" cy="525462"/>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5"/>
          <p:cNvSpPr>
            <a:spLocks noGrp="1"/>
          </p:cNvSpPr>
          <p:nvPr>
            <p:ph type="sldNum" sz="quarter" idx="12"/>
          </p:nvPr>
        </p:nvSpPr>
        <p:spPr/>
        <p:txBody>
          <a:bodyPr/>
          <a:lstStyle/>
          <a:p>
            <a:fld id="{41FC74D9-09F6-4F72-BB39-F042216E7406}" type="slidenum">
              <a:rPr lang="en-US" altLang="en-US"/>
              <a:pPr/>
              <a:t>11</a:t>
            </a:fld>
            <a:endParaRPr lang="en-US" altLang="en-US"/>
          </a:p>
        </p:txBody>
      </p:sp>
      <p:sp>
        <p:nvSpPr>
          <p:cNvPr id="252930" name="Rectangle 2"/>
          <p:cNvSpPr>
            <a:spLocks noGrp="1" noChangeArrowheads="1"/>
          </p:cNvSpPr>
          <p:nvPr>
            <p:ph type="title"/>
          </p:nvPr>
        </p:nvSpPr>
        <p:spPr>
          <a:xfrm>
            <a:off x="685800" y="-76200"/>
            <a:ext cx="7772400" cy="1143000"/>
          </a:xfrm>
        </p:spPr>
        <p:txBody>
          <a:bodyPr/>
          <a:lstStyle/>
          <a:p>
            <a:r>
              <a:rPr lang="en-US" altLang="en-US"/>
              <a:t>Percolate Up</a:t>
            </a:r>
          </a:p>
        </p:txBody>
      </p:sp>
      <p:sp>
        <p:nvSpPr>
          <p:cNvPr id="252931" name="Line 3"/>
          <p:cNvSpPr>
            <a:spLocks noChangeShapeType="1"/>
          </p:cNvSpPr>
          <p:nvPr/>
        </p:nvSpPr>
        <p:spPr bwMode="auto">
          <a:xfrm>
            <a:off x="3770313" y="2200275"/>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2" name="Line 4"/>
          <p:cNvSpPr>
            <a:spLocks noChangeShapeType="1"/>
          </p:cNvSpPr>
          <p:nvPr/>
        </p:nvSpPr>
        <p:spPr bwMode="auto">
          <a:xfrm>
            <a:off x="7945438" y="2209800"/>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3" name="Line 5"/>
          <p:cNvSpPr>
            <a:spLocks noChangeShapeType="1"/>
          </p:cNvSpPr>
          <p:nvPr/>
        </p:nvSpPr>
        <p:spPr bwMode="auto">
          <a:xfrm>
            <a:off x="249238" y="5257800"/>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5" name="Oval 7"/>
          <p:cNvSpPr>
            <a:spLocks noChangeAspect="1" noChangeArrowheads="1"/>
          </p:cNvSpPr>
          <p:nvPr/>
        </p:nvSpPr>
        <p:spPr bwMode="auto">
          <a:xfrm>
            <a:off x="2054225" y="3290888"/>
            <a:ext cx="338138"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52936" name="Oval 8"/>
          <p:cNvSpPr>
            <a:spLocks noChangeAspect="1" noChangeArrowheads="1"/>
          </p:cNvSpPr>
          <p:nvPr/>
        </p:nvSpPr>
        <p:spPr bwMode="auto">
          <a:xfrm>
            <a:off x="1577975"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52937" name="Oval 9"/>
          <p:cNvSpPr>
            <a:spLocks noChangeAspect="1" noChangeArrowheads="1"/>
          </p:cNvSpPr>
          <p:nvPr/>
        </p:nvSpPr>
        <p:spPr bwMode="auto">
          <a:xfrm>
            <a:off x="1103313"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52938" name="Oval 10"/>
          <p:cNvSpPr>
            <a:spLocks noChangeAspect="1" noChangeArrowheads="1"/>
          </p:cNvSpPr>
          <p:nvPr/>
        </p:nvSpPr>
        <p:spPr bwMode="auto">
          <a:xfrm>
            <a:off x="627063"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52939" name="Oval 11"/>
          <p:cNvSpPr>
            <a:spLocks noChangeAspect="1" noChangeArrowheads="1"/>
          </p:cNvSpPr>
          <p:nvPr/>
        </p:nvSpPr>
        <p:spPr bwMode="auto">
          <a:xfrm>
            <a:off x="152400"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52940" name="Oval 12"/>
          <p:cNvSpPr>
            <a:spLocks noChangeAspect="1" noChangeArrowheads="1"/>
          </p:cNvSpPr>
          <p:nvPr/>
        </p:nvSpPr>
        <p:spPr bwMode="auto">
          <a:xfrm>
            <a:off x="3241675" y="24987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52941" name="Oval 13"/>
          <p:cNvSpPr>
            <a:spLocks noChangeAspect="1" noChangeArrowheads="1"/>
          </p:cNvSpPr>
          <p:nvPr/>
        </p:nvSpPr>
        <p:spPr bwMode="auto">
          <a:xfrm>
            <a:off x="2290763" y="24987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52942" name="Oval 14"/>
          <p:cNvSpPr>
            <a:spLocks noChangeAspect="1" noChangeArrowheads="1"/>
          </p:cNvSpPr>
          <p:nvPr/>
        </p:nvSpPr>
        <p:spPr bwMode="auto">
          <a:xfrm>
            <a:off x="1341438" y="2498725"/>
            <a:ext cx="338137"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52943" name="Oval 15"/>
          <p:cNvSpPr>
            <a:spLocks noChangeAspect="1" noChangeArrowheads="1"/>
          </p:cNvSpPr>
          <p:nvPr/>
        </p:nvSpPr>
        <p:spPr bwMode="auto">
          <a:xfrm>
            <a:off x="390525" y="24987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52944" name="Oval 16"/>
          <p:cNvSpPr>
            <a:spLocks noChangeAspect="1" noChangeArrowheads="1"/>
          </p:cNvSpPr>
          <p:nvPr/>
        </p:nvSpPr>
        <p:spPr bwMode="auto">
          <a:xfrm>
            <a:off x="2767013" y="170656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52945" name="Oval 17"/>
          <p:cNvSpPr>
            <a:spLocks noChangeAspect="1" noChangeArrowheads="1"/>
          </p:cNvSpPr>
          <p:nvPr/>
        </p:nvSpPr>
        <p:spPr bwMode="auto">
          <a:xfrm>
            <a:off x="865188" y="170656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52946" name="Oval 18"/>
          <p:cNvSpPr>
            <a:spLocks noChangeAspect="1" noChangeArrowheads="1"/>
          </p:cNvSpPr>
          <p:nvPr/>
        </p:nvSpPr>
        <p:spPr bwMode="auto">
          <a:xfrm>
            <a:off x="1816100" y="914400"/>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52947" name="AutoShape 19"/>
          <p:cNvCxnSpPr>
            <a:cxnSpLocks noChangeShapeType="1"/>
            <a:stCxn id="252946" idx="3"/>
            <a:endCxn id="252945" idx="0"/>
          </p:cNvCxnSpPr>
          <p:nvPr/>
        </p:nvCxnSpPr>
        <p:spPr bwMode="auto">
          <a:xfrm flipH="1">
            <a:off x="1035050" y="1220788"/>
            <a:ext cx="830263"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48" name="AutoShape 20"/>
          <p:cNvCxnSpPr>
            <a:cxnSpLocks noChangeShapeType="1"/>
            <a:stCxn id="252946" idx="5"/>
            <a:endCxn id="252944" idx="0"/>
          </p:cNvCxnSpPr>
          <p:nvPr/>
        </p:nvCxnSpPr>
        <p:spPr bwMode="auto">
          <a:xfrm>
            <a:off x="2106613" y="1220788"/>
            <a:ext cx="830262"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49" name="AutoShape 21"/>
          <p:cNvCxnSpPr>
            <a:cxnSpLocks noChangeShapeType="1"/>
            <a:stCxn id="252944" idx="3"/>
            <a:endCxn id="252941" idx="0"/>
          </p:cNvCxnSpPr>
          <p:nvPr/>
        </p:nvCxnSpPr>
        <p:spPr bwMode="auto">
          <a:xfrm flipH="1">
            <a:off x="2460625" y="2012950"/>
            <a:ext cx="355600"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0" name="AutoShape 22"/>
          <p:cNvCxnSpPr>
            <a:cxnSpLocks noChangeShapeType="1"/>
            <a:stCxn id="252944" idx="5"/>
            <a:endCxn id="252940" idx="0"/>
          </p:cNvCxnSpPr>
          <p:nvPr/>
        </p:nvCxnSpPr>
        <p:spPr bwMode="auto">
          <a:xfrm>
            <a:off x="3055938" y="2012950"/>
            <a:ext cx="355600"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1" name="AutoShape 23"/>
          <p:cNvCxnSpPr>
            <a:cxnSpLocks noChangeShapeType="1"/>
            <a:stCxn id="252941" idx="3"/>
            <a:endCxn id="252935" idx="0"/>
          </p:cNvCxnSpPr>
          <p:nvPr/>
        </p:nvCxnSpPr>
        <p:spPr bwMode="auto">
          <a:xfrm flipH="1">
            <a:off x="2224088"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2" name="AutoShape 24"/>
          <p:cNvCxnSpPr>
            <a:cxnSpLocks noChangeShapeType="1"/>
            <a:stCxn id="252945" idx="3"/>
            <a:endCxn id="252943" idx="0"/>
          </p:cNvCxnSpPr>
          <p:nvPr/>
        </p:nvCxnSpPr>
        <p:spPr bwMode="auto">
          <a:xfrm flipH="1">
            <a:off x="560388" y="2012950"/>
            <a:ext cx="354012"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3" name="AutoShape 25"/>
          <p:cNvCxnSpPr>
            <a:cxnSpLocks noChangeShapeType="1"/>
            <a:stCxn id="252945" idx="5"/>
            <a:endCxn id="252942" idx="0"/>
          </p:cNvCxnSpPr>
          <p:nvPr/>
        </p:nvCxnSpPr>
        <p:spPr bwMode="auto">
          <a:xfrm>
            <a:off x="1155700" y="2012950"/>
            <a:ext cx="354013"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4" name="AutoShape 26"/>
          <p:cNvCxnSpPr>
            <a:cxnSpLocks noChangeShapeType="1"/>
            <a:stCxn id="252943" idx="3"/>
            <a:endCxn id="252939" idx="0"/>
          </p:cNvCxnSpPr>
          <p:nvPr/>
        </p:nvCxnSpPr>
        <p:spPr bwMode="auto">
          <a:xfrm flipH="1">
            <a:off x="322263"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5" name="AutoShape 27"/>
          <p:cNvCxnSpPr>
            <a:cxnSpLocks noChangeShapeType="1"/>
            <a:stCxn id="252943" idx="5"/>
            <a:endCxn id="252938" idx="0"/>
          </p:cNvCxnSpPr>
          <p:nvPr/>
        </p:nvCxnSpPr>
        <p:spPr bwMode="auto">
          <a:xfrm>
            <a:off x="679450"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6" name="AutoShape 28"/>
          <p:cNvCxnSpPr>
            <a:cxnSpLocks noChangeShapeType="1"/>
            <a:stCxn id="252942" idx="3"/>
            <a:endCxn id="252937" idx="0"/>
          </p:cNvCxnSpPr>
          <p:nvPr/>
        </p:nvCxnSpPr>
        <p:spPr bwMode="auto">
          <a:xfrm flipH="1">
            <a:off x="1273175"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57" name="AutoShape 29"/>
          <p:cNvCxnSpPr>
            <a:cxnSpLocks noChangeShapeType="1"/>
            <a:stCxn id="252942" idx="5"/>
            <a:endCxn id="252936" idx="0"/>
          </p:cNvCxnSpPr>
          <p:nvPr/>
        </p:nvCxnSpPr>
        <p:spPr bwMode="auto">
          <a:xfrm>
            <a:off x="1630363"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958" name="Oval 30"/>
          <p:cNvSpPr>
            <a:spLocks noChangeAspect="1" noChangeArrowheads="1"/>
          </p:cNvSpPr>
          <p:nvPr/>
        </p:nvSpPr>
        <p:spPr bwMode="auto">
          <a:xfrm>
            <a:off x="2528888" y="3290888"/>
            <a:ext cx="339725" cy="339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3</a:t>
            </a:r>
          </a:p>
        </p:txBody>
      </p:sp>
      <p:cxnSp>
        <p:nvCxnSpPr>
          <p:cNvPr id="252959" name="AutoShape 31"/>
          <p:cNvCxnSpPr>
            <a:cxnSpLocks noChangeShapeType="1"/>
            <a:stCxn id="252941" idx="5"/>
            <a:endCxn id="252958" idx="0"/>
          </p:cNvCxnSpPr>
          <p:nvPr/>
        </p:nvCxnSpPr>
        <p:spPr bwMode="auto">
          <a:xfrm>
            <a:off x="2581275" y="2805113"/>
            <a:ext cx="117475" cy="468312"/>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960" name="Oval 32"/>
          <p:cNvSpPr>
            <a:spLocks noChangeAspect="1" noChangeArrowheads="1"/>
          </p:cNvSpPr>
          <p:nvPr/>
        </p:nvSpPr>
        <p:spPr bwMode="auto">
          <a:xfrm>
            <a:off x="6397625" y="3290888"/>
            <a:ext cx="338138"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52961" name="Oval 33"/>
          <p:cNvSpPr>
            <a:spLocks noChangeAspect="1" noChangeArrowheads="1"/>
          </p:cNvSpPr>
          <p:nvPr/>
        </p:nvSpPr>
        <p:spPr bwMode="auto">
          <a:xfrm>
            <a:off x="5921375"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52962" name="Oval 34"/>
          <p:cNvSpPr>
            <a:spLocks noChangeAspect="1" noChangeArrowheads="1"/>
          </p:cNvSpPr>
          <p:nvPr/>
        </p:nvSpPr>
        <p:spPr bwMode="auto">
          <a:xfrm>
            <a:off x="5446713"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52963" name="Oval 35"/>
          <p:cNvSpPr>
            <a:spLocks noChangeAspect="1" noChangeArrowheads="1"/>
          </p:cNvSpPr>
          <p:nvPr/>
        </p:nvSpPr>
        <p:spPr bwMode="auto">
          <a:xfrm>
            <a:off x="4970463"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52964" name="Oval 36"/>
          <p:cNvSpPr>
            <a:spLocks noChangeAspect="1" noChangeArrowheads="1"/>
          </p:cNvSpPr>
          <p:nvPr/>
        </p:nvSpPr>
        <p:spPr bwMode="auto">
          <a:xfrm>
            <a:off x="4495800" y="32908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52965" name="Oval 37"/>
          <p:cNvSpPr>
            <a:spLocks noChangeAspect="1" noChangeArrowheads="1"/>
          </p:cNvSpPr>
          <p:nvPr/>
        </p:nvSpPr>
        <p:spPr bwMode="auto">
          <a:xfrm>
            <a:off x="7585075" y="24987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52966" name="Oval 38"/>
          <p:cNvSpPr>
            <a:spLocks noChangeAspect="1" noChangeArrowheads="1"/>
          </p:cNvSpPr>
          <p:nvPr/>
        </p:nvSpPr>
        <p:spPr bwMode="auto">
          <a:xfrm>
            <a:off x="6634163" y="2498725"/>
            <a:ext cx="339725" cy="339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3</a:t>
            </a:r>
          </a:p>
        </p:txBody>
      </p:sp>
      <p:sp>
        <p:nvSpPr>
          <p:cNvPr id="252967" name="Oval 39"/>
          <p:cNvSpPr>
            <a:spLocks noChangeAspect="1" noChangeArrowheads="1"/>
          </p:cNvSpPr>
          <p:nvPr/>
        </p:nvSpPr>
        <p:spPr bwMode="auto">
          <a:xfrm>
            <a:off x="5684838" y="2498725"/>
            <a:ext cx="338137"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52968" name="Oval 40"/>
          <p:cNvSpPr>
            <a:spLocks noChangeAspect="1" noChangeArrowheads="1"/>
          </p:cNvSpPr>
          <p:nvPr/>
        </p:nvSpPr>
        <p:spPr bwMode="auto">
          <a:xfrm>
            <a:off x="4733925" y="24987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52969" name="Oval 41"/>
          <p:cNvSpPr>
            <a:spLocks noChangeAspect="1" noChangeArrowheads="1"/>
          </p:cNvSpPr>
          <p:nvPr/>
        </p:nvSpPr>
        <p:spPr bwMode="auto">
          <a:xfrm>
            <a:off x="7110413" y="170656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52970" name="Oval 42"/>
          <p:cNvSpPr>
            <a:spLocks noChangeAspect="1" noChangeArrowheads="1"/>
          </p:cNvSpPr>
          <p:nvPr/>
        </p:nvSpPr>
        <p:spPr bwMode="auto">
          <a:xfrm>
            <a:off x="5208588" y="170656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52971" name="Oval 43"/>
          <p:cNvSpPr>
            <a:spLocks noChangeAspect="1" noChangeArrowheads="1"/>
          </p:cNvSpPr>
          <p:nvPr/>
        </p:nvSpPr>
        <p:spPr bwMode="auto">
          <a:xfrm>
            <a:off x="6159500" y="914400"/>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52972" name="AutoShape 44"/>
          <p:cNvCxnSpPr>
            <a:cxnSpLocks noChangeShapeType="1"/>
            <a:stCxn id="252971" idx="3"/>
            <a:endCxn id="252970" idx="0"/>
          </p:cNvCxnSpPr>
          <p:nvPr/>
        </p:nvCxnSpPr>
        <p:spPr bwMode="auto">
          <a:xfrm flipH="1">
            <a:off x="5378450" y="1220788"/>
            <a:ext cx="830263"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3" name="AutoShape 45"/>
          <p:cNvCxnSpPr>
            <a:cxnSpLocks noChangeShapeType="1"/>
            <a:stCxn id="252971" idx="5"/>
            <a:endCxn id="252969" idx="0"/>
          </p:cNvCxnSpPr>
          <p:nvPr/>
        </p:nvCxnSpPr>
        <p:spPr bwMode="auto">
          <a:xfrm>
            <a:off x="6450013" y="1220788"/>
            <a:ext cx="830262"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4" name="AutoShape 46"/>
          <p:cNvCxnSpPr>
            <a:cxnSpLocks noChangeShapeType="1"/>
            <a:stCxn id="252969" idx="3"/>
            <a:endCxn id="252966" idx="0"/>
          </p:cNvCxnSpPr>
          <p:nvPr/>
        </p:nvCxnSpPr>
        <p:spPr bwMode="auto">
          <a:xfrm flipH="1">
            <a:off x="6804025" y="2012950"/>
            <a:ext cx="355600"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5" name="AutoShape 47"/>
          <p:cNvCxnSpPr>
            <a:cxnSpLocks noChangeShapeType="1"/>
            <a:stCxn id="252969" idx="5"/>
            <a:endCxn id="252965" idx="0"/>
          </p:cNvCxnSpPr>
          <p:nvPr/>
        </p:nvCxnSpPr>
        <p:spPr bwMode="auto">
          <a:xfrm>
            <a:off x="7399338" y="2012950"/>
            <a:ext cx="355600"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6" name="AutoShape 48"/>
          <p:cNvCxnSpPr>
            <a:cxnSpLocks noChangeShapeType="1"/>
            <a:stCxn id="252966" idx="3"/>
            <a:endCxn id="252960" idx="0"/>
          </p:cNvCxnSpPr>
          <p:nvPr/>
        </p:nvCxnSpPr>
        <p:spPr bwMode="auto">
          <a:xfrm flipH="1">
            <a:off x="6567488"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7" name="AutoShape 49"/>
          <p:cNvCxnSpPr>
            <a:cxnSpLocks noChangeShapeType="1"/>
            <a:stCxn id="252970" idx="3"/>
            <a:endCxn id="252968" idx="0"/>
          </p:cNvCxnSpPr>
          <p:nvPr/>
        </p:nvCxnSpPr>
        <p:spPr bwMode="auto">
          <a:xfrm flipH="1">
            <a:off x="4903788" y="2012950"/>
            <a:ext cx="354012"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8" name="AutoShape 50"/>
          <p:cNvCxnSpPr>
            <a:cxnSpLocks noChangeShapeType="1"/>
            <a:stCxn id="252970" idx="5"/>
            <a:endCxn id="252967" idx="0"/>
          </p:cNvCxnSpPr>
          <p:nvPr/>
        </p:nvCxnSpPr>
        <p:spPr bwMode="auto">
          <a:xfrm>
            <a:off x="5499100" y="2012950"/>
            <a:ext cx="354013"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79" name="AutoShape 51"/>
          <p:cNvCxnSpPr>
            <a:cxnSpLocks noChangeShapeType="1"/>
            <a:stCxn id="252968" idx="3"/>
            <a:endCxn id="252964" idx="0"/>
          </p:cNvCxnSpPr>
          <p:nvPr/>
        </p:nvCxnSpPr>
        <p:spPr bwMode="auto">
          <a:xfrm flipH="1">
            <a:off x="4665663"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80" name="AutoShape 52"/>
          <p:cNvCxnSpPr>
            <a:cxnSpLocks noChangeShapeType="1"/>
            <a:stCxn id="252968" idx="5"/>
            <a:endCxn id="252963" idx="0"/>
          </p:cNvCxnSpPr>
          <p:nvPr/>
        </p:nvCxnSpPr>
        <p:spPr bwMode="auto">
          <a:xfrm>
            <a:off x="5022850"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81" name="AutoShape 53"/>
          <p:cNvCxnSpPr>
            <a:cxnSpLocks noChangeShapeType="1"/>
            <a:stCxn id="252967" idx="3"/>
            <a:endCxn id="252962" idx="0"/>
          </p:cNvCxnSpPr>
          <p:nvPr/>
        </p:nvCxnSpPr>
        <p:spPr bwMode="auto">
          <a:xfrm flipH="1">
            <a:off x="5616575"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82" name="AutoShape 54"/>
          <p:cNvCxnSpPr>
            <a:cxnSpLocks noChangeShapeType="1"/>
            <a:stCxn id="252967" idx="5"/>
            <a:endCxn id="252961" idx="0"/>
          </p:cNvCxnSpPr>
          <p:nvPr/>
        </p:nvCxnSpPr>
        <p:spPr bwMode="auto">
          <a:xfrm>
            <a:off x="5973763" y="2805113"/>
            <a:ext cx="117475"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983" name="Oval 55"/>
          <p:cNvSpPr>
            <a:spLocks noChangeAspect="1" noChangeArrowheads="1"/>
          </p:cNvSpPr>
          <p:nvPr/>
        </p:nvSpPr>
        <p:spPr bwMode="auto">
          <a:xfrm>
            <a:off x="6872288" y="3290888"/>
            <a:ext cx="339725" cy="339725"/>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cxnSp>
        <p:nvCxnSpPr>
          <p:cNvPr id="252984" name="AutoShape 56"/>
          <p:cNvCxnSpPr>
            <a:cxnSpLocks noChangeShapeType="1"/>
            <a:stCxn id="252966" idx="5"/>
            <a:endCxn id="252983" idx="0"/>
          </p:cNvCxnSpPr>
          <p:nvPr/>
        </p:nvCxnSpPr>
        <p:spPr bwMode="auto">
          <a:xfrm>
            <a:off x="6924675" y="2805113"/>
            <a:ext cx="117475" cy="46831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985" name="Oval 57"/>
          <p:cNvSpPr>
            <a:spLocks noChangeAspect="1" noChangeArrowheads="1"/>
          </p:cNvSpPr>
          <p:nvPr/>
        </p:nvSpPr>
        <p:spPr bwMode="auto">
          <a:xfrm>
            <a:off x="2968625" y="6213475"/>
            <a:ext cx="338138"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52986" name="Oval 58"/>
          <p:cNvSpPr>
            <a:spLocks noChangeAspect="1" noChangeArrowheads="1"/>
          </p:cNvSpPr>
          <p:nvPr/>
        </p:nvSpPr>
        <p:spPr bwMode="auto">
          <a:xfrm>
            <a:off x="2492375" y="621347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52987" name="Oval 59"/>
          <p:cNvSpPr>
            <a:spLocks noChangeAspect="1" noChangeArrowheads="1"/>
          </p:cNvSpPr>
          <p:nvPr/>
        </p:nvSpPr>
        <p:spPr bwMode="auto">
          <a:xfrm>
            <a:off x="2017713" y="621347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52988" name="Oval 60"/>
          <p:cNvSpPr>
            <a:spLocks noChangeAspect="1" noChangeArrowheads="1"/>
          </p:cNvSpPr>
          <p:nvPr/>
        </p:nvSpPr>
        <p:spPr bwMode="auto">
          <a:xfrm>
            <a:off x="1541463" y="621347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52989" name="Oval 61"/>
          <p:cNvSpPr>
            <a:spLocks noChangeAspect="1" noChangeArrowheads="1"/>
          </p:cNvSpPr>
          <p:nvPr/>
        </p:nvSpPr>
        <p:spPr bwMode="auto">
          <a:xfrm>
            <a:off x="1066800" y="621347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52990" name="Oval 62"/>
          <p:cNvSpPr>
            <a:spLocks noChangeAspect="1" noChangeArrowheads="1"/>
          </p:cNvSpPr>
          <p:nvPr/>
        </p:nvSpPr>
        <p:spPr bwMode="auto">
          <a:xfrm>
            <a:off x="4156075" y="542131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52991" name="Oval 63"/>
          <p:cNvSpPr>
            <a:spLocks noChangeAspect="1" noChangeArrowheads="1"/>
          </p:cNvSpPr>
          <p:nvPr/>
        </p:nvSpPr>
        <p:spPr bwMode="auto">
          <a:xfrm>
            <a:off x="3205163" y="5421313"/>
            <a:ext cx="339725" cy="339725"/>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5</a:t>
            </a:r>
          </a:p>
        </p:txBody>
      </p:sp>
      <p:sp>
        <p:nvSpPr>
          <p:cNvPr id="252992" name="Oval 64"/>
          <p:cNvSpPr>
            <a:spLocks noChangeAspect="1" noChangeArrowheads="1"/>
          </p:cNvSpPr>
          <p:nvPr/>
        </p:nvSpPr>
        <p:spPr bwMode="auto">
          <a:xfrm>
            <a:off x="2255838" y="5421313"/>
            <a:ext cx="338137"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52993" name="Oval 65"/>
          <p:cNvSpPr>
            <a:spLocks noChangeAspect="1" noChangeArrowheads="1"/>
          </p:cNvSpPr>
          <p:nvPr/>
        </p:nvSpPr>
        <p:spPr bwMode="auto">
          <a:xfrm>
            <a:off x="1304925" y="5421313"/>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52994" name="Oval 66"/>
          <p:cNvSpPr>
            <a:spLocks noChangeAspect="1" noChangeArrowheads="1"/>
          </p:cNvSpPr>
          <p:nvPr/>
        </p:nvSpPr>
        <p:spPr bwMode="auto">
          <a:xfrm>
            <a:off x="3681413" y="4629150"/>
            <a:ext cx="339725" cy="339725"/>
          </a:xfrm>
          <a:prstGeom prst="ellipse">
            <a:avLst/>
          </a:prstGeom>
          <a:noFill/>
          <a:ln w="38100">
            <a:solidFill>
              <a:srgbClr val="166A3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166A30"/>
                </a:solidFill>
              </a:rPr>
              <a:t>3</a:t>
            </a:r>
          </a:p>
        </p:txBody>
      </p:sp>
      <p:sp>
        <p:nvSpPr>
          <p:cNvPr id="252995" name="Oval 67"/>
          <p:cNvSpPr>
            <a:spLocks noChangeAspect="1" noChangeArrowheads="1"/>
          </p:cNvSpPr>
          <p:nvPr/>
        </p:nvSpPr>
        <p:spPr bwMode="auto">
          <a:xfrm>
            <a:off x="1779588" y="4629150"/>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52996" name="Oval 68"/>
          <p:cNvSpPr>
            <a:spLocks noChangeAspect="1" noChangeArrowheads="1"/>
          </p:cNvSpPr>
          <p:nvPr/>
        </p:nvSpPr>
        <p:spPr bwMode="auto">
          <a:xfrm>
            <a:off x="2730500" y="383698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52997" name="AutoShape 69"/>
          <p:cNvCxnSpPr>
            <a:cxnSpLocks noChangeShapeType="1"/>
            <a:stCxn id="252996" idx="3"/>
            <a:endCxn id="252995" idx="0"/>
          </p:cNvCxnSpPr>
          <p:nvPr/>
        </p:nvCxnSpPr>
        <p:spPr bwMode="auto">
          <a:xfrm flipH="1">
            <a:off x="1949450" y="4143375"/>
            <a:ext cx="830263"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98" name="AutoShape 70"/>
          <p:cNvCxnSpPr>
            <a:cxnSpLocks noChangeShapeType="1"/>
            <a:stCxn id="252996" idx="5"/>
            <a:endCxn id="252994" idx="0"/>
          </p:cNvCxnSpPr>
          <p:nvPr/>
        </p:nvCxnSpPr>
        <p:spPr bwMode="auto">
          <a:xfrm>
            <a:off x="3021013" y="4143375"/>
            <a:ext cx="830262"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999" name="AutoShape 71"/>
          <p:cNvCxnSpPr>
            <a:cxnSpLocks noChangeShapeType="1"/>
            <a:stCxn id="252994" idx="3"/>
            <a:endCxn id="252991" idx="0"/>
          </p:cNvCxnSpPr>
          <p:nvPr/>
        </p:nvCxnSpPr>
        <p:spPr bwMode="auto">
          <a:xfrm flipH="1">
            <a:off x="3375025" y="4935538"/>
            <a:ext cx="355600" cy="46831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0" name="AutoShape 72"/>
          <p:cNvCxnSpPr>
            <a:cxnSpLocks noChangeShapeType="1"/>
            <a:stCxn id="252994" idx="5"/>
            <a:endCxn id="252990" idx="0"/>
          </p:cNvCxnSpPr>
          <p:nvPr/>
        </p:nvCxnSpPr>
        <p:spPr bwMode="auto">
          <a:xfrm>
            <a:off x="3970338" y="4935538"/>
            <a:ext cx="355600"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1" name="AutoShape 73"/>
          <p:cNvCxnSpPr>
            <a:cxnSpLocks noChangeShapeType="1"/>
            <a:stCxn id="252991" idx="3"/>
            <a:endCxn id="252985" idx="0"/>
          </p:cNvCxnSpPr>
          <p:nvPr/>
        </p:nvCxnSpPr>
        <p:spPr bwMode="auto">
          <a:xfrm flipH="1">
            <a:off x="3138488" y="5727700"/>
            <a:ext cx="117475"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2" name="AutoShape 74"/>
          <p:cNvCxnSpPr>
            <a:cxnSpLocks noChangeShapeType="1"/>
            <a:stCxn id="252995" idx="3"/>
            <a:endCxn id="252993" idx="0"/>
          </p:cNvCxnSpPr>
          <p:nvPr/>
        </p:nvCxnSpPr>
        <p:spPr bwMode="auto">
          <a:xfrm flipH="1">
            <a:off x="1474788" y="4935538"/>
            <a:ext cx="354012"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3" name="AutoShape 75"/>
          <p:cNvCxnSpPr>
            <a:cxnSpLocks noChangeShapeType="1"/>
            <a:stCxn id="252995" idx="5"/>
            <a:endCxn id="252992" idx="0"/>
          </p:cNvCxnSpPr>
          <p:nvPr/>
        </p:nvCxnSpPr>
        <p:spPr bwMode="auto">
          <a:xfrm>
            <a:off x="2070100" y="4935538"/>
            <a:ext cx="354013" cy="468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4" name="AutoShape 76"/>
          <p:cNvCxnSpPr>
            <a:cxnSpLocks noChangeShapeType="1"/>
            <a:stCxn id="252993" idx="3"/>
            <a:endCxn id="252989" idx="0"/>
          </p:cNvCxnSpPr>
          <p:nvPr/>
        </p:nvCxnSpPr>
        <p:spPr bwMode="auto">
          <a:xfrm flipH="1">
            <a:off x="1236663" y="5727700"/>
            <a:ext cx="117475"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5" name="AutoShape 77"/>
          <p:cNvCxnSpPr>
            <a:cxnSpLocks noChangeShapeType="1"/>
            <a:stCxn id="252993" idx="5"/>
            <a:endCxn id="252988" idx="0"/>
          </p:cNvCxnSpPr>
          <p:nvPr/>
        </p:nvCxnSpPr>
        <p:spPr bwMode="auto">
          <a:xfrm>
            <a:off x="1593850" y="5727700"/>
            <a:ext cx="117475"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6" name="AutoShape 78"/>
          <p:cNvCxnSpPr>
            <a:cxnSpLocks noChangeShapeType="1"/>
            <a:stCxn id="252992" idx="3"/>
            <a:endCxn id="252987" idx="0"/>
          </p:cNvCxnSpPr>
          <p:nvPr/>
        </p:nvCxnSpPr>
        <p:spPr bwMode="auto">
          <a:xfrm flipH="1">
            <a:off x="2187575" y="5727700"/>
            <a:ext cx="117475"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007" name="AutoShape 79"/>
          <p:cNvCxnSpPr>
            <a:cxnSpLocks noChangeShapeType="1"/>
            <a:stCxn id="252992" idx="5"/>
            <a:endCxn id="252986" idx="0"/>
          </p:cNvCxnSpPr>
          <p:nvPr/>
        </p:nvCxnSpPr>
        <p:spPr bwMode="auto">
          <a:xfrm>
            <a:off x="2544763" y="5727700"/>
            <a:ext cx="117475" cy="468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008" name="Oval 80"/>
          <p:cNvSpPr>
            <a:spLocks noChangeAspect="1" noChangeArrowheads="1"/>
          </p:cNvSpPr>
          <p:nvPr/>
        </p:nvSpPr>
        <p:spPr bwMode="auto">
          <a:xfrm>
            <a:off x="3443288" y="6213475"/>
            <a:ext cx="339725" cy="339725"/>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cxnSp>
        <p:nvCxnSpPr>
          <p:cNvPr id="253009" name="AutoShape 81"/>
          <p:cNvCxnSpPr>
            <a:cxnSpLocks noChangeShapeType="1"/>
            <a:stCxn id="252991" idx="5"/>
            <a:endCxn id="253008" idx="0"/>
          </p:cNvCxnSpPr>
          <p:nvPr/>
        </p:nvCxnSpPr>
        <p:spPr bwMode="auto">
          <a:xfrm>
            <a:off x="3495675" y="5727700"/>
            <a:ext cx="117475" cy="468313"/>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09A8CD8-66C6-40BC-8052-56051E8BE3BC}" type="slidenum">
              <a:rPr lang="en-US" altLang="en-US"/>
              <a:pPr/>
              <a:t>12</a:t>
            </a:fld>
            <a:endParaRPr lang="en-US" altLang="en-US"/>
          </a:p>
        </p:txBody>
      </p:sp>
      <p:sp>
        <p:nvSpPr>
          <p:cNvPr id="254978" name="Rectangle 2"/>
          <p:cNvSpPr>
            <a:spLocks noGrp="1" noChangeArrowheads="1"/>
          </p:cNvSpPr>
          <p:nvPr>
            <p:ph type="title"/>
          </p:nvPr>
        </p:nvSpPr>
        <p:spPr>
          <a:xfrm>
            <a:off x="685800" y="0"/>
            <a:ext cx="7772400" cy="1143000"/>
          </a:xfrm>
        </p:spPr>
        <p:txBody>
          <a:bodyPr/>
          <a:lstStyle/>
          <a:p>
            <a:r>
              <a:rPr lang="en-US" altLang="en-US"/>
              <a:t>Insert Code</a:t>
            </a:r>
          </a:p>
        </p:txBody>
      </p:sp>
      <p:sp>
        <p:nvSpPr>
          <p:cNvPr id="254979" name="Rectangle 3"/>
          <p:cNvSpPr>
            <a:spLocks noGrp="1" noChangeArrowheads="1"/>
          </p:cNvSpPr>
          <p:nvPr>
            <p:ph type="body" idx="1"/>
          </p:nvPr>
        </p:nvSpPr>
        <p:spPr>
          <a:xfrm>
            <a:off x="533400" y="1295400"/>
            <a:ext cx="8305800" cy="4953000"/>
          </a:xfrm>
        </p:spPr>
        <p:txBody>
          <a:bodyPr/>
          <a:lstStyle/>
          <a:p>
            <a:pPr>
              <a:buFontTx/>
              <a:buNone/>
            </a:pPr>
            <a:r>
              <a:rPr lang="en-US" altLang="en-US" sz="2000" b="1" dirty="0">
                <a:latin typeface="Courier New" pitchFamily="49" charset="0"/>
              </a:rPr>
              <a:t>void insert(Comparable </a:t>
            </a:r>
            <a:r>
              <a:rPr lang="en-US" altLang="en-US" sz="2000" b="1" dirty="0" err="1" smtClean="0">
                <a:latin typeface="Courier New" pitchFamily="49" charset="0"/>
              </a:rPr>
              <a:t>newVal</a:t>
            </a:r>
            <a:r>
              <a:rPr lang="en-US" altLang="en-US" sz="2000" b="1" dirty="0" smtClean="0">
                <a:latin typeface="Courier New" pitchFamily="49" charset="0"/>
              </a:rPr>
              <a:t>) </a:t>
            </a:r>
            <a:r>
              <a:rPr lang="en-US" altLang="en-US" sz="2000" b="1" dirty="0">
                <a:latin typeface="Courier New" pitchFamily="49" charset="0"/>
              </a:rPr>
              <a:t>{</a:t>
            </a:r>
          </a:p>
          <a:p>
            <a:pPr>
              <a:buFontTx/>
              <a:buNone/>
            </a:pPr>
            <a:r>
              <a:rPr lang="en-US" altLang="en-US" sz="2000" b="1" dirty="0">
                <a:latin typeface="Courier New" pitchFamily="49" charset="0"/>
              </a:rPr>
              <a:t>  </a:t>
            </a:r>
            <a:r>
              <a:rPr lang="en-US" altLang="en-US" sz="2000" b="1" dirty="0">
                <a:solidFill>
                  <a:srgbClr val="166A30"/>
                </a:solidFill>
                <a:latin typeface="Courier New" pitchFamily="49" charset="0"/>
              </a:rPr>
              <a:t>// Efficiency hack: we won’t actually put </a:t>
            </a:r>
            <a:r>
              <a:rPr lang="en-US" altLang="en-US" sz="2000" b="1" dirty="0" err="1" smtClean="0">
                <a:solidFill>
                  <a:srgbClr val="166A30"/>
                </a:solidFill>
                <a:latin typeface="Courier New" pitchFamily="49" charset="0"/>
              </a:rPr>
              <a:t>newVal</a:t>
            </a:r>
            <a:endParaRPr lang="en-US" altLang="en-US" sz="2000" b="1" dirty="0">
              <a:solidFill>
                <a:srgbClr val="166A30"/>
              </a:solidFill>
              <a:latin typeface="Courier New" pitchFamily="49" charset="0"/>
            </a:endParaRPr>
          </a:p>
          <a:p>
            <a:pPr>
              <a:buFontTx/>
              <a:buNone/>
            </a:pPr>
            <a:r>
              <a:rPr lang="en-US" altLang="en-US" sz="2000" b="1" dirty="0">
                <a:solidFill>
                  <a:srgbClr val="166A30"/>
                </a:solidFill>
                <a:latin typeface="Courier New" pitchFamily="49" charset="0"/>
              </a:rPr>
              <a:t>  // into the heap until we’ve located the position</a:t>
            </a:r>
          </a:p>
          <a:p>
            <a:pPr>
              <a:buFontTx/>
              <a:buNone/>
            </a:pPr>
            <a:r>
              <a:rPr lang="en-US" altLang="en-US" sz="2000" b="1" dirty="0">
                <a:solidFill>
                  <a:srgbClr val="166A30"/>
                </a:solidFill>
                <a:latin typeface="Courier New" pitchFamily="49" charset="0"/>
              </a:rPr>
              <a:t>  // it goes in.  This avoids having to copy it</a:t>
            </a:r>
          </a:p>
          <a:p>
            <a:pPr>
              <a:buFontTx/>
              <a:buNone/>
            </a:pPr>
            <a:r>
              <a:rPr lang="en-US" altLang="en-US" sz="2000" b="1" dirty="0">
                <a:solidFill>
                  <a:srgbClr val="166A30"/>
                </a:solidFill>
                <a:latin typeface="Courier New" pitchFamily="49" charset="0"/>
              </a:rPr>
              <a:t>  // repeatedly during the percolate up.</a:t>
            </a:r>
          </a:p>
          <a:p>
            <a:pPr>
              <a:buFontTx/>
              <a:buNone/>
            </a:pPr>
            <a:r>
              <a:rPr lang="en-US" altLang="en-US" sz="2000" b="1" dirty="0">
                <a:solidFill>
                  <a:srgbClr val="166A30"/>
                </a:solidFill>
                <a:latin typeface="Courier New" pitchFamily="49" charset="0"/>
              </a:rPr>
              <a:t>  </a:t>
            </a:r>
            <a:r>
              <a:rPr lang="en-US" altLang="en-US" sz="2000" b="1" dirty="0" err="1">
                <a:solidFill>
                  <a:srgbClr val="166A30"/>
                </a:solidFill>
                <a:latin typeface="Courier New" pitchFamily="49" charset="0"/>
              </a:rPr>
              <a:t>int</a:t>
            </a:r>
            <a:r>
              <a:rPr lang="en-US" altLang="en-US" sz="2000" b="1" dirty="0">
                <a:solidFill>
                  <a:srgbClr val="166A30"/>
                </a:solidFill>
                <a:latin typeface="Courier New" pitchFamily="49" charset="0"/>
              </a:rPr>
              <a:t> hole = ++size;</a:t>
            </a:r>
          </a:p>
          <a:p>
            <a:pPr>
              <a:buFontTx/>
              <a:buNone/>
            </a:pPr>
            <a:r>
              <a:rPr lang="en-US" altLang="en-US" sz="2000" b="1" dirty="0">
                <a:latin typeface="Courier New" pitchFamily="49" charset="0"/>
              </a:rPr>
              <a:t>  </a:t>
            </a:r>
            <a:r>
              <a:rPr lang="en-US" altLang="en-US" sz="2000" b="1" dirty="0">
                <a:solidFill>
                  <a:schemeClr val="accent2"/>
                </a:solidFill>
                <a:latin typeface="Courier New" pitchFamily="49" charset="0"/>
              </a:rPr>
              <a:t>// Percolate up</a:t>
            </a:r>
          </a:p>
          <a:p>
            <a:pPr>
              <a:buFontTx/>
              <a:buNone/>
            </a:pPr>
            <a:r>
              <a:rPr lang="en-US" altLang="en-US" sz="2000" b="1" dirty="0">
                <a:solidFill>
                  <a:schemeClr val="accent2"/>
                </a:solidFill>
                <a:latin typeface="Courier New" pitchFamily="49" charset="0"/>
              </a:rPr>
              <a:t>  for( ; </a:t>
            </a:r>
            <a:r>
              <a:rPr lang="en-US" altLang="en-US" sz="2000" b="1" dirty="0" smtClean="0">
                <a:solidFill>
                  <a:schemeClr val="accent2"/>
                </a:solidFill>
                <a:latin typeface="Courier New" pitchFamily="49" charset="0"/>
              </a:rPr>
              <a:t>hole&gt;0 </a:t>
            </a:r>
            <a:r>
              <a:rPr lang="en-US" altLang="en-US" sz="2000" b="1" dirty="0">
                <a:solidFill>
                  <a:schemeClr val="accent2"/>
                </a:solidFill>
                <a:latin typeface="Courier New" pitchFamily="49" charset="0"/>
              </a:rPr>
              <a:t>&amp;&amp; </a:t>
            </a:r>
            <a:r>
              <a:rPr lang="en-US" altLang="en-US" sz="2000" b="1" dirty="0" err="1">
                <a:latin typeface="Courier New" pitchFamily="49" charset="0"/>
              </a:rPr>
              <a:t>newVal</a:t>
            </a:r>
            <a:r>
              <a:rPr lang="en-US" altLang="en-US" sz="2000" b="1" dirty="0" smtClean="0">
                <a:solidFill>
                  <a:schemeClr val="accent2"/>
                </a:solidFill>
                <a:latin typeface="Courier New" pitchFamily="49" charset="0"/>
              </a:rPr>
              <a:t> </a:t>
            </a:r>
            <a:r>
              <a:rPr lang="en-US" altLang="en-US" sz="2000" b="1" dirty="0">
                <a:solidFill>
                  <a:schemeClr val="accent2"/>
                </a:solidFill>
                <a:latin typeface="Courier New" pitchFamily="49" charset="0"/>
              </a:rPr>
              <a:t>&lt; </a:t>
            </a:r>
            <a:r>
              <a:rPr lang="en-US" altLang="en-US" sz="2000" b="1" dirty="0" smtClean="0">
                <a:solidFill>
                  <a:schemeClr val="accent2"/>
                </a:solidFill>
                <a:latin typeface="Courier New" pitchFamily="49" charset="0"/>
              </a:rPr>
              <a:t>heap[(hole-1)/2</a:t>
            </a:r>
            <a:r>
              <a:rPr lang="en-US" altLang="en-US" sz="2000" b="1" dirty="0">
                <a:solidFill>
                  <a:schemeClr val="accent2"/>
                </a:solidFill>
                <a:latin typeface="Courier New" pitchFamily="49" charset="0"/>
              </a:rPr>
              <a:t>] ; </a:t>
            </a:r>
            <a:endParaRPr lang="en-US" altLang="en-US" sz="2000" b="1" dirty="0" smtClean="0">
              <a:solidFill>
                <a:schemeClr val="accent2"/>
              </a:solidFill>
              <a:latin typeface="Courier New" pitchFamily="49" charset="0"/>
            </a:endParaRPr>
          </a:p>
          <a:p>
            <a:pPr>
              <a:buFontTx/>
              <a:buNone/>
            </a:pPr>
            <a:r>
              <a:rPr lang="en-US" altLang="en-US" sz="2000" b="1" dirty="0">
                <a:solidFill>
                  <a:schemeClr val="accent2"/>
                </a:solidFill>
                <a:latin typeface="Courier New" pitchFamily="49" charset="0"/>
              </a:rPr>
              <a:t> </a:t>
            </a:r>
            <a:r>
              <a:rPr lang="en-US" altLang="en-US" sz="2000" b="1" dirty="0" smtClean="0">
                <a:solidFill>
                  <a:schemeClr val="accent2"/>
                </a:solidFill>
                <a:latin typeface="Courier New" pitchFamily="49" charset="0"/>
              </a:rPr>
              <a:t>        hole </a:t>
            </a:r>
            <a:r>
              <a:rPr lang="en-US" altLang="en-US" sz="2000" b="1" dirty="0">
                <a:solidFill>
                  <a:schemeClr val="accent2"/>
                </a:solidFill>
                <a:latin typeface="Courier New" pitchFamily="49" charset="0"/>
              </a:rPr>
              <a:t>= </a:t>
            </a:r>
            <a:r>
              <a:rPr lang="en-US" altLang="en-US" sz="2000" b="1" dirty="0" smtClean="0">
                <a:solidFill>
                  <a:schemeClr val="accent2"/>
                </a:solidFill>
                <a:latin typeface="Courier New" pitchFamily="49" charset="0"/>
              </a:rPr>
              <a:t>(hole-1)/2</a:t>
            </a:r>
            <a:r>
              <a:rPr lang="en-US" altLang="en-US" sz="2000" b="1" dirty="0">
                <a:solidFill>
                  <a:schemeClr val="accent2"/>
                </a:solidFill>
                <a:latin typeface="Courier New" pitchFamily="49" charset="0"/>
              </a:rPr>
              <a:t>)</a:t>
            </a:r>
          </a:p>
          <a:p>
            <a:pPr>
              <a:buFontTx/>
              <a:buNone/>
            </a:pPr>
            <a:r>
              <a:rPr lang="en-US" altLang="en-US" sz="2000" b="1" dirty="0">
                <a:solidFill>
                  <a:schemeClr val="accent2"/>
                </a:solidFill>
                <a:latin typeface="Courier New" pitchFamily="49" charset="0"/>
              </a:rPr>
              <a:t> </a:t>
            </a:r>
            <a:r>
              <a:rPr lang="en-US" altLang="en-US" sz="2000" b="1" dirty="0" smtClean="0">
                <a:solidFill>
                  <a:schemeClr val="accent2"/>
                </a:solidFill>
                <a:latin typeface="Courier New" pitchFamily="49" charset="0"/>
              </a:rPr>
              <a:t>   heap[hole</a:t>
            </a:r>
            <a:r>
              <a:rPr lang="en-US" altLang="en-US" sz="2000" b="1" dirty="0">
                <a:solidFill>
                  <a:schemeClr val="accent2"/>
                </a:solidFill>
                <a:latin typeface="Courier New" pitchFamily="49" charset="0"/>
              </a:rPr>
              <a:t>] = heap[(</a:t>
            </a:r>
            <a:r>
              <a:rPr lang="en-US" altLang="en-US" sz="2000" b="1" dirty="0" smtClean="0">
                <a:solidFill>
                  <a:schemeClr val="accent2"/>
                </a:solidFill>
                <a:latin typeface="Courier New" pitchFamily="49" charset="0"/>
              </a:rPr>
              <a:t>hole-1)/2</a:t>
            </a:r>
            <a:r>
              <a:rPr lang="en-US" altLang="en-US" sz="2000" b="1" dirty="0">
                <a:solidFill>
                  <a:schemeClr val="accent2"/>
                </a:solidFill>
                <a:latin typeface="Courier New" pitchFamily="49" charset="0"/>
              </a:rPr>
              <a:t>];</a:t>
            </a:r>
          </a:p>
          <a:p>
            <a:pPr>
              <a:buFontTx/>
              <a:buNone/>
            </a:pPr>
            <a:r>
              <a:rPr lang="en-US" altLang="en-US" sz="2000" b="1" dirty="0">
                <a:latin typeface="Courier New" pitchFamily="49" charset="0"/>
              </a:rPr>
              <a:t> </a:t>
            </a:r>
            <a:r>
              <a:rPr lang="en-US" altLang="en-US" sz="2000" b="1" dirty="0" smtClean="0">
                <a:latin typeface="Courier New" pitchFamily="49" charset="0"/>
              </a:rPr>
              <a:t>  </a:t>
            </a:r>
            <a:r>
              <a:rPr lang="en-US" altLang="en-US" sz="2000" b="1" dirty="0" smtClean="0">
                <a:solidFill>
                  <a:schemeClr val="accent2"/>
                </a:solidFill>
                <a:latin typeface="Courier New" pitchFamily="49" charset="0"/>
              </a:rPr>
              <a:t>heap</a:t>
            </a:r>
            <a:r>
              <a:rPr lang="en-US" altLang="en-US" sz="2000" b="1" dirty="0" smtClean="0">
                <a:latin typeface="Courier New" pitchFamily="49" charset="0"/>
              </a:rPr>
              <a:t>[hole</a:t>
            </a:r>
            <a:r>
              <a:rPr lang="en-US" altLang="en-US" sz="2000" b="1" dirty="0">
                <a:latin typeface="Courier New" pitchFamily="49" charset="0"/>
              </a:rPr>
              <a:t>] = </a:t>
            </a:r>
            <a:r>
              <a:rPr lang="en-US" altLang="en-US" sz="2000" b="1" dirty="0" err="1">
                <a:latin typeface="Courier New" pitchFamily="49" charset="0"/>
              </a:rPr>
              <a:t>newVal</a:t>
            </a:r>
            <a:r>
              <a:rPr lang="en-US" altLang="en-US" sz="2000" b="1" dirty="0">
                <a:latin typeface="Courier New" pitchFamily="49" charset="0"/>
              </a:rPr>
              <a:t>;</a:t>
            </a:r>
          </a:p>
          <a:p>
            <a:pPr>
              <a:buFontTx/>
              <a:buNone/>
            </a:pPr>
            <a:r>
              <a:rPr lang="en-US" altLang="en-US" sz="2000" b="1" dirty="0">
                <a:latin typeface="Courier New" pitchFamily="49" charset="0"/>
              </a:rPr>
              <a:t>}</a:t>
            </a:r>
          </a:p>
        </p:txBody>
      </p:sp>
      <p:sp>
        <p:nvSpPr>
          <p:cNvPr id="254981" name="Text Box 5"/>
          <p:cNvSpPr txBox="1">
            <a:spLocks noChangeArrowheads="1"/>
          </p:cNvSpPr>
          <p:nvPr/>
        </p:nvSpPr>
        <p:spPr bwMode="auto">
          <a:xfrm>
            <a:off x="1066800" y="57912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i="1">
                <a:solidFill>
                  <a:srgbClr val="FF0000"/>
                </a:solidFill>
              </a:rPr>
              <a:t>runtime:</a:t>
            </a:r>
            <a:endParaRPr lang="en-US" altLang="en-US">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3C4145B1-C5B2-48CE-9974-61339BAF8FD5}" type="slidenum">
              <a:rPr lang="en-US" altLang="en-US"/>
              <a:pPr/>
              <a:t>13</a:t>
            </a:fld>
            <a:endParaRPr lang="en-US" altLang="en-US"/>
          </a:p>
        </p:txBody>
      </p:sp>
      <p:sp>
        <p:nvSpPr>
          <p:cNvPr id="257026" name="Rectangle 2"/>
          <p:cNvSpPr>
            <a:spLocks noGrp="1" noChangeArrowheads="1"/>
          </p:cNvSpPr>
          <p:nvPr>
            <p:ph type="title"/>
          </p:nvPr>
        </p:nvSpPr>
        <p:spPr/>
        <p:txBody>
          <a:bodyPr/>
          <a:lstStyle/>
          <a:p>
            <a:r>
              <a:rPr lang="en-US" altLang="en-US"/>
              <a:t>Performance of Binary Heap</a:t>
            </a:r>
          </a:p>
        </p:txBody>
      </p:sp>
      <p:sp>
        <p:nvSpPr>
          <p:cNvPr id="257027" name="Rectangle 3"/>
          <p:cNvSpPr>
            <a:spLocks noGrp="1" noChangeArrowheads="1"/>
          </p:cNvSpPr>
          <p:nvPr>
            <p:ph type="body" idx="1"/>
          </p:nvPr>
        </p:nvSpPr>
        <p:spPr>
          <a:xfrm>
            <a:off x="457200" y="5410200"/>
            <a:ext cx="8001000" cy="1143000"/>
          </a:xfrm>
        </p:spPr>
        <p:txBody>
          <a:bodyPr/>
          <a:lstStyle/>
          <a:p>
            <a:pPr marL="0" indent="0">
              <a:lnSpc>
                <a:spcPct val="90000"/>
              </a:lnSpc>
              <a:buNone/>
            </a:pPr>
            <a:r>
              <a:rPr lang="en-US" altLang="en-US" sz="1600" dirty="0">
                <a:solidFill>
                  <a:srgbClr val="FF0000"/>
                </a:solidFill>
              </a:rPr>
              <a:t>In practice: binary heaps much simpler to code, lower constant factor </a:t>
            </a:r>
            <a:r>
              <a:rPr lang="en-US" altLang="en-US" sz="1600" dirty="0" smtClean="0">
                <a:solidFill>
                  <a:srgbClr val="FF0000"/>
                </a:solidFill>
              </a:rPr>
              <a:t>overhead</a:t>
            </a:r>
          </a:p>
          <a:p>
            <a:pPr marL="0" indent="0">
              <a:lnSpc>
                <a:spcPct val="90000"/>
              </a:lnSpc>
              <a:buNone/>
            </a:pPr>
            <a:r>
              <a:rPr lang="en-US" altLang="en-US" sz="1600" dirty="0" smtClean="0">
                <a:solidFill>
                  <a:srgbClr val="FF0000"/>
                </a:solidFill>
              </a:rPr>
              <a:t>75% of all nodes are at bottom two levels.  </a:t>
            </a:r>
          </a:p>
          <a:p>
            <a:pPr marL="0" indent="0">
              <a:lnSpc>
                <a:spcPct val="90000"/>
              </a:lnSpc>
              <a:buNone/>
            </a:pPr>
            <a:r>
              <a:rPr lang="en-US" altLang="en-US" sz="1600" dirty="0" smtClean="0">
                <a:solidFill>
                  <a:srgbClr val="FF0000"/>
                </a:solidFill>
              </a:rPr>
              <a:t>If you insert nodes “somewhat” in order, you have a greater chance of being at a lower level</a:t>
            </a:r>
            <a:r>
              <a:rPr lang="en-US" altLang="en-US" sz="2800" dirty="0" smtClean="0">
                <a:solidFill>
                  <a:srgbClr val="FF0000"/>
                </a:solidFill>
              </a:rPr>
              <a:t>.</a:t>
            </a:r>
            <a:endParaRPr lang="en-US" altLang="en-US" sz="2800" dirty="0">
              <a:solidFill>
                <a:srgbClr val="FF0000"/>
              </a:solidFill>
            </a:endParaRPr>
          </a:p>
        </p:txBody>
      </p:sp>
      <p:graphicFrame>
        <p:nvGraphicFramePr>
          <p:cNvPr id="257055" name="Group 31"/>
          <p:cNvGraphicFramePr>
            <a:graphicFrameLocks noGrp="1"/>
          </p:cNvGraphicFramePr>
          <p:nvPr>
            <p:extLst>
              <p:ext uri="{D42A27DB-BD31-4B8C-83A1-F6EECF244321}">
                <p14:modId xmlns:p14="http://schemas.microsoft.com/office/powerpoint/2010/main" val="1779985061"/>
              </p:ext>
            </p:extLst>
          </p:nvPr>
        </p:nvGraphicFramePr>
        <p:xfrm>
          <a:off x="685800" y="1828800"/>
          <a:ext cx="7772400" cy="3497263"/>
        </p:xfrm>
        <a:graphic>
          <a:graphicData uri="http://schemas.openxmlformats.org/drawingml/2006/table">
            <a:tbl>
              <a:tblPr/>
              <a:tblGrid>
                <a:gridCol w="1555750"/>
                <a:gridCol w="1552575"/>
                <a:gridCol w="1555750"/>
                <a:gridCol w="1552575"/>
                <a:gridCol w="1555750"/>
              </a:tblGrid>
              <a:tr h="1303338">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Binary heap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worst case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Binary heap avg case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AVL tree worst case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BST tree avg case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25">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Insert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accent2"/>
                          </a:solidFill>
                          <a:effectLst/>
                          <a:latin typeface="Times New Roman" pitchFamily="18" charset="0"/>
                        </a:rPr>
                        <a:t>O(1)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accent2"/>
                          </a:solidFill>
                          <a:effectLst/>
                          <a:latin typeface="Times New Roman" pitchFamily="18" charset="0"/>
                        </a:rPr>
                        <a:t>2.6 compares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00">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Delete 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O(log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80DE3C-69E7-43AD-B621-A36D4B414965}" type="slidenum">
              <a:rPr lang="en-US" altLang="en-US"/>
              <a:pPr/>
              <a:t>14</a:t>
            </a:fld>
            <a:endParaRPr lang="en-US" altLang="en-US"/>
          </a:p>
        </p:txBody>
      </p:sp>
      <p:sp>
        <p:nvSpPr>
          <p:cNvPr id="258050" name="Rectangle 2"/>
          <p:cNvSpPr>
            <a:spLocks noGrp="1" noChangeArrowheads="1"/>
          </p:cNvSpPr>
          <p:nvPr>
            <p:ph type="title"/>
          </p:nvPr>
        </p:nvSpPr>
        <p:spPr/>
        <p:txBody>
          <a:bodyPr/>
          <a:lstStyle/>
          <a:p>
            <a:r>
              <a:rPr lang="en-US" altLang="en-US"/>
              <a:t>Changing Priorities</a:t>
            </a:r>
          </a:p>
        </p:txBody>
      </p:sp>
      <p:sp>
        <p:nvSpPr>
          <p:cNvPr id="258051" name="Rectangle 3"/>
          <p:cNvSpPr>
            <a:spLocks noGrp="1" noChangeArrowheads="1"/>
          </p:cNvSpPr>
          <p:nvPr>
            <p:ph type="body" idx="1"/>
          </p:nvPr>
        </p:nvSpPr>
        <p:spPr/>
        <p:txBody>
          <a:bodyPr/>
          <a:lstStyle/>
          <a:p>
            <a:r>
              <a:rPr lang="en-US" altLang="en-US" sz="2800" dirty="0"/>
              <a:t>In many applications the priority of an object in a priority queue may change over time</a:t>
            </a:r>
          </a:p>
          <a:p>
            <a:pPr lvl="1"/>
            <a:r>
              <a:rPr lang="en-US" altLang="en-US" sz="2400" dirty="0"/>
              <a:t>if a job has been sitting in the printer queue for a long time increase its priority</a:t>
            </a:r>
          </a:p>
          <a:p>
            <a:pPr lvl="1"/>
            <a:r>
              <a:rPr lang="en-US" altLang="en-US" sz="2400" dirty="0" smtClean="0"/>
              <a:t>Since we can’t efficiently find things in a PQ, this is a problem.</a:t>
            </a:r>
            <a:endParaRPr lang="en-US" altLang="en-US" sz="2400" dirty="0"/>
          </a:p>
          <a:p>
            <a:r>
              <a:rPr lang="en-US" altLang="en-US" sz="2800" dirty="0"/>
              <a:t>Must have some (separate) way of find the position in the queue of the object to change (</a:t>
            </a:r>
            <a:r>
              <a:rPr lang="en-US" altLang="en-US" sz="2800" i="1" dirty="0"/>
              <a:t>e.g.</a:t>
            </a:r>
            <a:r>
              <a:rPr lang="en-US" altLang="en-US" sz="2800" dirty="0"/>
              <a:t> a hash table)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1B770AD-253B-4492-9F71-96B105F52ABB}" type="slidenum">
              <a:rPr lang="en-US" altLang="en-US"/>
              <a:pPr/>
              <a:t>15</a:t>
            </a:fld>
            <a:endParaRPr lang="en-US" altLang="en-US"/>
          </a:p>
        </p:txBody>
      </p:sp>
      <p:sp>
        <p:nvSpPr>
          <p:cNvPr id="259074" name="Rectangle 2"/>
          <p:cNvSpPr>
            <a:spLocks noGrp="1" noChangeArrowheads="1"/>
          </p:cNvSpPr>
          <p:nvPr>
            <p:ph type="title"/>
          </p:nvPr>
        </p:nvSpPr>
        <p:spPr/>
        <p:txBody>
          <a:bodyPr/>
          <a:lstStyle/>
          <a:p>
            <a:r>
              <a:rPr lang="en-US" altLang="en-US"/>
              <a:t>Other Priority Queue Operations</a:t>
            </a:r>
          </a:p>
        </p:txBody>
      </p:sp>
      <p:sp>
        <p:nvSpPr>
          <p:cNvPr id="259075" name="Rectangle 3"/>
          <p:cNvSpPr>
            <a:spLocks noGrp="1" noChangeArrowheads="1"/>
          </p:cNvSpPr>
          <p:nvPr>
            <p:ph type="body" idx="1"/>
          </p:nvPr>
        </p:nvSpPr>
        <p:spPr/>
        <p:txBody>
          <a:bodyPr/>
          <a:lstStyle/>
          <a:p>
            <a:r>
              <a:rPr lang="en-US" altLang="en-US" sz="2800" dirty="0" err="1"/>
              <a:t>decreaseKey</a:t>
            </a:r>
            <a:r>
              <a:rPr lang="en-US" altLang="en-US" sz="2800" dirty="0"/>
              <a:t> </a:t>
            </a:r>
          </a:p>
          <a:p>
            <a:pPr lvl="1"/>
            <a:r>
              <a:rPr lang="en-US" altLang="en-US" sz="2400" dirty="0"/>
              <a:t>Given the position of an object in the queue, increase its priority (lower its key).  </a:t>
            </a:r>
            <a:r>
              <a:rPr lang="en-US" altLang="en-US" sz="2400" dirty="0" err="1" smtClean="0">
                <a:solidFill>
                  <a:srgbClr val="FF0000"/>
                </a:solidFill>
              </a:rPr>
              <a:t>Reheapify</a:t>
            </a:r>
            <a:endParaRPr lang="en-US" altLang="en-US" sz="2400" dirty="0">
              <a:solidFill>
                <a:srgbClr val="FF0000"/>
              </a:solidFill>
            </a:endParaRPr>
          </a:p>
          <a:p>
            <a:r>
              <a:rPr lang="en-US" altLang="en-US" sz="2800" dirty="0" err="1"/>
              <a:t>increaseKey</a:t>
            </a:r>
            <a:endParaRPr lang="en-US" altLang="en-US" sz="2800" dirty="0"/>
          </a:p>
          <a:p>
            <a:pPr lvl="1"/>
            <a:r>
              <a:rPr lang="en-US" altLang="en-US" sz="2400" dirty="0"/>
              <a:t>given the position of </a:t>
            </a:r>
            <a:r>
              <a:rPr lang="en-US" altLang="en-US" sz="2400" dirty="0" smtClean="0"/>
              <a:t>an </a:t>
            </a:r>
            <a:r>
              <a:rPr lang="en-US" altLang="en-US" sz="2400" dirty="0"/>
              <a:t>object in the queue, decrease its priority (increase its key). </a:t>
            </a:r>
            <a:r>
              <a:rPr lang="en-US" altLang="en-US" sz="2400" dirty="0" err="1" smtClean="0">
                <a:solidFill>
                  <a:srgbClr val="FF0000"/>
                </a:solidFill>
              </a:rPr>
              <a:t>Reheapify</a:t>
            </a:r>
            <a:endParaRPr lang="en-US" altLang="en-US" sz="2400" dirty="0" smtClean="0">
              <a:solidFill>
                <a:srgbClr val="FF0000"/>
              </a:solidFill>
            </a:endParaRPr>
          </a:p>
          <a:p>
            <a:r>
              <a:rPr lang="en-US" altLang="en-US" sz="2800" dirty="0" smtClean="0"/>
              <a:t>remove</a:t>
            </a:r>
            <a:endParaRPr lang="en-US" altLang="en-US" sz="2800" dirty="0"/>
          </a:p>
          <a:p>
            <a:pPr lvl="1"/>
            <a:r>
              <a:rPr lang="en-US" altLang="en-US" sz="2400" dirty="0"/>
              <a:t>given the position of an </a:t>
            </a:r>
            <a:r>
              <a:rPr lang="en-US" altLang="en-US" sz="2400" dirty="0" err="1"/>
              <a:t>an</a:t>
            </a:r>
            <a:r>
              <a:rPr lang="en-US" altLang="en-US" sz="2400" dirty="0"/>
              <a:t> object in the queue, remove it.  </a:t>
            </a:r>
            <a:r>
              <a:rPr lang="en-US" altLang="en-US" sz="2400" dirty="0" smtClean="0"/>
              <a:t>Similar to </a:t>
            </a:r>
            <a:r>
              <a:rPr lang="en-US" altLang="en-US" sz="2400" dirty="0" err="1" smtClean="0"/>
              <a:t>removeMin</a:t>
            </a:r>
            <a:endParaRPr lang="en-US" altLang="en-US" sz="2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A5E1633-71F8-42CE-A405-5CA0968B74AB}" type="slidenum">
              <a:rPr lang="en-US" altLang="en-US"/>
              <a:pPr/>
              <a:t>16</a:t>
            </a:fld>
            <a:endParaRPr lang="en-US" altLang="en-US"/>
          </a:p>
        </p:txBody>
      </p:sp>
      <p:sp>
        <p:nvSpPr>
          <p:cNvPr id="366594" name="Rectangle 2"/>
          <p:cNvSpPr>
            <a:spLocks noGrp="1" noChangeArrowheads="1"/>
          </p:cNvSpPr>
          <p:nvPr>
            <p:ph type="title"/>
          </p:nvPr>
        </p:nvSpPr>
        <p:spPr/>
        <p:txBody>
          <a:bodyPr/>
          <a:lstStyle/>
          <a:p>
            <a:r>
              <a:rPr lang="en-US" altLang="en-US"/>
              <a:t>BuildHeap</a:t>
            </a:r>
          </a:p>
        </p:txBody>
      </p:sp>
      <p:sp>
        <p:nvSpPr>
          <p:cNvPr id="366595" name="Rectangle 3"/>
          <p:cNvSpPr>
            <a:spLocks noGrp="1" noChangeArrowheads="1"/>
          </p:cNvSpPr>
          <p:nvPr>
            <p:ph type="body" idx="1"/>
          </p:nvPr>
        </p:nvSpPr>
        <p:spPr/>
        <p:txBody>
          <a:bodyPr/>
          <a:lstStyle/>
          <a:p>
            <a:r>
              <a:rPr lang="en-US" altLang="en-US" dirty="0"/>
              <a:t>Task: Given a set of </a:t>
            </a:r>
            <a:r>
              <a:rPr lang="en-US" altLang="en-US" i="1" dirty="0"/>
              <a:t>n</a:t>
            </a:r>
            <a:r>
              <a:rPr lang="en-US" altLang="en-US" dirty="0"/>
              <a:t> keys, build a heap all at once</a:t>
            </a:r>
          </a:p>
          <a:p>
            <a:r>
              <a:rPr lang="en-US" altLang="en-US" dirty="0"/>
              <a:t>Approach 1: Repeatedly perform </a:t>
            </a:r>
            <a:r>
              <a:rPr lang="en-US" altLang="en-US" dirty="0">
                <a:solidFill>
                  <a:schemeClr val="accent2"/>
                </a:solidFill>
              </a:rPr>
              <a:t>Insert(key)</a:t>
            </a:r>
          </a:p>
          <a:p>
            <a:r>
              <a:rPr lang="en-US" altLang="en-US" dirty="0">
                <a:solidFill>
                  <a:srgbClr val="FF0000"/>
                </a:solidFill>
              </a:rPr>
              <a:t>Complexity: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rot="804274">
            <a:off x="6375400" y="4712096"/>
            <a:ext cx="723900" cy="1718469"/>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Slide Number Placeholder 5"/>
          <p:cNvSpPr>
            <a:spLocks noGrp="1"/>
          </p:cNvSpPr>
          <p:nvPr>
            <p:ph type="sldNum" sz="quarter" idx="12"/>
          </p:nvPr>
        </p:nvSpPr>
        <p:spPr/>
        <p:txBody>
          <a:bodyPr/>
          <a:lstStyle/>
          <a:p>
            <a:fld id="{DC7A5C83-14F1-4B75-BF4D-E22703475ED6}" type="slidenum">
              <a:rPr lang="en-US" altLang="en-US"/>
              <a:pPr/>
              <a:t>17</a:t>
            </a:fld>
            <a:endParaRPr lang="en-US" altLang="en-US"/>
          </a:p>
        </p:txBody>
      </p:sp>
      <p:sp>
        <p:nvSpPr>
          <p:cNvPr id="263170" name="Rectangle 2"/>
          <p:cNvSpPr>
            <a:spLocks noGrp="1" noChangeArrowheads="1"/>
          </p:cNvSpPr>
          <p:nvPr>
            <p:ph type="title"/>
          </p:nvPr>
        </p:nvSpPr>
        <p:spPr/>
        <p:txBody>
          <a:bodyPr/>
          <a:lstStyle/>
          <a:p>
            <a:r>
              <a:rPr lang="en-US" altLang="en-US" dirty="0" smtClean="0"/>
              <a:t>Build Min Heap</a:t>
            </a:r>
            <a:r>
              <a:rPr lang="en-US" altLang="en-US" dirty="0"/>
              <a:t/>
            </a:r>
            <a:br>
              <a:rPr lang="en-US" altLang="en-US" dirty="0"/>
            </a:br>
            <a:r>
              <a:rPr lang="en-US" altLang="en-US" sz="2800" dirty="0"/>
              <a:t>Floyd’s Method</a:t>
            </a:r>
            <a:endParaRPr lang="en-US" altLang="en-US" dirty="0"/>
          </a:p>
        </p:txBody>
      </p:sp>
      <p:sp>
        <p:nvSpPr>
          <p:cNvPr id="263171" name="Rectangle 3"/>
          <p:cNvSpPr>
            <a:spLocks noChangeArrowheads="1"/>
          </p:cNvSpPr>
          <p:nvPr/>
        </p:nvSpPr>
        <p:spPr bwMode="auto">
          <a:xfrm>
            <a:off x="9652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63172" name="Rectangle 4"/>
          <p:cNvSpPr>
            <a:spLocks noChangeArrowheads="1"/>
          </p:cNvSpPr>
          <p:nvPr/>
        </p:nvSpPr>
        <p:spPr bwMode="auto">
          <a:xfrm>
            <a:off x="15494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63173" name="Rectangle 5"/>
          <p:cNvSpPr>
            <a:spLocks noChangeArrowheads="1"/>
          </p:cNvSpPr>
          <p:nvPr/>
        </p:nvSpPr>
        <p:spPr bwMode="auto">
          <a:xfrm>
            <a:off x="21336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3174" name="Rectangle 6"/>
          <p:cNvSpPr>
            <a:spLocks noChangeArrowheads="1"/>
          </p:cNvSpPr>
          <p:nvPr/>
        </p:nvSpPr>
        <p:spPr bwMode="auto">
          <a:xfrm>
            <a:off x="27178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63175" name="Rectangle 7"/>
          <p:cNvSpPr>
            <a:spLocks noChangeArrowheads="1"/>
          </p:cNvSpPr>
          <p:nvPr/>
        </p:nvSpPr>
        <p:spPr bwMode="auto">
          <a:xfrm>
            <a:off x="33020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63176" name="Rectangle 8"/>
          <p:cNvSpPr>
            <a:spLocks noChangeArrowheads="1"/>
          </p:cNvSpPr>
          <p:nvPr/>
        </p:nvSpPr>
        <p:spPr bwMode="auto">
          <a:xfrm>
            <a:off x="38862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3177" name="Rectangle 9"/>
          <p:cNvSpPr>
            <a:spLocks noChangeArrowheads="1"/>
          </p:cNvSpPr>
          <p:nvPr/>
        </p:nvSpPr>
        <p:spPr bwMode="auto">
          <a:xfrm>
            <a:off x="44704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3178" name="Rectangle 10"/>
          <p:cNvSpPr>
            <a:spLocks noChangeArrowheads="1"/>
          </p:cNvSpPr>
          <p:nvPr/>
        </p:nvSpPr>
        <p:spPr bwMode="auto">
          <a:xfrm>
            <a:off x="50546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3179" name="Rectangle 11"/>
          <p:cNvSpPr>
            <a:spLocks noChangeArrowheads="1"/>
          </p:cNvSpPr>
          <p:nvPr/>
        </p:nvSpPr>
        <p:spPr bwMode="auto">
          <a:xfrm>
            <a:off x="56388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63180" name="Rectangle 12"/>
          <p:cNvSpPr>
            <a:spLocks noChangeArrowheads="1"/>
          </p:cNvSpPr>
          <p:nvPr/>
        </p:nvSpPr>
        <p:spPr bwMode="auto">
          <a:xfrm>
            <a:off x="62230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3181" name="Rectangle 13"/>
          <p:cNvSpPr>
            <a:spLocks noChangeArrowheads="1"/>
          </p:cNvSpPr>
          <p:nvPr/>
        </p:nvSpPr>
        <p:spPr bwMode="auto">
          <a:xfrm>
            <a:off x="68072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263182" name="Rectangle 14"/>
          <p:cNvSpPr>
            <a:spLocks noChangeArrowheads="1"/>
          </p:cNvSpPr>
          <p:nvPr/>
        </p:nvSpPr>
        <p:spPr bwMode="auto">
          <a:xfrm>
            <a:off x="381000" y="21336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63183" name="Text Box 15"/>
          <p:cNvSpPr txBox="1">
            <a:spLocks noChangeArrowheads="1"/>
          </p:cNvSpPr>
          <p:nvPr/>
        </p:nvSpPr>
        <p:spPr bwMode="auto">
          <a:xfrm>
            <a:off x="342900" y="27432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en-US" dirty="0">
                <a:solidFill>
                  <a:srgbClr val="339933"/>
                </a:solidFill>
              </a:rPr>
              <a:t>pretend it’s a heap and fix the </a:t>
            </a:r>
            <a:r>
              <a:rPr lang="en-US" altLang="en-US" dirty="0" smtClean="0">
                <a:solidFill>
                  <a:srgbClr val="339933"/>
                </a:solidFill>
              </a:rPr>
              <a:t>heap-order!  What is complexity?</a:t>
            </a:r>
            <a:endParaRPr lang="en-US" altLang="en-US" dirty="0">
              <a:solidFill>
                <a:srgbClr val="339933"/>
              </a:solidFill>
            </a:endParaRPr>
          </a:p>
        </p:txBody>
      </p:sp>
      <p:sp>
        <p:nvSpPr>
          <p:cNvPr id="263185" name="Oval 17"/>
          <p:cNvSpPr>
            <a:spLocks noChangeAspect="1" noChangeArrowheads="1"/>
          </p:cNvSpPr>
          <p:nvPr/>
        </p:nvSpPr>
        <p:spPr bwMode="auto">
          <a:xfrm>
            <a:off x="6477000" y="5853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263186" name="Oval 18"/>
          <p:cNvSpPr>
            <a:spLocks noChangeAspect="1" noChangeArrowheads="1"/>
          </p:cNvSpPr>
          <p:nvPr/>
        </p:nvSpPr>
        <p:spPr bwMode="auto">
          <a:xfrm>
            <a:off x="5943600" y="5853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3187" name="Oval 19"/>
          <p:cNvSpPr>
            <a:spLocks noChangeAspect="1" noChangeArrowheads="1"/>
          </p:cNvSpPr>
          <p:nvPr/>
        </p:nvSpPr>
        <p:spPr bwMode="auto">
          <a:xfrm>
            <a:off x="5410200" y="5853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63188" name="Oval 20"/>
          <p:cNvSpPr>
            <a:spLocks noChangeAspect="1" noChangeArrowheads="1"/>
          </p:cNvSpPr>
          <p:nvPr/>
        </p:nvSpPr>
        <p:spPr bwMode="auto">
          <a:xfrm>
            <a:off x="4876800" y="5853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3189" name="Oval 21"/>
          <p:cNvSpPr>
            <a:spLocks noChangeAspect="1" noChangeArrowheads="1"/>
          </p:cNvSpPr>
          <p:nvPr/>
        </p:nvSpPr>
        <p:spPr bwMode="auto">
          <a:xfrm>
            <a:off x="4343400" y="5853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3190" name="Oval 22"/>
          <p:cNvSpPr>
            <a:spLocks noChangeAspect="1" noChangeArrowheads="1"/>
          </p:cNvSpPr>
          <p:nvPr/>
        </p:nvSpPr>
        <p:spPr bwMode="auto">
          <a:xfrm>
            <a:off x="7810500" y="4964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3191" name="Oval 23"/>
          <p:cNvSpPr>
            <a:spLocks noChangeAspect="1" noChangeArrowheads="1"/>
          </p:cNvSpPr>
          <p:nvPr/>
        </p:nvSpPr>
        <p:spPr bwMode="auto">
          <a:xfrm>
            <a:off x="6743700" y="49641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6</a:t>
            </a:r>
          </a:p>
        </p:txBody>
      </p:sp>
      <p:sp>
        <p:nvSpPr>
          <p:cNvPr id="263192" name="Oval 24"/>
          <p:cNvSpPr>
            <a:spLocks noChangeAspect="1" noChangeArrowheads="1"/>
          </p:cNvSpPr>
          <p:nvPr/>
        </p:nvSpPr>
        <p:spPr bwMode="auto">
          <a:xfrm>
            <a:off x="5676900" y="49641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10</a:t>
            </a:r>
          </a:p>
        </p:txBody>
      </p:sp>
      <p:sp>
        <p:nvSpPr>
          <p:cNvPr id="263193" name="Oval 25"/>
          <p:cNvSpPr>
            <a:spLocks noChangeAspect="1" noChangeArrowheads="1"/>
          </p:cNvSpPr>
          <p:nvPr/>
        </p:nvSpPr>
        <p:spPr bwMode="auto">
          <a:xfrm>
            <a:off x="4610100" y="496411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3194" name="Oval 26"/>
          <p:cNvSpPr>
            <a:spLocks noChangeAspect="1" noChangeArrowheads="1"/>
          </p:cNvSpPr>
          <p:nvPr/>
        </p:nvSpPr>
        <p:spPr bwMode="auto">
          <a:xfrm>
            <a:off x="7277100" y="40751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11</a:t>
            </a:r>
          </a:p>
        </p:txBody>
      </p:sp>
      <p:sp>
        <p:nvSpPr>
          <p:cNvPr id="263195" name="Oval 27"/>
          <p:cNvSpPr>
            <a:spLocks noChangeAspect="1" noChangeArrowheads="1"/>
          </p:cNvSpPr>
          <p:nvPr/>
        </p:nvSpPr>
        <p:spPr bwMode="auto">
          <a:xfrm>
            <a:off x="5143500" y="40751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a:t>
            </a:r>
          </a:p>
        </p:txBody>
      </p:sp>
      <p:sp>
        <p:nvSpPr>
          <p:cNvPr id="263196" name="Oval 28"/>
          <p:cNvSpPr>
            <a:spLocks noChangeAspect="1" noChangeArrowheads="1"/>
          </p:cNvSpPr>
          <p:nvPr/>
        </p:nvSpPr>
        <p:spPr bwMode="auto">
          <a:xfrm>
            <a:off x="6210300" y="31861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12</a:t>
            </a:r>
          </a:p>
        </p:txBody>
      </p:sp>
      <p:cxnSp>
        <p:nvCxnSpPr>
          <p:cNvPr id="263197" name="AutoShape 29"/>
          <p:cNvCxnSpPr>
            <a:cxnSpLocks noChangeShapeType="1"/>
            <a:stCxn id="263196" idx="3"/>
            <a:endCxn id="263195" idx="0"/>
          </p:cNvCxnSpPr>
          <p:nvPr/>
        </p:nvCxnSpPr>
        <p:spPr bwMode="auto">
          <a:xfrm flipH="1">
            <a:off x="5334000" y="3530600"/>
            <a:ext cx="9318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198" name="AutoShape 30"/>
          <p:cNvCxnSpPr>
            <a:cxnSpLocks noChangeShapeType="1"/>
            <a:stCxn id="263196" idx="5"/>
            <a:endCxn id="263194" idx="0"/>
          </p:cNvCxnSpPr>
          <p:nvPr/>
        </p:nvCxnSpPr>
        <p:spPr bwMode="auto">
          <a:xfrm>
            <a:off x="6535738" y="3530600"/>
            <a:ext cx="931862"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199" name="AutoShape 31"/>
          <p:cNvCxnSpPr>
            <a:cxnSpLocks noChangeShapeType="1"/>
            <a:stCxn id="263194" idx="3"/>
            <a:endCxn id="263191" idx="0"/>
          </p:cNvCxnSpPr>
          <p:nvPr/>
        </p:nvCxnSpPr>
        <p:spPr bwMode="auto">
          <a:xfrm flipH="1">
            <a:off x="6934200" y="4419600"/>
            <a:ext cx="3984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0" name="AutoShape 32"/>
          <p:cNvCxnSpPr>
            <a:cxnSpLocks noChangeShapeType="1"/>
            <a:stCxn id="263194" idx="5"/>
            <a:endCxn id="263190" idx="0"/>
          </p:cNvCxnSpPr>
          <p:nvPr/>
        </p:nvCxnSpPr>
        <p:spPr bwMode="auto">
          <a:xfrm>
            <a:off x="7602538" y="4419600"/>
            <a:ext cx="398462"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1" name="AutoShape 33"/>
          <p:cNvCxnSpPr>
            <a:cxnSpLocks noChangeShapeType="1"/>
            <a:stCxn id="263191" idx="3"/>
            <a:endCxn id="263185" idx="0"/>
          </p:cNvCxnSpPr>
          <p:nvPr/>
        </p:nvCxnSpPr>
        <p:spPr bwMode="auto">
          <a:xfrm flipH="1">
            <a:off x="6667500" y="5308600"/>
            <a:ext cx="1317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2" name="AutoShape 34"/>
          <p:cNvCxnSpPr>
            <a:cxnSpLocks noChangeShapeType="1"/>
            <a:stCxn id="263195" idx="3"/>
            <a:endCxn id="263193" idx="0"/>
          </p:cNvCxnSpPr>
          <p:nvPr/>
        </p:nvCxnSpPr>
        <p:spPr bwMode="auto">
          <a:xfrm flipH="1">
            <a:off x="4800600" y="4419600"/>
            <a:ext cx="3984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3" name="AutoShape 35"/>
          <p:cNvCxnSpPr>
            <a:cxnSpLocks noChangeShapeType="1"/>
            <a:stCxn id="263195" idx="5"/>
            <a:endCxn id="263192" idx="0"/>
          </p:cNvCxnSpPr>
          <p:nvPr/>
        </p:nvCxnSpPr>
        <p:spPr bwMode="auto">
          <a:xfrm>
            <a:off x="5468938" y="4419600"/>
            <a:ext cx="398462"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4" name="AutoShape 36"/>
          <p:cNvCxnSpPr>
            <a:cxnSpLocks noChangeShapeType="1"/>
            <a:stCxn id="263193" idx="3"/>
            <a:endCxn id="263189" idx="0"/>
          </p:cNvCxnSpPr>
          <p:nvPr/>
        </p:nvCxnSpPr>
        <p:spPr bwMode="auto">
          <a:xfrm flipH="1">
            <a:off x="4533900" y="5308600"/>
            <a:ext cx="1317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5" name="AutoShape 37"/>
          <p:cNvCxnSpPr>
            <a:cxnSpLocks noChangeShapeType="1"/>
            <a:stCxn id="263193" idx="5"/>
            <a:endCxn id="263188" idx="0"/>
          </p:cNvCxnSpPr>
          <p:nvPr/>
        </p:nvCxnSpPr>
        <p:spPr bwMode="auto">
          <a:xfrm>
            <a:off x="4935538" y="5308600"/>
            <a:ext cx="131762"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6" name="AutoShape 38"/>
          <p:cNvCxnSpPr>
            <a:cxnSpLocks noChangeShapeType="1"/>
            <a:stCxn id="263192" idx="3"/>
            <a:endCxn id="263187" idx="0"/>
          </p:cNvCxnSpPr>
          <p:nvPr/>
        </p:nvCxnSpPr>
        <p:spPr bwMode="auto">
          <a:xfrm flipH="1">
            <a:off x="5600700" y="5308600"/>
            <a:ext cx="131763"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207" name="AutoShape 39"/>
          <p:cNvCxnSpPr>
            <a:cxnSpLocks noChangeShapeType="1"/>
            <a:stCxn id="263192" idx="5"/>
            <a:endCxn id="263186" idx="0"/>
          </p:cNvCxnSpPr>
          <p:nvPr/>
        </p:nvCxnSpPr>
        <p:spPr bwMode="auto">
          <a:xfrm>
            <a:off x="6002338" y="5308600"/>
            <a:ext cx="131762" cy="525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3208" name="Text Box 40"/>
          <p:cNvSpPr txBox="1">
            <a:spLocks noChangeArrowheads="1"/>
          </p:cNvSpPr>
          <p:nvPr/>
        </p:nvSpPr>
        <p:spPr bwMode="auto">
          <a:xfrm>
            <a:off x="381000" y="3429000"/>
            <a:ext cx="4343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latin typeface="Courier New" pitchFamily="49" charset="0"/>
              </a:rPr>
              <a:t>buildHeap(){</a:t>
            </a:r>
          </a:p>
          <a:p>
            <a:pPr algn="l" eaLnBrk="0" hangingPunct="0">
              <a:spcBef>
                <a:spcPct val="50000"/>
              </a:spcBef>
            </a:pPr>
            <a:r>
              <a:rPr lang="en-US" altLang="en-US" sz="2000" b="1">
                <a:latin typeface="Courier New" pitchFamily="49" charset="0"/>
              </a:rPr>
              <a:t>  for (i=size/2; i&gt;0; i--)</a:t>
            </a:r>
          </a:p>
          <a:p>
            <a:pPr algn="l" eaLnBrk="0" hangingPunct="0">
              <a:spcBef>
                <a:spcPct val="50000"/>
              </a:spcBef>
            </a:pPr>
            <a:r>
              <a:rPr lang="en-US" altLang="en-US" sz="2000" b="1">
                <a:latin typeface="Courier New" pitchFamily="49" charset="0"/>
              </a:rPr>
              <a:t>     percolateDown(i);</a:t>
            </a:r>
          </a:p>
          <a:p>
            <a:pPr algn="l" eaLnBrk="0" hangingPunct="0">
              <a:spcBef>
                <a:spcPct val="50000"/>
              </a:spcBef>
            </a:pPr>
            <a:r>
              <a:rPr lang="en-US" altLang="en-US" sz="2000" b="1">
                <a:latin typeface="Courier New" pitchFamily="49" charset="0"/>
              </a:rPr>
              <a:t>}</a:t>
            </a:r>
          </a:p>
        </p:txBody>
      </p:sp>
      <p:pic>
        <p:nvPicPr>
          <p:cNvPr id="263209" name="Picture 41" descr="http://www.tagsrwc.com/interactive/wcard/cast_pic_floy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62242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rot="2874999">
            <a:off x="5929280" y="3163807"/>
            <a:ext cx="787325" cy="3431324"/>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rot="19861962">
            <a:off x="2048653" y="4433099"/>
            <a:ext cx="592138" cy="1637877"/>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rot="1386729">
            <a:off x="6921118" y="1312533"/>
            <a:ext cx="767317" cy="2556625"/>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Oval 1"/>
          <p:cNvSpPr/>
          <p:nvPr/>
        </p:nvSpPr>
        <p:spPr bwMode="auto">
          <a:xfrm rot="883039">
            <a:off x="1295400" y="2387600"/>
            <a:ext cx="592138" cy="1536700"/>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9" name="Slide Number Placeholder 5"/>
          <p:cNvSpPr>
            <a:spLocks noGrp="1"/>
          </p:cNvSpPr>
          <p:nvPr>
            <p:ph type="sldNum" sz="quarter" idx="12"/>
          </p:nvPr>
        </p:nvSpPr>
        <p:spPr/>
        <p:txBody>
          <a:bodyPr/>
          <a:lstStyle/>
          <a:p>
            <a:fld id="{0A7EF4E7-EE8A-44AF-9D1F-A7D646730309}" type="slidenum">
              <a:rPr lang="en-US" altLang="en-US"/>
              <a:pPr/>
              <a:t>18</a:t>
            </a:fld>
            <a:endParaRPr lang="en-US" altLang="en-US"/>
          </a:p>
        </p:txBody>
      </p:sp>
      <p:sp>
        <p:nvSpPr>
          <p:cNvPr id="265218" name="Rectangle 2"/>
          <p:cNvSpPr>
            <a:spLocks noGrp="1" noChangeArrowheads="1"/>
          </p:cNvSpPr>
          <p:nvPr>
            <p:ph type="title"/>
          </p:nvPr>
        </p:nvSpPr>
        <p:spPr>
          <a:xfrm>
            <a:off x="685800" y="-228600"/>
            <a:ext cx="7772400" cy="1143000"/>
          </a:xfrm>
        </p:spPr>
        <p:txBody>
          <a:bodyPr/>
          <a:lstStyle/>
          <a:p>
            <a:r>
              <a:rPr lang="en-US" altLang="en-US" dirty="0" smtClean="0"/>
              <a:t>Build Min Heap</a:t>
            </a:r>
            <a:endParaRPr lang="en-US" altLang="en-US" dirty="0"/>
          </a:p>
        </p:txBody>
      </p:sp>
      <p:sp>
        <p:nvSpPr>
          <p:cNvPr id="265219" name="Oval 3"/>
          <p:cNvSpPr>
            <a:spLocks noChangeAspect="1" noChangeArrowheads="1"/>
          </p:cNvSpPr>
          <p:nvPr/>
        </p:nvSpPr>
        <p:spPr bwMode="auto">
          <a:xfrm>
            <a:off x="2362200" y="3276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65220" name="Oval 4"/>
          <p:cNvSpPr>
            <a:spLocks noChangeAspect="1" noChangeArrowheads="1"/>
          </p:cNvSpPr>
          <p:nvPr/>
        </p:nvSpPr>
        <p:spPr bwMode="auto">
          <a:xfrm>
            <a:off x="18288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5221" name="Oval 5"/>
          <p:cNvSpPr>
            <a:spLocks noChangeAspect="1" noChangeArrowheads="1"/>
          </p:cNvSpPr>
          <p:nvPr/>
        </p:nvSpPr>
        <p:spPr bwMode="auto">
          <a:xfrm>
            <a:off x="12954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65222" name="Oval 6"/>
          <p:cNvSpPr>
            <a:spLocks noChangeAspect="1" noChangeArrowheads="1"/>
          </p:cNvSpPr>
          <p:nvPr/>
        </p:nvSpPr>
        <p:spPr bwMode="auto">
          <a:xfrm>
            <a:off x="7620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5223" name="Oval 7"/>
          <p:cNvSpPr>
            <a:spLocks noChangeAspect="1" noChangeArrowheads="1"/>
          </p:cNvSpPr>
          <p:nvPr/>
        </p:nvSpPr>
        <p:spPr bwMode="auto">
          <a:xfrm>
            <a:off x="2286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5224" name="Oval 8"/>
          <p:cNvSpPr>
            <a:spLocks noChangeAspect="1" noChangeArrowheads="1"/>
          </p:cNvSpPr>
          <p:nvPr/>
        </p:nvSpPr>
        <p:spPr bwMode="auto">
          <a:xfrm>
            <a:off x="3695700" y="2387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5225" name="Oval 9"/>
          <p:cNvSpPr>
            <a:spLocks noChangeAspect="1" noChangeArrowheads="1"/>
          </p:cNvSpPr>
          <p:nvPr/>
        </p:nvSpPr>
        <p:spPr bwMode="auto">
          <a:xfrm>
            <a:off x="2628900" y="2387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65226" name="Oval 10"/>
          <p:cNvSpPr>
            <a:spLocks noChangeAspect="1" noChangeArrowheads="1"/>
          </p:cNvSpPr>
          <p:nvPr/>
        </p:nvSpPr>
        <p:spPr bwMode="auto">
          <a:xfrm>
            <a:off x="1562100" y="2387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10</a:t>
            </a:r>
          </a:p>
        </p:txBody>
      </p:sp>
      <p:sp>
        <p:nvSpPr>
          <p:cNvPr id="265227" name="Oval 11"/>
          <p:cNvSpPr>
            <a:spLocks noChangeAspect="1" noChangeArrowheads="1"/>
          </p:cNvSpPr>
          <p:nvPr/>
        </p:nvSpPr>
        <p:spPr bwMode="auto">
          <a:xfrm>
            <a:off x="495300" y="2387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5228" name="Oval 12"/>
          <p:cNvSpPr>
            <a:spLocks noChangeAspect="1" noChangeArrowheads="1"/>
          </p:cNvSpPr>
          <p:nvPr/>
        </p:nvSpPr>
        <p:spPr bwMode="auto">
          <a:xfrm>
            <a:off x="3162300" y="1498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11</a:t>
            </a:r>
          </a:p>
        </p:txBody>
      </p:sp>
      <p:sp>
        <p:nvSpPr>
          <p:cNvPr id="265229" name="Oval 13"/>
          <p:cNvSpPr>
            <a:spLocks noChangeAspect="1" noChangeArrowheads="1"/>
          </p:cNvSpPr>
          <p:nvPr/>
        </p:nvSpPr>
        <p:spPr bwMode="auto">
          <a:xfrm>
            <a:off x="1028700" y="1498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a:t>
            </a:r>
          </a:p>
        </p:txBody>
      </p:sp>
      <p:sp>
        <p:nvSpPr>
          <p:cNvPr id="265230" name="Oval 14"/>
          <p:cNvSpPr>
            <a:spLocks noChangeAspect="1" noChangeArrowheads="1"/>
          </p:cNvSpPr>
          <p:nvPr/>
        </p:nvSpPr>
        <p:spPr bwMode="auto">
          <a:xfrm>
            <a:off x="2095500" y="609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12</a:t>
            </a:r>
          </a:p>
        </p:txBody>
      </p:sp>
      <p:cxnSp>
        <p:nvCxnSpPr>
          <p:cNvPr id="265231" name="AutoShape 15"/>
          <p:cNvCxnSpPr>
            <a:cxnSpLocks noChangeShapeType="1"/>
            <a:stCxn id="265230" idx="3"/>
            <a:endCxn id="265229" idx="0"/>
          </p:cNvCxnSpPr>
          <p:nvPr/>
        </p:nvCxnSpPr>
        <p:spPr bwMode="auto">
          <a:xfrm flipH="1">
            <a:off x="1219200" y="9540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2" name="AutoShape 16"/>
          <p:cNvCxnSpPr>
            <a:cxnSpLocks noChangeShapeType="1"/>
            <a:stCxn id="265230" idx="5"/>
            <a:endCxn id="265228" idx="0"/>
          </p:cNvCxnSpPr>
          <p:nvPr/>
        </p:nvCxnSpPr>
        <p:spPr bwMode="auto">
          <a:xfrm>
            <a:off x="2420938" y="9540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3" name="AutoShape 17"/>
          <p:cNvCxnSpPr>
            <a:cxnSpLocks noChangeShapeType="1"/>
            <a:stCxn id="265228" idx="3"/>
            <a:endCxn id="265225" idx="0"/>
          </p:cNvCxnSpPr>
          <p:nvPr/>
        </p:nvCxnSpPr>
        <p:spPr bwMode="auto">
          <a:xfrm flipH="1">
            <a:off x="2819400" y="18430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4" name="AutoShape 18"/>
          <p:cNvCxnSpPr>
            <a:cxnSpLocks noChangeShapeType="1"/>
            <a:stCxn id="265228" idx="5"/>
            <a:endCxn id="265224" idx="0"/>
          </p:cNvCxnSpPr>
          <p:nvPr/>
        </p:nvCxnSpPr>
        <p:spPr bwMode="auto">
          <a:xfrm>
            <a:off x="3487738" y="18430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5" name="AutoShape 19"/>
          <p:cNvCxnSpPr>
            <a:cxnSpLocks noChangeShapeType="1"/>
            <a:stCxn id="265225" idx="3"/>
            <a:endCxn id="265219" idx="0"/>
          </p:cNvCxnSpPr>
          <p:nvPr/>
        </p:nvCxnSpPr>
        <p:spPr bwMode="auto">
          <a:xfrm flipH="1">
            <a:off x="2552700" y="27320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6" name="AutoShape 20"/>
          <p:cNvCxnSpPr>
            <a:cxnSpLocks noChangeShapeType="1"/>
            <a:stCxn id="265229" idx="3"/>
            <a:endCxn id="265227" idx="0"/>
          </p:cNvCxnSpPr>
          <p:nvPr/>
        </p:nvCxnSpPr>
        <p:spPr bwMode="auto">
          <a:xfrm flipH="1">
            <a:off x="685800" y="18430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7" name="AutoShape 21"/>
          <p:cNvCxnSpPr>
            <a:cxnSpLocks noChangeShapeType="1"/>
            <a:stCxn id="265229" idx="5"/>
            <a:endCxn id="265226" idx="0"/>
          </p:cNvCxnSpPr>
          <p:nvPr/>
        </p:nvCxnSpPr>
        <p:spPr bwMode="auto">
          <a:xfrm>
            <a:off x="1354138" y="18430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8" name="AutoShape 22"/>
          <p:cNvCxnSpPr>
            <a:cxnSpLocks noChangeShapeType="1"/>
            <a:stCxn id="265227" idx="3"/>
            <a:endCxn id="265223" idx="0"/>
          </p:cNvCxnSpPr>
          <p:nvPr/>
        </p:nvCxnSpPr>
        <p:spPr bwMode="auto">
          <a:xfrm flipH="1">
            <a:off x="419100" y="27320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39" name="AutoShape 23"/>
          <p:cNvCxnSpPr>
            <a:cxnSpLocks noChangeShapeType="1"/>
            <a:stCxn id="265227" idx="5"/>
            <a:endCxn id="265222" idx="0"/>
          </p:cNvCxnSpPr>
          <p:nvPr/>
        </p:nvCxnSpPr>
        <p:spPr bwMode="auto">
          <a:xfrm>
            <a:off x="820738" y="27320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40" name="AutoShape 24"/>
          <p:cNvCxnSpPr>
            <a:cxnSpLocks noChangeShapeType="1"/>
            <a:stCxn id="265226" idx="3"/>
            <a:endCxn id="265221" idx="0"/>
          </p:cNvCxnSpPr>
          <p:nvPr/>
        </p:nvCxnSpPr>
        <p:spPr bwMode="auto">
          <a:xfrm flipH="1">
            <a:off x="1485900" y="27320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41" name="AutoShape 25"/>
          <p:cNvCxnSpPr>
            <a:cxnSpLocks noChangeShapeType="1"/>
            <a:stCxn id="265226" idx="5"/>
            <a:endCxn id="265220" idx="0"/>
          </p:cNvCxnSpPr>
          <p:nvPr/>
        </p:nvCxnSpPr>
        <p:spPr bwMode="auto">
          <a:xfrm>
            <a:off x="1887538" y="27320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242" name="Line 26"/>
          <p:cNvSpPr>
            <a:spLocks noChangeShapeType="1"/>
          </p:cNvSpPr>
          <p:nvPr/>
        </p:nvSpPr>
        <p:spPr bwMode="auto">
          <a:xfrm>
            <a:off x="3962400" y="20574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3" name="Oval 27"/>
          <p:cNvSpPr>
            <a:spLocks noChangeAspect="1" noChangeArrowheads="1"/>
          </p:cNvSpPr>
          <p:nvPr/>
        </p:nvSpPr>
        <p:spPr bwMode="auto">
          <a:xfrm>
            <a:off x="6667500" y="3276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65244" name="Oval 28"/>
          <p:cNvSpPr>
            <a:spLocks noChangeAspect="1" noChangeArrowheads="1"/>
          </p:cNvSpPr>
          <p:nvPr/>
        </p:nvSpPr>
        <p:spPr bwMode="auto">
          <a:xfrm>
            <a:off x="61341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5245" name="Oval 29"/>
          <p:cNvSpPr>
            <a:spLocks noChangeAspect="1" noChangeArrowheads="1"/>
          </p:cNvSpPr>
          <p:nvPr/>
        </p:nvSpPr>
        <p:spPr bwMode="auto">
          <a:xfrm>
            <a:off x="5600700" y="3276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65246" name="Oval 30"/>
          <p:cNvSpPr>
            <a:spLocks noChangeAspect="1" noChangeArrowheads="1"/>
          </p:cNvSpPr>
          <p:nvPr/>
        </p:nvSpPr>
        <p:spPr bwMode="auto">
          <a:xfrm>
            <a:off x="50673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5247" name="Oval 31"/>
          <p:cNvSpPr>
            <a:spLocks noChangeAspect="1" noChangeArrowheads="1"/>
          </p:cNvSpPr>
          <p:nvPr/>
        </p:nvSpPr>
        <p:spPr bwMode="auto">
          <a:xfrm>
            <a:off x="45339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5248" name="Oval 32"/>
          <p:cNvSpPr>
            <a:spLocks noChangeAspect="1" noChangeArrowheads="1"/>
          </p:cNvSpPr>
          <p:nvPr/>
        </p:nvSpPr>
        <p:spPr bwMode="auto">
          <a:xfrm>
            <a:off x="8001000" y="2387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5249" name="Oval 33"/>
          <p:cNvSpPr>
            <a:spLocks noChangeAspect="1" noChangeArrowheads="1"/>
          </p:cNvSpPr>
          <p:nvPr/>
        </p:nvSpPr>
        <p:spPr bwMode="auto">
          <a:xfrm>
            <a:off x="6934200" y="2387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65250" name="Oval 34"/>
          <p:cNvSpPr>
            <a:spLocks noChangeAspect="1" noChangeArrowheads="1"/>
          </p:cNvSpPr>
          <p:nvPr/>
        </p:nvSpPr>
        <p:spPr bwMode="auto">
          <a:xfrm>
            <a:off x="5867400" y="23876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a:t>
            </a:r>
          </a:p>
        </p:txBody>
      </p:sp>
      <p:sp>
        <p:nvSpPr>
          <p:cNvPr id="265251" name="Oval 35"/>
          <p:cNvSpPr>
            <a:spLocks noChangeAspect="1" noChangeArrowheads="1"/>
          </p:cNvSpPr>
          <p:nvPr/>
        </p:nvSpPr>
        <p:spPr bwMode="auto">
          <a:xfrm>
            <a:off x="4800600" y="2387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5252" name="Oval 36"/>
          <p:cNvSpPr>
            <a:spLocks noChangeAspect="1" noChangeArrowheads="1"/>
          </p:cNvSpPr>
          <p:nvPr/>
        </p:nvSpPr>
        <p:spPr bwMode="auto">
          <a:xfrm>
            <a:off x="7467600" y="1498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11</a:t>
            </a:r>
          </a:p>
        </p:txBody>
      </p:sp>
      <p:sp>
        <p:nvSpPr>
          <p:cNvPr id="265253" name="Oval 37"/>
          <p:cNvSpPr>
            <a:spLocks noChangeAspect="1" noChangeArrowheads="1"/>
          </p:cNvSpPr>
          <p:nvPr/>
        </p:nvSpPr>
        <p:spPr bwMode="auto">
          <a:xfrm>
            <a:off x="5334000" y="1498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a:t>
            </a:r>
          </a:p>
        </p:txBody>
      </p:sp>
      <p:sp>
        <p:nvSpPr>
          <p:cNvPr id="265254" name="Oval 38"/>
          <p:cNvSpPr>
            <a:spLocks noChangeAspect="1" noChangeArrowheads="1"/>
          </p:cNvSpPr>
          <p:nvPr/>
        </p:nvSpPr>
        <p:spPr bwMode="auto">
          <a:xfrm>
            <a:off x="6400800" y="6096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12</a:t>
            </a:r>
          </a:p>
        </p:txBody>
      </p:sp>
      <p:cxnSp>
        <p:nvCxnSpPr>
          <p:cNvPr id="265255" name="AutoShape 39"/>
          <p:cNvCxnSpPr>
            <a:cxnSpLocks noChangeShapeType="1"/>
            <a:stCxn id="265254" idx="3"/>
            <a:endCxn id="265253" idx="0"/>
          </p:cNvCxnSpPr>
          <p:nvPr/>
        </p:nvCxnSpPr>
        <p:spPr bwMode="auto">
          <a:xfrm flipH="1">
            <a:off x="5524500" y="9540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56" name="AutoShape 40"/>
          <p:cNvCxnSpPr>
            <a:cxnSpLocks noChangeShapeType="1"/>
            <a:stCxn id="265254" idx="5"/>
            <a:endCxn id="265252" idx="0"/>
          </p:cNvCxnSpPr>
          <p:nvPr/>
        </p:nvCxnSpPr>
        <p:spPr bwMode="auto">
          <a:xfrm>
            <a:off x="6726238" y="9540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57" name="AutoShape 41"/>
          <p:cNvCxnSpPr>
            <a:cxnSpLocks noChangeShapeType="1"/>
            <a:stCxn id="265252" idx="3"/>
            <a:endCxn id="265249" idx="0"/>
          </p:cNvCxnSpPr>
          <p:nvPr/>
        </p:nvCxnSpPr>
        <p:spPr bwMode="auto">
          <a:xfrm flipH="1">
            <a:off x="7124700" y="18430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58" name="AutoShape 42"/>
          <p:cNvCxnSpPr>
            <a:cxnSpLocks noChangeShapeType="1"/>
            <a:stCxn id="265252" idx="5"/>
            <a:endCxn id="265248" idx="0"/>
          </p:cNvCxnSpPr>
          <p:nvPr/>
        </p:nvCxnSpPr>
        <p:spPr bwMode="auto">
          <a:xfrm>
            <a:off x="7793038" y="18430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59" name="AutoShape 43"/>
          <p:cNvCxnSpPr>
            <a:cxnSpLocks noChangeShapeType="1"/>
            <a:stCxn id="265249" idx="3"/>
            <a:endCxn id="265243" idx="0"/>
          </p:cNvCxnSpPr>
          <p:nvPr/>
        </p:nvCxnSpPr>
        <p:spPr bwMode="auto">
          <a:xfrm flipH="1">
            <a:off x="6858000" y="27320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0" name="AutoShape 44"/>
          <p:cNvCxnSpPr>
            <a:cxnSpLocks noChangeShapeType="1"/>
            <a:stCxn id="265253" idx="3"/>
            <a:endCxn id="265251" idx="0"/>
          </p:cNvCxnSpPr>
          <p:nvPr/>
        </p:nvCxnSpPr>
        <p:spPr bwMode="auto">
          <a:xfrm flipH="1">
            <a:off x="4991100" y="18430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1" name="AutoShape 45"/>
          <p:cNvCxnSpPr>
            <a:cxnSpLocks noChangeShapeType="1"/>
            <a:stCxn id="265253" idx="5"/>
            <a:endCxn id="265250" idx="0"/>
          </p:cNvCxnSpPr>
          <p:nvPr/>
        </p:nvCxnSpPr>
        <p:spPr bwMode="auto">
          <a:xfrm>
            <a:off x="5659438" y="18430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2" name="AutoShape 46"/>
          <p:cNvCxnSpPr>
            <a:cxnSpLocks noChangeShapeType="1"/>
            <a:stCxn id="265251" idx="3"/>
            <a:endCxn id="265247" idx="0"/>
          </p:cNvCxnSpPr>
          <p:nvPr/>
        </p:nvCxnSpPr>
        <p:spPr bwMode="auto">
          <a:xfrm flipH="1">
            <a:off x="4724400" y="27320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3" name="AutoShape 47"/>
          <p:cNvCxnSpPr>
            <a:cxnSpLocks noChangeShapeType="1"/>
            <a:stCxn id="265251" idx="5"/>
            <a:endCxn id="265246" idx="0"/>
          </p:cNvCxnSpPr>
          <p:nvPr/>
        </p:nvCxnSpPr>
        <p:spPr bwMode="auto">
          <a:xfrm>
            <a:off x="5126038" y="27320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4" name="AutoShape 48"/>
          <p:cNvCxnSpPr>
            <a:cxnSpLocks noChangeShapeType="1"/>
            <a:stCxn id="265250" idx="3"/>
            <a:endCxn id="265245" idx="0"/>
          </p:cNvCxnSpPr>
          <p:nvPr/>
        </p:nvCxnSpPr>
        <p:spPr bwMode="auto">
          <a:xfrm flipH="1">
            <a:off x="5791200" y="27320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65" name="AutoShape 49"/>
          <p:cNvCxnSpPr>
            <a:cxnSpLocks noChangeShapeType="1"/>
            <a:stCxn id="265250" idx="5"/>
            <a:endCxn id="265244" idx="0"/>
          </p:cNvCxnSpPr>
          <p:nvPr/>
        </p:nvCxnSpPr>
        <p:spPr bwMode="auto">
          <a:xfrm>
            <a:off x="6192838" y="27320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266" name="Oval 50"/>
          <p:cNvSpPr>
            <a:spLocks noChangeAspect="1" noChangeArrowheads="1"/>
          </p:cNvSpPr>
          <p:nvPr/>
        </p:nvSpPr>
        <p:spPr bwMode="auto">
          <a:xfrm>
            <a:off x="3352800" y="6400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11</a:t>
            </a:r>
          </a:p>
        </p:txBody>
      </p:sp>
      <p:sp>
        <p:nvSpPr>
          <p:cNvPr id="265267" name="Oval 51"/>
          <p:cNvSpPr>
            <a:spLocks noChangeAspect="1" noChangeArrowheads="1"/>
          </p:cNvSpPr>
          <p:nvPr/>
        </p:nvSpPr>
        <p:spPr bwMode="auto">
          <a:xfrm>
            <a:off x="28194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5268" name="Oval 52"/>
          <p:cNvSpPr>
            <a:spLocks noChangeAspect="1" noChangeArrowheads="1"/>
          </p:cNvSpPr>
          <p:nvPr/>
        </p:nvSpPr>
        <p:spPr bwMode="auto">
          <a:xfrm>
            <a:off x="2286000" y="6400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65269" name="Oval 53"/>
          <p:cNvSpPr>
            <a:spLocks noChangeAspect="1" noChangeArrowheads="1"/>
          </p:cNvSpPr>
          <p:nvPr/>
        </p:nvSpPr>
        <p:spPr bwMode="auto">
          <a:xfrm>
            <a:off x="17526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5270" name="Oval 54"/>
          <p:cNvSpPr>
            <a:spLocks noChangeAspect="1" noChangeArrowheads="1"/>
          </p:cNvSpPr>
          <p:nvPr/>
        </p:nvSpPr>
        <p:spPr bwMode="auto">
          <a:xfrm>
            <a:off x="12192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5271" name="Oval 55"/>
          <p:cNvSpPr>
            <a:spLocks noChangeAspect="1" noChangeArrowheads="1"/>
          </p:cNvSpPr>
          <p:nvPr/>
        </p:nvSpPr>
        <p:spPr bwMode="auto">
          <a:xfrm>
            <a:off x="4686300" y="5511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5272" name="Oval 56"/>
          <p:cNvSpPr>
            <a:spLocks noChangeAspect="1" noChangeArrowheads="1"/>
          </p:cNvSpPr>
          <p:nvPr/>
        </p:nvSpPr>
        <p:spPr bwMode="auto">
          <a:xfrm>
            <a:off x="3619500" y="5511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65273" name="Oval 57"/>
          <p:cNvSpPr>
            <a:spLocks noChangeAspect="1" noChangeArrowheads="1"/>
          </p:cNvSpPr>
          <p:nvPr/>
        </p:nvSpPr>
        <p:spPr bwMode="auto">
          <a:xfrm>
            <a:off x="2552700" y="5511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a:t>
            </a:r>
          </a:p>
        </p:txBody>
      </p:sp>
      <p:sp>
        <p:nvSpPr>
          <p:cNvPr id="265274" name="Oval 58"/>
          <p:cNvSpPr>
            <a:spLocks noChangeAspect="1" noChangeArrowheads="1"/>
          </p:cNvSpPr>
          <p:nvPr/>
        </p:nvSpPr>
        <p:spPr bwMode="auto">
          <a:xfrm>
            <a:off x="1485900" y="5511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5275" name="Oval 59"/>
          <p:cNvSpPr>
            <a:spLocks noChangeAspect="1" noChangeArrowheads="1"/>
          </p:cNvSpPr>
          <p:nvPr/>
        </p:nvSpPr>
        <p:spPr bwMode="auto">
          <a:xfrm>
            <a:off x="4152900" y="4622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65276" name="Oval 60"/>
          <p:cNvSpPr>
            <a:spLocks noChangeAspect="1" noChangeArrowheads="1"/>
          </p:cNvSpPr>
          <p:nvPr/>
        </p:nvSpPr>
        <p:spPr bwMode="auto">
          <a:xfrm>
            <a:off x="2019300" y="46228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a:t>
            </a:r>
          </a:p>
        </p:txBody>
      </p:sp>
      <p:sp>
        <p:nvSpPr>
          <p:cNvPr id="265277" name="Oval 61"/>
          <p:cNvSpPr>
            <a:spLocks noChangeAspect="1" noChangeArrowheads="1"/>
          </p:cNvSpPr>
          <p:nvPr/>
        </p:nvSpPr>
        <p:spPr bwMode="auto">
          <a:xfrm>
            <a:off x="3086100" y="37338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12</a:t>
            </a:r>
          </a:p>
        </p:txBody>
      </p:sp>
      <p:cxnSp>
        <p:nvCxnSpPr>
          <p:cNvPr id="265278" name="AutoShape 62"/>
          <p:cNvCxnSpPr>
            <a:cxnSpLocks noChangeShapeType="1"/>
            <a:stCxn id="265277" idx="3"/>
            <a:endCxn id="265276" idx="0"/>
          </p:cNvCxnSpPr>
          <p:nvPr/>
        </p:nvCxnSpPr>
        <p:spPr bwMode="auto">
          <a:xfrm flipH="1">
            <a:off x="2209800" y="40782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79" name="AutoShape 63"/>
          <p:cNvCxnSpPr>
            <a:cxnSpLocks noChangeShapeType="1"/>
            <a:stCxn id="265277" idx="5"/>
            <a:endCxn id="265275" idx="0"/>
          </p:cNvCxnSpPr>
          <p:nvPr/>
        </p:nvCxnSpPr>
        <p:spPr bwMode="auto">
          <a:xfrm>
            <a:off x="3411538" y="40782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0" name="AutoShape 64"/>
          <p:cNvCxnSpPr>
            <a:cxnSpLocks noChangeShapeType="1"/>
            <a:stCxn id="265275" idx="3"/>
            <a:endCxn id="265272" idx="0"/>
          </p:cNvCxnSpPr>
          <p:nvPr/>
        </p:nvCxnSpPr>
        <p:spPr bwMode="auto">
          <a:xfrm flipH="1">
            <a:off x="3810000" y="4967288"/>
            <a:ext cx="3984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1" name="AutoShape 65"/>
          <p:cNvCxnSpPr>
            <a:cxnSpLocks noChangeShapeType="1"/>
            <a:stCxn id="265275" idx="5"/>
            <a:endCxn id="265271" idx="0"/>
          </p:cNvCxnSpPr>
          <p:nvPr/>
        </p:nvCxnSpPr>
        <p:spPr bwMode="auto">
          <a:xfrm>
            <a:off x="4478338" y="49672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2" name="AutoShape 66"/>
          <p:cNvCxnSpPr>
            <a:cxnSpLocks noChangeShapeType="1"/>
            <a:stCxn id="265272" idx="3"/>
            <a:endCxn id="265266" idx="0"/>
          </p:cNvCxnSpPr>
          <p:nvPr/>
        </p:nvCxnSpPr>
        <p:spPr bwMode="auto">
          <a:xfrm flipH="1">
            <a:off x="3543300" y="5856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3" name="AutoShape 67"/>
          <p:cNvCxnSpPr>
            <a:cxnSpLocks noChangeShapeType="1"/>
            <a:stCxn id="265276" idx="3"/>
            <a:endCxn id="265274" idx="0"/>
          </p:cNvCxnSpPr>
          <p:nvPr/>
        </p:nvCxnSpPr>
        <p:spPr bwMode="auto">
          <a:xfrm flipH="1">
            <a:off x="1676400" y="49672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4" name="AutoShape 68"/>
          <p:cNvCxnSpPr>
            <a:cxnSpLocks noChangeShapeType="1"/>
            <a:stCxn id="265276" idx="5"/>
            <a:endCxn id="265273" idx="0"/>
          </p:cNvCxnSpPr>
          <p:nvPr/>
        </p:nvCxnSpPr>
        <p:spPr bwMode="auto">
          <a:xfrm>
            <a:off x="2344738" y="49672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5" name="AutoShape 69"/>
          <p:cNvCxnSpPr>
            <a:cxnSpLocks noChangeShapeType="1"/>
            <a:stCxn id="265274" idx="3"/>
            <a:endCxn id="265270" idx="0"/>
          </p:cNvCxnSpPr>
          <p:nvPr/>
        </p:nvCxnSpPr>
        <p:spPr bwMode="auto">
          <a:xfrm flipH="1">
            <a:off x="1409700" y="58562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6" name="AutoShape 70"/>
          <p:cNvCxnSpPr>
            <a:cxnSpLocks noChangeShapeType="1"/>
            <a:stCxn id="265274" idx="5"/>
            <a:endCxn id="265269" idx="0"/>
          </p:cNvCxnSpPr>
          <p:nvPr/>
        </p:nvCxnSpPr>
        <p:spPr bwMode="auto">
          <a:xfrm>
            <a:off x="1811338" y="5856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7" name="AutoShape 71"/>
          <p:cNvCxnSpPr>
            <a:cxnSpLocks noChangeShapeType="1"/>
            <a:stCxn id="265273" idx="3"/>
            <a:endCxn id="265268" idx="0"/>
          </p:cNvCxnSpPr>
          <p:nvPr/>
        </p:nvCxnSpPr>
        <p:spPr bwMode="auto">
          <a:xfrm flipH="1">
            <a:off x="2476500" y="5856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288" name="AutoShape 72"/>
          <p:cNvCxnSpPr>
            <a:cxnSpLocks noChangeShapeType="1"/>
            <a:stCxn id="265273" idx="5"/>
            <a:endCxn id="265267" idx="0"/>
          </p:cNvCxnSpPr>
          <p:nvPr/>
        </p:nvCxnSpPr>
        <p:spPr bwMode="auto">
          <a:xfrm>
            <a:off x="2878138" y="5856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289" name="Oval 73"/>
          <p:cNvSpPr>
            <a:spLocks noChangeAspect="1" noChangeArrowheads="1"/>
          </p:cNvSpPr>
          <p:nvPr/>
        </p:nvSpPr>
        <p:spPr bwMode="auto">
          <a:xfrm>
            <a:off x="7353300" y="6400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11</a:t>
            </a:r>
          </a:p>
        </p:txBody>
      </p:sp>
      <p:sp>
        <p:nvSpPr>
          <p:cNvPr id="265290" name="Oval 74"/>
          <p:cNvSpPr>
            <a:spLocks noChangeAspect="1" noChangeArrowheads="1"/>
          </p:cNvSpPr>
          <p:nvPr/>
        </p:nvSpPr>
        <p:spPr bwMode="auto">
          <a:xfrm>
            <a:off x="68199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5291" name="Oval 75"/>
          <p:cNvSpPr>
            <a:spLocks noChangeAspect="1" noChangeArrowheads="1"/>
          </p:cNvSpPr>
          <p:nvPr/>
        </p:nvSpPr>
        <p:spPr bwMode="auto">
          <a:xfrm>
            <a:off x="6286500" y="6400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65292" name="Oval 76"/>
          <p:cNvSpPr>
            <a:spLocks noChangeAspect="1" noChangeArrowheads="1"/>
          </p:cNvSpPr>
          <p:nvPr/>
        </p:nvSpPr>
        <p:spPr bwMode="auto">
          <a:xfrm>
            <a:off x="57531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5293" name="Oval 77"/>
          <p:cNvSpPr>
            <a:spLocks noChangeAspect="1" noChangeArrowheads="1"/>
          </p:cNvSpPr>
          <p:nvPr/>
        </p:nvSpPr>
        <p:spPr bwMode="auto">
          <a:xfrm>
            <a:off x="5219700" y="6400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65294" name="Oval 78"/>
          <p:cNvSpPr>
            <a:spLocks noChangeAspect="1" noChangeArrowheads="1"/>
          </p:cNvSpPr>
          <p:nvPr/>
        </p:nvSpPr>
        <p:spPr bwMode="auto">
          <a:xfrm>
            <a:off x="8686800" y="5511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5295" name="Oval 79"/>
          <p:cNvSpPr>
            <a:spLocks noChangeAspect="1" noChangeArrowheads="1"/>
          </p:cNvSpPr>
          <p:nvPr/>
        </p:nvSpPr>
        <p:spPr bwMode="auto">
          <a:xfrm>
            <a:off x="7620000" y="5511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65296" name="Oval 80"/>
          <p:cNvSpPr>
            <a:spLocks noChangeAspect="1" noChangeArrowheads="1"/>
          </p:cNvSpPr>
          <p:nvPr/>
        </p:nvSpPr>
        <p:spPr bwMode="auto">
          <a:xfrm>
            <a:off x="6553200" y="5511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5</a:t>
            </a:r>
          </a:p>
        </p:txBody>
      </p:sp>
      <p:sp>
        <p:nvSpPr>
          <p:cNvPr id="265297" name="Oval 81"/>
          <p:cNvSpPr>
            <a:spLocks noChangeAspect="1" noChangeArrowheads="1"/>
          </p:cNvSpPr>
          <p:nvPr/>
        </p:nvSpPr>
        <p:spPr bwMode="auto">
          <a:xfrm>
            <a:off x="5486400" y="5511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265298" name="Oval 82"/>
          <p:cNvSpPr>
            <a:spLocks noChangeAspect="1" noChangeArrowheads="1"/>
          </p:cNvSpPr>
          <p:nvPr/>
        </p:nvSpPr>
        <p:spPr bwMode="auto">
          <a:xfrm>
            <a:off x="8153400" y="4622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65299" name="Oval 83"/>
          <p:cNvSpPr>
            <a:spLocks noChangeAspect="1" noChangeArrowheads="1"/>
          </p:cNvSpPr>
          <p:nvPr/>
        </p:nvSpPr>
        <p:spPr bwMode="auto">
          <a:xfrm>
            <a:off x="6019800" y="4622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a:t>
            </a:r>
          </a:p>
        </p:txBody>
      </p:sp>
      <p:sp>
        <p:nvSpPr>
          <p:cNvPr id="265300" name="Oval 84"/>
          <p:cNvSpPr>
            <a:spLocks noChangeAspect="1" noChangeArrowheads="1"/>
          </p:cNvSpPr>
          <p:nvPr/>
        </p:nvSpPr>
        <p:spPr bwMode="auto">
          <a:xfrm>
            <a:off x="7086600" y="37338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12</a:t>
            </a:r>
          </a:p>
        </p:txBody>
      </p:sp>
      <p:cxnSp>
        <p:nvCxnSpPr>
          <p:cNvPr id="265301" name="AutoShape 85"/>
          <p:cNvCxnSpPr>
            <a:cxnSpLocks noChangeShapeType="1"/>
            <a:stCxn id="265300" idx="3"/>
            <a:endCxn id="265299" idx="0"/>
          </p:cNvCxnSpPr>
          <p:nvPr/>
        </p:nvCxnSpPr>
        <p:spPr bwMode="auto">
          <a:xfrm flipH="1">
            <a:off x="6210300" y="40782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2" name="AutoShape 86"/>
          <p:cNvCxnSpPr>
            <a:cxnSpLocks noChangeShapeType="1"/>
            <a:stCxn id="265300" idx="5"/>
            <a:endCxn id="265298" idx="0"/>
          </p:cNvCxnSpPr>
          <p:nvPr/>
        </p:nvCxnSpPr>
        <p:spPr bwMode="auto">
          <a:xfrm>
            <a:off x="7412038" y="40782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3" name="AutoShape 87"/>
          <p:cNvCxnSpPr>
            <a:cxnSpLocks noChangeShapeType="1"/>
            <a:stCxn id="265298" idx="3"/>
            <a:endCxn id="265295" idx="0"/>
          </p:cNvCxnSpPr>
          <p:nvPr/>
        </p:nvCxnSpPr>
        <p:spPr bwMode="auto">
          <a:xfrm flipH="1">
            <a:off x="7810500" y="4967288"/>
            <a:ext cx="3984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4" name="AutoShape 88"/>
          <p:cNvCxnSpPr>
            <a:cxnSpLocks noChangeShapeType="1"/>
            <a:stCxn id="265298" idx="5"/>
            <a:endCxn id="265294" idx="0"/>
          </p:cNvCxnSpPr>
          <p:nvPr/>
        </p:nvCxnSpPr>
        <p:spPr bwMode="auto">
          <a:xfrm>
            <a:off x="8478838" y="49672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5" name="AutoShape 89"/>
          <p:cNvCxnSpPr>
            <a:cxnSpLocks noChangeShapeType="1"/>
            <a:stCxn id="265295" idx="3"/>
            <a:endCxn id="265289" idx="0"/>
          </p:cNvCxnSpPr>
          <p:nvPr/>
        </p:nvCxnSpPr>
        <p:spPr bwMode="auto">
          <a:xfrm flipH="1">
            <a:off x="7543800" y="5856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6" name="AutoShape 90"/>
          <p:cNvCxnSpPr>
            <a:cxnSpLocks noChangeShapeType="1"/>
            <a:stCxn id="265299" idx="3"/>
            <a:endCxn id="265297" idx="0"/>
          </p:cNvCxnSpPr>
          <p:nvPr/>
        </p:nvCxnSpPr>
        <p:spPr bwMode="auto">
          <a:xfrm flipH="1">
            <a:off x="5676900" y="49672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7" name="AutoShape 91"/>
          <p:cNvCxnSpPr>
            <a:cxnSpLocks noChangeShapeType="1"/>
            <a:stCxn id="265299" idx="5"/>
            <a:endCxn id="265296" idx="0"/>
          </p:cNvCxnSpPr>
          <p:nvPr/>
        </p:nvCxnSpPr>
        <p:spPr bwMode="auto">
          <a:xfrm>
            <a:off x="6345238" y="4967288"/>
            <a:ext cx="398462"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8" name="AutoShape 92"/>
          <p:cNvCxnSpPr>
            <a:cxnSpLocks noChangeShapeType="1"/>
            <a:stCxn id="265297" idx="3"/>
            <a:endCxn id="265293" idx="0"/>
          </p:cNvCxnSpPr>
          <p:nvPr/>
        </p:nvCxnSpPr>
        <p:spPr bwMode="auto">
          <a:xfrm flipH="1">
            <a:off x="5410200" y="58562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09" name="AutoShape 93"/>
          <p:cNvCxnSpPr>
            <a:cxnSpLocks noChangeShapeType="1"/>
            <a:stCxn id="265297" idx="5"/>
            <a:endCxn id="265292" idx="0"/>
          </p:cNvCxnSpPr>
          <p:nvPr/>
        </p:nvCxnSpPr>
        <p:spPr bwMode="auto">
          <a:xfrm>
            <a:off x="5811838" y="5856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10" name="AutoShape 94"/>
          <p:cNvCxnSpPr>
            <a:cxnSpLocks noChangeShapeType="1"/>
            <a:stCxn id="265296" idx="3"/>
            <a:endCxn id="265291" idx="0"/>
          </p:cNvCxnSpPr>
          <p:nvPr/>
        </p:nvCxnSpPr>
        <p:spPr bwMode="auto">
          <a:xfrm flipH="1">
            <a:off x="6477000" y="5856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311" name="AutoShape 95"/>
          <p:cNvCxnSpPr>
            <a:cxnSpLocks noChangeShapeType="1"/>
            <a:stCxn id="265296" idx="5"/>
            <a:endCxn id="265290" idx="0"/>
          </p:cNvCxnSpPr>
          <p:nvPr/>
        </p:nvCxnSpPr>
        <p:spPr bwMode="auto">
          <a:xfrm>
            <a:off x="6878638" y="5856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5312" name="Line 96"/>
          <p:cNvSpPr>
            <a:spLocks noChangeShapeType="1"/>
          </p:cNvSpPr>
          <p:nvPr/>
        </p:nvSpPr>
        <p:spPr bwMode="auto">
          <a:xfrm>
            <a:off x="4876800" y="51054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3" name="Line 97"/>
          <p:cNvSpPr>
            <a:spLocks noChangeShapeType="1"/>
          </p:cNvSpPr>
          <p:nvPr/>
        </p:nvSpPr>
        <p:spPr bwMode="auto">
          <a:xfrm>
            <a:off x="8153400" y="20574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4" name="Line 98"/>
          <p:cNvSpPr>
            <a:spLocks noChangeShapeType="1"/>
          </p:cNvSpPr>
          <p:nvPr/>
        </p:nvSpPr>
        <p:spPr bwMode="auto">
          <a:xfrm>
            <a:off x="685800" y="51054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88D16DB4-84CE-4CB7-885E-4AC624C33CEB}" type="slidenum">
              <a:rPr lang="en-US" altLang="en-US"/>
              <a:pPr/>
              <a:t>19</a:t>
            </a:fld>
            <a:endParaRPr lang="en-US" altLang="en-US"/>
          </a:p>
        </p:txBody>
      </p:sp>
      <p:sp>
        <p:nvSpPr>
          <p:cNvPr id="267266" name="Rectangle 2"/>
          <p:cNvSpPr>
            <a:spLocks noGrp="1" noChangeArrowheads="1"/>
          </p:cNvSpPr>
          <p:nvPr>
            <p:ph type="title"/>
          </p:nvPr>
        </p:nvSpPr>
        <p:spPr/>
        <p:txBody>
          <a:bodyPr/>
          <a:lstStyle/>
          <a:p>
            <a:r>
              <a:rPr lang="en-US" altLang="en-US"/>
              <a:t>Finally… </a:t>
            </a:r>
          </a:p>
        </p:txBody>
      </p:sp>
      <p:sp>
        <p:nvSpPr>
          <p:cNvPr id="267267" name="Oval 3"/>
          <p:cNvSpPr>
            <a:spLocks noChangeAspect="1" noChangeArrowheads="1"/>
          </p:cNvSpPr>
          <p:nvPr/>
        </p:nvSpPr>
        <p:spPr bwMode="auto">
          <a:xfrm>
            <a:off x="4495800" y="4876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11</a:t>
            </a:r>
          </a:p>
        </p:txBody>
      </p:sp>
      <p:sp>
        <p:nvSpPr>
          <p:cNvPr id="267268" name="Oval 4"/>
          <p:cNvSpPr>
            <a:spLocks noChangeAspect="1" noChangeArrowheads="1"/>
          </p:cNvSpPr>
          <p:nvPr/>
        </p:nvSpPr>
        <p:spPr bwMode="auto">
          <a:xfrm>
            <a:off x="3962400" y="4876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67269" name="Oval 5"/>
          <p:cNvSpPr>
            <a:spLocks noChangeAspect="1" noChangeArrowheads="1"/>
          </p:cNvSpPr>
          <p:nvPr/>
        </p:nvSpPr>
        <p:spPr bwMode="auto">
          <a:xfrm>
            <a:off x="3429000" y="4876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67270" name="Oval 6"/>
          <p:cNvSpPr>
            <a:spLocks noChangeAspect="1" noChangeArrowheads="1"/>
          </p:cNvSpPr>
          <p:nvPr/>
        </p:nvSpPr>
        <p:spPr bwMode="auto">
          <a:xfrm>
            <a:off x="2895600" y="4876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67271" name="Oval 7"/>
          <p:cNvSpPr>
            <a:spLocks noChangeAspect="1" noChangeArrowheads="1"/>
          </p:cNvSpPr>
          <p:nvPr/>
        </p:nvSpPr>
        <p:spPr bwMode="auto">
          <a:xfrm>
            <a:off x="2362200" y="4876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12</a:t>
            </a:r>
          </a:p>
        </p:txBody>
      </p:sp>
      <p:sp>
        <p:nvSpPr>
          <p:cNvPr id="267272" name="Oval 8"/>
          <p:cNvSpPr>
            <a:spLocks noChangeAspect="1" noChangeArrowheads="1"/>
          </p:cNvSpPr>
          <p:nvPr/>
        </p:nvSpPr>
        <p:spPr bwMode="auto">
          <a:xfrm>
            <a:off x="5829300" y="3987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67273" name="Oval 9"/>
          <p:cNvSpPr>
            <a:spLocks noChangeAspect="1" noChangeArrowheads="1"/>
          </p:cNvSpPr>
          <p:nvPr/>
        </p:nvSpPr>
        <p:spPr bwMode="auto">
          <a:xfrm>
            <a:off x="4762500" y="3987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67274" name="Oval 10"/>
          <p:cNvSpPr>
            <a:spLocks noChangeAspect="1" noChangeArrowheads="1"/>
          </p:cNvSpPr>
          <p:nvPr/>
        </p:nvSpPr>
        <p:spPr bwMode="auto">
          <a:xfrm>
            <a:off x="3695700" y="3987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5</a:t>
            </a:r>
          </a:p>
        </p:txBody>
      </p:sp>
      <p:sp>
        <p:nvSpPr>
          <p:cNvPr id="267275" name="Oval 11"/>
          <p:cNvSpPr>
            <a:spLocks noChangeAspect="1" noChangeArrowheads="1"/>
          </p:cNvSpPr>
          <p:nvPr/>
        </p:nvSpPr>
        <p:spPr bwMode="auto">
          <a:xfrm>
            <a:off x="2628900" y="3987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sp>
        <p:nvSpPr>
          <p:cNvPr id="267276" name="Oval 12"/>
          <p:cNvSpPr>
            <a:spLocks noChangeAspect="1" noChangeArrowheads="1"/>
          </p:cNvSpPr>
          <p:nvPr/>
        </p:nvSpPr>
        <p:spPr bwMode="auto">
          <a:xfrm>
            <a:off x="5295900" y="3098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67277" name="Oval 13"/>
          <p:cNvSpPr>
            <a:spLocks noChangeAspect="1" noChangeArrowheads="1"/>
          </p:cNvSpPr>
          <p:nvPr/>
        </p:nvSpPr>
        <p:spPr bwMode="auto">
          <a:xfrm>
            <a:off x="3162300" y="3098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a:t>
            </a:r>
          </a:p>
        </p:txBody>
      </p:sp>
      <p:sp>
        <p:nvSpPr>
          <p:cNvPr id="267278" name="Oval 14"/>
          <p:cNvSpPr>
            <a:spLocks noChangeAspect="1" noChangeArrowheads="1"/>
          </p:cNvSpPr>
          <p:nvPr/>
        </p:nvSpPr>
        <p:spPr bwMode="auto">
          <a:xfrm>
            <a:off x="4229100" y="22098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a:t>
            </a:r>
          </a:p>
        </p:txBody>
      </p:sp>
      <p:cxnSp>
        <p:nvCxnSpPr>
          <p:cNvPr id="267279" name="AutoShape 15"/>
          <p:cNvCxnSpPr>
            <a:cxnSpLocks noChangeShapeType="1"/>
            <a:stCxn id="267278" idx="3"/>
            <a:endCxn id="267277" idx="0"/>
          </p:cNvCxnSpPr>
          <p:nvPr/>
        </p:nvCxnSpPr>
        <p:spPr bwMode="auto">
          <a:xfrm flipH="1">
            <a:off x="3352800" y="2554288"/>
            <a:ext cx="9318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0" name="AutoShape 16"/>
          <p:cNvCxnSpPr>
            <a:cxnSpLocks noChangeShapeType="1"/>
            <a:stCxn id="267278" idx="5"/>
            <a:endCxn id="267276" idx="0"/>
          </p:cNvCxnSpPr>
          <p:nvPr/>
        </p:nvCxnSpPr>
        <p:spPr bwMode="auto">
          <a:xfrm>
            <a:off x="4554538" y="25542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1" name="AutoShape 17"/>
          <p:cNvCxnSpPr>
            <a:cxnSpLocks noChangeShapeType="1"/>
            <a:stCxn id="267276" idx="3"/>
            <a:endCxn id="267273" idx="0"/>
          </p:cNvCxnSpPr>
          <p:nvPr/>
        </p:nvCxnSpPr>
        <p:spPr bwMode="auto">
          <a:xfrm flipH="1">
            <a:off x="4953000" y="3443288"/>
            <a:ext cx="3984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2" name="AutoShape 18"/>
          <p:cNvCxnSpPr>
            <a:cxnSpLocks noChangeShapeType="1"/>
            <a:stCxn id="267276" idx="5"/>
            <a:endCxn id="267272" idx="0"/>
          </p:cNvCxnSpPr>
          <p:nvPr/>
        </p:nvCxnSpPr>
        <p:spPr bwMode="auto">
          <a:xfrm>
            <a:off x="5621338" y="34432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3" name="AutoShape 19"/>
          <p:cNvCxnSpPr>
            <a:cxnSpLocks noChangeShapeType="1"/>
            <a:stCxn id="267273" idx="3"/>
            <a:endCxn id="267267" idx="0"/>
          </p:cNvCxnSpPr>
          <p:nvPr/>
        </p:nvCxnSpPr>
        <p:spPr bwMode="auto">
          <a:xfrm flipH="1">
            <a:off x="4686300" y="4332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4" name="AutoShape 20"/>
          <p:cNvCxnSpPr>
            <a:cxnSpLocks noChangeShapeType="1"/>
            <a:stCxn id="267277" idx="3"/>
            <a:endCxn id="267275" idx="0"/>
          </p:cNvCxnSpPr>
          <p:nvPr/>
        </p:nvCxnSpPr>
        <p:spPr bwMode="auto">
          <a:xfrm flipH="1">
            <a:off x="2819400" y="3443288"/>
            <a:ext cx="3984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5" name="AutoShape 21"/>
          <p:cNvCxnSpPr>
            <a:cxnSpLocks noChangeShapeType="1"/>
            <a:stCxn id="267277" idx="5"/>
            <a:endCxn id="267274" idx="0"/>
          </p:cNvCxnSpPr>
          <p:nvPr/>
        </p:nvCxnSpPr>
        <p:spPr bwMode="auto">
          <a:xfrm>
            <a:off x="3487738" y="3443288"/>
            <a:ext cx="398462"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6" name="AutoShape 22"/>
          <p:cNvCxnSpPr>
            <a:cxnSpLocks noChangeShapeType="1"/>
            <a:stCxn id="267275" idx="3"/>
            <a:endCxn id="267271" idx="0"/>
          </p:cNvCxnSpPr>
          <p:nvPr/>
        </p:nvCxnSpPr>
        <p:spPr bwMode="auto">
          <a:xfrm flipH="1">
            <a:off x="2552700" y="4332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7" name="AutoShape 23"/>
          <p:cNvCxnSpPr>
            <a:cxnSpLocks noChangeShapeType="1"/>
            <a:stCxn id="267275" idx="5"/>
            <a:endCxn id="267270" idx="0"/>
          </p:cNvCxnSpPr>
          <p:nvPr/>
        </p:nvCxnSpPr>
        <p:spPr bwMode="auto">
          <a:xfrm>
            <a:off x="2954338" y="4332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8" name="AutoShape 24"/>
          <p:cNvCxnSpPr>
            <a:cxnSpLocks noChangeShapeType="1"/>
            <a:stCxn id="267274" idx="3"/>
            <a:endCxn id="267269" idx="0"/>
          </p:cNvCxnSpPr>
          <p:nvPr/>
        </p:nvCxnSpPr>
        <p:spPr bwMode="auto">
          <a:xfrm flipH="1">
            <a:off x="3619500" y="4332288"/>
            <a:ext cx="131763" cy="525462"/>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89" name="AutoShape 25"/>
          <p:cNvCxnSpPr>
            <a:cxnSpLocks noChangeShapeType="1"/>
            <a:stCxn id="267274" idx="5"/>
            <a:endCxn id="267268" idx="0"/>
          </p:cNvCxnSpPr>
          <p:nvPr/>
        </p:nvCxnSpPr>
        <p:spPr bwMode="auto">
          <a:xfrm>
            <a:off x="4021138" y="43322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3D83AC-6340-4948-8220-00BEECE820D2}" type="slidenum">
              <a:rPr lang="en-US" altLang="en-US"/>
              <a:pPr/>
              <a:t>2</a:t>
            </a:fld>
            <a:endParaRPr lang="en-US" altLang="en-US"/>
          </a:p>
        </p:txBody>
      </p:sp>
      <p:sp>
        <p:nvSpPr>
          <p:cNvPr id="226306" name="Rectangle 2"/>
          <p:cNvSpPr>
            <a:spLocks noGrp="1" noChangeArrowheads="1"/>
          </p:cNvSpPr>
          <p:nvPr>
            <p:ph type="title"/>
          </p:nvPr>
        </p:nvSpPr>
        <p:spPr/>
        <p:txBody>
          <a:bodyPr/>
          <a:lstStyle/>
          <a:p>
            <a:r>
              <a:rPr lang="en-US" altLang="en-US" dirty="0" smtClean="0"/>
              <a:t>Queues with special properties</a:t>
            </a:r>
            <a:endParaRPr lang="en-US" altLang="en-US" dirty="0"/>
          </a:p>
        </p:txBody>
      </p:sp>
      <p:sp>
        <p:nvSpPr>
          <p:cNvPr id="226307" name="Rectangle 3"/>
          <p:cNvSpPr>
            <a:spLocks noGrp="1" noChangeArrowheads="1"/>
          </p:cNvSpPr>
          <p:nvPr>
            <p:ph type="body" idx="1"/>
          </p:nvPr>
        </p:nvSpPr>
        <p:spPr>
          <a:xfrm>
            <a:off x="762000" y="1524000"/>
            <a:ext cx="7772400" cy="4495800"/>
          </a:xfrm>
        </p:spPr>
        <p:txBody>
          <a:bodyPr/>
          <a:lstStyle/>
          <a:p>
            <a:pPr>
              <a:lnSpc>
                <a:spcPct val="90000"/>
              </a:lnSpc>
            </a:pPr>
            <a:r>
              <a:rPr lang="en-US" altLang="en-US" dirty="0"/>
              <a:t>Consider applications</a:t>
            </a:r>
          </a:p>
          <a:p>
            <a:pPr lvl="1">
              <a:lnSpc>
                <a:spcPct val="90000"/>
              </a:lnSpc>
            </a:pPr>
            <a:r>
              <a:rPr lang="en-US" altLang="en-US" dirty="0"/>
              <a:t>ordering CPU jobs</a:t>
            </a:r>
          </a:p>
          <a:p>
            <a:pPr lvl="1">
              <a:lnSpc>
                <a:spcPct val="90000"/>
              </a:lnSpc>
            </a:pPr>
            <a:r>
              <a:rPr lang="en-US" altLang="en-US" dirty="0"/>
              <a:t>searching for the exit in a </a:t>
            </a:r>
            <a:r>
              <a:rPr lang="en-US" altLang="en-US" dirty="0" smtClean="0"/>
              <a:t>maze (or looking for moves in the rotation puzzle game)</a:t>
            </a:r>
            <a:endParaRPr lang="en-US" altLang="en-US" dirty="0"/>
          </a:p>
          <a:p>
            <a:pPr lvl="1">
              <a:lnSpc>
                <a:spcPct val="90000"/>
              </a:lnSpc>
            </a:pPr>
            <a:r>
              <a:rPr lang="en-US" altLang="en-US" dirty="0"/>
              <a:t>emergency room admission processing</a:t>
            </a:r>
          </a:p>
          <a:p>
            <a:pPr>
              <a:lnSpc>
                <a:spcPct val="90000"/>
              </a:lnSpc>
            </a:pPr>
            <a:r>
              <a:rPr lang="en-US" altLang="en-US" dirty="0" smtClean="0"/>
              <a:t>Goals</a:t>
            </a:r>
            <a:endParaRPr lang="en-US" altLang="en-US" dirty="0"/>
          </a:p>
          <a:p>
            <a:pPr lvl="1">
              <a:lnSpc>
                <a:spcPct val="90000"/>
              </a:lnSpc>
            </a:pPr>
            <a:r>
              <a:rPr lang="en-US" altLang="en-US" dirty="0"/>
              <a:t>short jobs </a:t>
            </a:r>
            <a:r>
              <a:rPr lang="en-US" altLang="en-US" b="1" dirty="0"/>
              <a:t>should go first</a:t>
            </a:r>
            <a:endParaRPr lang="en-US" altLang="en-US" dirty="0"/>
          </a:p>
          <a:p>
            <a:pPr lvl="1">
              <a:lnSpc>
                <a:spcPct val="90000"/>
              </a:lnSpc>
            </a:pPr>
            <a:r>
              <a:rPr lang="en-US" altLang="en-US" dirty="0"/>
              <a:t>most promising nodes </a:t>
            </a:r>
            <a:r>
              <a:rPr lang="en-US" altLang="en-US" b="1" dirty="0"/>
              <a:t>should be searched first</a:t>
            </a:r>
            <a:endParaRPr lang="en-US" altLang="en-US" dirty="0"/>
          </a:p>
          <a:p>
            <a:pPr lvl="1">
              <a:lnSpc>
                <a:spcPct val="90000"/>
              </a:lnSpc>
            </a:pPr>
            <a:r>
              <a:rPr lang="en-US" altLang="en-US" dirty="0"/>
              <a:t>most urgent cases </a:t>
            </a:r>
            <a:r>
              <a:rPr lang="en-US" altLang="en-US" b="1" dirty="0"/>
              <a:t>should go </a:t>
            </a:r>
            <a:r>
              <a:rPr lang="en-US" altLang="en-US" b="1" dirty="0" smtClean="0"/>
              <a:t>first</a:t>
            </a:r>
          </a:p>
          <a:p>
            <a:pPr lvl="1">
              <a:lnSpc>
                <a:spcPct val="90000"/>
              </a:lnSpc>
            </a:pPr>
            <a:r>
              <a:rPr lang="en-US" altLang="en-US" dirty="0" smtClean="0"/>
              <a:t>Anything </a:t>
            </a:r>
            <a:r>
              <a:rPr lang="en-US" altLang="en-US" i="1" dirty="0" smtClean="0">
                <a:solidFill>
                  <a:srgbClr val="00B050"/>
                </a:solidFill>
              </a:rPr>
              <a:t>greedy</a:t>
            </a:r>
          </a:p>
          <a:p>
            <a:pPr lvl="1">
              <a:lnSpc>
                <a:spcPct val="90000"/>
              </a:lnSpc>
            </a:pPr>
            <a:endParaRPr lang="en-US" alt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DBBCF4-0362-42D4-AE01-CEDED45A4F86}" type="slidenum">
              <a:rPr lang="en-US" altLang="en-US"/>
              <a:pPr/>
              <a:t>20</a:t>
            </a:fld>
            <a:endParaRPr lang="en-US" altLang="en-US"/>
          </a:p>
        </p:txBody>
      </p:sp>
      <p:sp>
        <p:nvSpPr>
          <p:cNvPr id="269314" name="Rectangle 2"/>
          <p:cNvSpPr>
            <a:spLocks noGrp="1" noChangeArrowheads="1"/>
          </p:cNvSpPr>
          <p:nvPr>
            <p:ph type="title"/>
          </p:nvPr>
        </p:nvSpPr>
        <p:spPr>
          <a:xfrm>
            <a:off x="381000" y="152400"/>
            <a:ext cx="7696200" cy="838200"/>
          </a:xfrm>
        </p:spPr>
        <p:txBody>
          <a:bodyPr/>
          <a:lstStyle/>
          <a:p>
            <a:r>
              <a:rPr lang="en-US" altLang="en-US"/>
              <a:t>Complexity of Build Heap</a:t>
            </a:r>
          </a:p>
        </p:txBody>
      </p:sp>
      <p:sp>
        <p:nvSpPr>
          <p:cNvPr id="269315" name="Rectangle 3"/>
          <p:cNvSpPr>
            <a:spLocks noGrp="1" noChangeArrowheads="1"/>
          </p:cNvSpPr>
          <p:nvPr>
            <p:ph type="body" idx="1"/>
          </p:nvPr>
        </p:nvSpPr>
        <p:spPr>
          <a:xfrm>
            <a:off x="76200" y="914400"/>
            <a:ext cx="7772400" cy="2362200"/>
          </a:xfrm>
        </p:spPr>
        <p:txBody>
          <a:bodyPr/>
          <a:lstStyle/>
          <a:p>
            <a:r>
              <a:rPr lang="en-US" altLang="en-US" sz="2800" dirty="0"/>
              <a:t>Note: size of a perfect binary tree doubles </a:t>
            </a:r>
            <a:r>
              <a:rPr lang="en-US" altLang="en-US" sz="2800" dirty="0" smtClean="0"/>
              <a:t>with </a:t>
            </a:r>
            <a:r>
              <a:rPr lang="en-US" altLang="en-US" sz="2800" dirty="0"/>
              <a:t>each additional layer</a:t>
            </a:r>
          </a:p>
          <a:p>
            <a:r>
              <a:rPr lang="en-US" altLang="en-US" sz="2800" dirty="0"/>
              <a:t>At most n/4 percolate down 1 level</a:t>
            </a:r>
            <a:br>
              <a:rPr lang="en-US" altLang="en-US" sz="2800" dirty="0"/>
            </a:br>
            <a:r>
              <a:rPr lang="en-US" altLang="en-US" sz="2800" dirty="0"/>
              <a:t>at most n/8 percolate down 2 levels</a:t>
            </a:r>
            <a:br>
              <a:rPr lang="en-US" altLang="en-US" sz="2800" dirty="0"/>
            </a:br>
            <a:r>
              <a:rPr lang="en-US" altLang="en-US" sz="2800" dirty="0"/>
              <a:t>at most n/16 percolate down 3 levels…</a:t>
            </a:r>
          </a:p>
          <a:p>
            <a:endParaRPr lang="en-US" altLang="en-US" sz="2800" dirty="0"/>
          </a:p>
        </p:txBody>
      </p:sp>
      <p:graphicFrame>
        <p:nvGraphicFramePr>
          <p:cNvPr id="269316" name="Object 4"/>
          <p:cNvGraphicFramePr>
            <a:graphicFrameLocks noChangeAspect="1"/>
          </p:cNvGraphicFramePr>
          <p:nvPr/>
        </p:nvGraphicFramePr>
        <p:xfrm>
          <a:off x="990600" y="4114800"/>
          <a:ext cx="5791200" cy="2516188"/>
        </p:xfrm>
        <a:graphic>
          <a:graphicData uri="http://schemas.openxmlformats.org/presentationml/2006/ole">
            <mc:AlternateContent xmlns:mc="http://schemas.openxmlformats.org/markup-compatibility/2006">
              <mc:Choice xmlns:v="urn:schemas-microsoft-com:vml" Requires="v">
                <p:oleObj spid="_x0000_s269341" name="Equation" r:id="rId4" imgW="2044440" imgH="888840" progId="Equation.DSMT4">
                  <p:embed/>
                </p:oleObj>
              </mc:Choice>
              <mc:Fallback>
                <p:oleObj name="Equation" r:id="rId4" imgW="2044440" imgH="8888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14800"/>
                        <a:ext cx="5791200" cy="251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9317" name="Text Box 5"/>
          <p:cNvSpPr txBox="1">
            <a:spLocks noChangeArrowheads="1"/>
          </p:cNvSpPr>
          <p:nvPr/>
        </p:nvSpPr>
        <p:spPr bwMode="auto">
          <a:xfrm>
            <a:off x="5715000" y="5715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3600" dirty="0">
                <a:solidFill>
                  <a:srgbClr val="FF0000"/>
                </a:solidFill>
              </a:rPr>
              <a:t>O(n)</a:t>
            </a:r>
          </a:p>
        </p:txBody>
      </p:sp>
      <p:sp>
        <p:nvSpPr>
          <p:cNvPr id="2" name="TextBox 1"/>
          <p:cNvSpPr txBox="1"/>
          <p:nvPr/>
        </p:nvSpPr>
        <p:spPr>
          <a:xfrm>
            <a:off x="3962400" y="3127306"/>
            <a:ext cx="4648200" cy="830997"/>
          </a:xfrm>
          <a:prstGeom prst="rect">
            <a:avLst/>
          </a:prstGeom>
          <a:noFill/>
        </p:spPr>
        <p:txBody>
          <a:bodyPr wrap="square" rtlCol="0">
            <a:spAutoFit/>
          </a:bodyPr>
          <a:lstStyle/>
          <a:p>
            <a:r>
              <a:rPr lang="en-US" dirty="0" smtClean="0">
                <a:solidFill>
                  <a:srgbClr val="FF0000"/>
                </a:solidFill>
              </a:rPr>
              <a:t>Because denominator is growing so fast, sum is bounded by 2</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80DBDFF2-1B24-4383-91A5-9BD5D0BA4CBB}" type="slidenum">
              <a:rPr lang="en-US" altLang="en-US"/>
              <a:pPr/>
              <a:t>21</a:t>
            </a:fld>
            <a:endParaRPr lang="en-US" altLang="en-US"/>
          </a:p>
        </p:txBody>
      </p:sp>
      <p:sp>
        <p:nvSpPr>
          <p:cNvPr id="271362" name="Rectangle 2"/>
          <p:cNvSpPr>
            <a:spLocks noGrp="1" noChangeArrowheads="1"/>
          </p:cNvSpPr>
          <p:nvPr>
            <p:ph type="title"/>
          </p:nvPr>
        </p:nvSpPr>
        <p:spPr>
          <a:xfrm>
            <a:off x="685800" y="381000"/>
            <a:ext cx="7772400" cy="1143000"/>
          </a:xfrm>
        </p:spPr>
        <p:txBody>
          <a:bodyPr/>
          <a:lstStyle/>
          <a:p>
            <a:r>
              <a:rPr lang="en-US" altLang="en-US"/>
              <a:t>Heap Sort</a:t>
            </a:r>
          </a:p>
        </p:txBody>
      </p:sp>
      <p:sp>
        <p:nvSpPr>
          <p:cNvPr id="271363" name="Rectangle 3"/>
          <p:cNvSpPr>
            <a:spLocks noGrp="1" noChangeArrowheads="1"/>
          </p:cNvSpPr>
          <p:nvPr>
            <p:ph type="body" idx="1"/>
          </p:nvPr>
        </p:nvSpPr>
        <p:spPr>
          <a:xfrm>
            <a:off x="685800" y="1447800"/>
            <a:ext cx="7772400" cy="1981200"/>
          </a:xfrm>
        </p:spPr>
        <p:txBody>
          <a:bodyPr/>
          <a:lstStyle/>
          <a:p>
            <a:pPr marL="533400" indent="-533400">
              <a:lnSpc>
                <a:spcPct val="90000"/>
              </a:lnSpc>
            </a:pPr>
            <a:r>
              <a:rPr lang="en-US" altLang="en-US" dirty="0"/>
              <a:t>Input: unordered array </a:t>
            </a:r>
            <a:r>
              <a:rPr lang="en-US" altLang="en-US" dirty="0" smtClean="0"/>
              <a:t>A[0..</a:t>
            </a:r>
            <a:r>
              <a:rPr lang="en-US" altLang="en-US" dirty="0"/>
              <a:t>N]</a:t>
            </a:r>
          </a:p>
          <a:p>
            <a:pPr marL="914400" lvl="1" indent="-457200">
              <a:lnSpc>
                <a:spcPct val="90000"/>
              </a:lnSpc>
              <a:buFontTx/>
              <a:buAutoNum type="arabicPeriod"/>
            </a:pPr>
            <a:r>
              <a:rPr lang="en-US" altLang="en-US" dirty="0"/>
              <a:t>Build a </a:t>
            </a:r>
            <a:r>
              <a:rPr lang="en-US" altLang="en-US" i="1" dirty="0"/>
              <a:t>max</a:t>
            </a:r>
            <a:r>
              <a:rPr lang="en-US" altLang="en-US" dirty="0"/>
              <a:t> heap (largest element is </a:t>
            </a:r>
            <a:r>
              <a:rPr lang="en-US" altLang="en-US" dirty="0" smtClean="0"/>
              <a:t>A[0])</a:t>
            </a:r>
            <a:endParaRPr lang="en-US" altLang="en-US" dirty="0"/>
          </a:p>
          <a:p>
            <a:pPr marL="914400" lvl="1" indent="-457200">
              <a:lnSpc>
                <a:spcPct val="90000"/>
              </a:lnSpc>
              <a:buFontTx/>
              <a:buAutoNum type="arabicPeriod"/>
            </a:pPr>
            <a:r>
              <a:rPr lang="en-US" altLang="en-US" dirty="0"/>
              <a:t>For </a:t>
            </a:r>
            <a:r>
              <a:rPr lang="en-US" altLang="en-US" dirty="0" err="1"/>
              <a:t>i</a:t>
            </a:r>
            <a:r>
              <a:rPr lang="en-US" altLang="en-US" dirty="0"/>
              <a:t> = </a:t>
            </a:r>
            <a:r>
              <a:rPr lang="en-US" altLang="en-US" dirty="0" smtClean="0"/>
              <a:t>0 </a:t>
            </a:r>
            <a:r>
              <a:rPr lang="en-US" altLang="en-US" dirty="0"/>
              <a:t>to N-1:</a:t>
            </a:r>
            <a:br>
              <a:rPr lang="en-US" altLang="en-US" dirty="0"/>
            </a:br>
            <a:r>
              <a:rPr lang="en-US" altLang="en-US" dirty="0"/>
              <a:t>	</a:t>
            </a:r>
            <a:r>
              <a:rPr lang="en-US" altLang="en-US" dirty="0" smtClean="0"/>
              <a:t>A[N-</a:t>
            </a:r>
            <a:r>
              <a:rPr lang="en-US" altLang="en-US" dirty="0" err="1" smtClean="0"/>
              <a:t>i</a:t>
            </a:r>
            <a:r>
              <a:rPr lang="en-US" altLang="en-US" dirty="0" smtClean="0"/>
              <a:t>] </a:t>
            </a:r>
            <a:r>
              <a:rPr lang="en-US" altLang="en-US" dirty="0"/>
              <a:t>= </a:t>
            </a:r>
            <a:r>
              <a:rPr lang="en-US" altLang="en-US" dirty="0" err="1"/>
              <a:t>Delete_Max</a:t>
            </a:r>
            <a:r>
              <a:rPr lang="en-US" altLang="en-US" dirty="0"/>
              <a:t>()</a:t>
            </a:r>
          </a:p>
          <a:p>
            <a:pPr marL="1295400" lvl="2" indent="-381000">
              <a:lnSpc>
                <a:spcPct val="90000"/>
              </a:lnSpc>
              <a:buFontTx/>
              <a:buNone/>
            </a:pPr>
            <a:endParaRPr lang="en-US" altLang="en-US" dirty="0"/>
          </a:p>
        </p:txBody>
      </p:sp>
      <p:sp>
        <p:nvSpPr>
          <p:cNvPr id="271364" name="Rectangle 4"/>
          <p:cNvSpPr>
            <a:spLocks noChangeArrowheads="1"/>
          </p:cNvSpPr>
          <p:nvPr/>
        </p:nvSpPr>
        <p:spPr bwMode="auto">
          <a:xfrm>
            <a:off x="19812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7</a:t>
            </a:r>
          </a:p>
        </p:txBody>
      </p:sp>
      <p:sp>
        <p:nvSpPr>
          <p:cNvPr id="271365" name="Rectangle 5"/>
          <p:cNvSpPr>
            <a:spLocks noChangeArrowheads="1"/>
          </p:cNvSpPr>
          <p:nvPr/>
        </p:nvSpPr>
        <p:spPr bwMode="auto">
          <a:xfrm>
            <a:off x="24384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50</a:t>
            </a:r>
          </a:p>
        </p:txBody>
      </p:sp>
      <p:sp>
        <p:nvSpPr>
          <p:cNvPr id="271366" name="Rectangle 6"/>
          <p:cNvSpPr>
            <a:spLocks noChangeArrowheads="1"/>
          </p:cNvSpPr>
          <p:nvPr/>
        </p:nvSpPr>
        <p:spPr bwMode="auto">
          <a:xfrm>
            <a:off x="28956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22</a:t>
            </a:r>
          </a:p>
        </p:txBody>
      </p:sp>
      <p:sp>
        <p:nvSpPr>
          <p:cNvPr id="271367" name="Rectangle 7"/>
          <p:cNvSpPr>
            <a:spLocks noChangeArrowheads="1"/>
          </p:cNvSpPr>
          <p:nvPr/>
        </p:nvSpPr>
        <p:spPr bwMode="auto">
          <a:xfrm>
            <a:off x="33528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15</a:t>
            </a:r>
          </a:p>
        </p:txBody>
      </p:sp>
      <p:sp>
        <p:nvSpPr>
          <p:cNvPr id="271368" name="Rectangle 8"/>
          <p:cNvSpPr>
            <a:spLocks noChangeArrowheads="1"/>
          </p:cNvSpPr>
          <p:nvPr/>
        </p:nvSpPr>
        <p:spPr bwMode="auto">
          <a:xfrm>
            <a:off x="38100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4</a:t>
            </a:r>
          </a:p>
        </p:txBody>
      </p:sp>
      <p:sp>
        <p:nvSpPr>
          <p:cNvPr id="271369" name="Rectangle 9"/>
          <p:cNvSpPr>
            <a:spLocks noChangeArrowheads="1"/>
          </p:cNvSpPr>
          <p:nvPr/>
        </p:nvSpPr>
        <p:spPr bwMode="auto">
          <a:xfrm>
            <a:off x="42672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40</a:t>
            </a:r>
          </a:p>
        </p:txBody>
      </p:sp>
      <p:sp>
        <p:nvSpPr>
          <p:cNvPr id="271370" name="Rectangle 10"/>
          <p:cNvSpPr>
            <a:spLocks noChangeArrowheads="1"/>
          </p:cNvSpPr>
          <p:nvPr/>
        </p:nvSpPr>
        <p:spPr bwMode="auto">
          <a:xfrm>
            <a:off x="47244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20</a:t>
            </a:r>
          </a:p>
        </p:txBody>
      </p:sp>
      <p:sp>
        <p:nvSpPr>
          <p:cNvPr id="271371" name="Rectangle 11"/>
          <p:cNvSpPr>
            <a:spLocks noChangeArrowheads="1"/>
          </p:cNvSpPr>
          <p:nvPr/>
        </p:nvSpPr>
        <p:spPr bwMode="auto">
          <a:xfrm>
            <a:off x="51816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10</a:t>
            </a:r>
          </a:p>
        </p:txBody>
      </p:sp>
      <p:sp>
        <p:nvSpPr>
          <p:cNvPr id="271372" name="Rectangle 12"/>
          <p:cNvSpPr>
            <a:spLocks noChangeArrowheads="1"/>
          </p:cNvSpPr>
          <p:nvPr/>
        </p:nvSpPr>
        <p:spPr bwMode="auto">
          <a:xfrm>
            <a:off x="56388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35</a:t>
            </a:r>
          </a:p>
        </p:txBody>
      </p:sp>
      <p:sp>
        <p:nvSpPr>
          <p:cNvPr id="271373" name="Rectangle 13"/>
          <p:cNvSpPr>
            <a:spLocks noChangeArrowheads="1"/>
          </p:cNvSpPr>
          <p:nvPr/>
        </p:nvSpPr>
        <p:spPr bwMode="auto">
          <a:xfrm>
            <a:off x="6096000" y="38100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chemeClr val="accent2"/>
                </a:solidFill>
              </a:rPr>
              <a:t>25</a:t>
            </a:r>
          </a:p>
        </p:txBody>
      </p:sp>
      <p:sp>
        <p:nvSpPr>
          <p:cNvPr id="271374" name="Rectangle 14"/>
          <p:cNvSpPr>
            <a:spLocks noChangeArrowheads="1"/>
          </p:cNvSpPr>
          <p:nvPr/>
        </p:nvSpPr>
        <p:spPr bwMode="auto">
          <a:xfrm>
            <a:off x="19812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50</a:t>
            </a:r>
          </a:p>
        </p:txBody>
      </p:sp>
      <p:sp>
        <p:nvSpPr>
          <p:cNvPr id="271375" name="Rectangle 15"/>
          <p:cNvSpPr>
            <a:spLocks noChangeArrowheads="1"/>
          </p:cNvSpPr>
          <p:nvPr/>
        </p:nvSpPr>
        <p:spPr bwMode="auto">
          <a:xfrm>
            <a:off x="24384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40</a:t>
            </a:r>
          </a:p>
        </p:txBody>
      </p:sp>
      <p:sp>
        <p:nvSpPr>
          <p:cNvPr id="271376" name="Rectangle 16"/>
          <p:cNvSpPr>
            <a:spLocks noChangeArrowheads="1"/>
          </p:cNvSpPr>
          <p:nvPr/>
        </p:nvSpPr>
        <p:spPr bwMode="auto">
          <a:xfrm>
            <a:off x="28956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20</a:t>
            </a:r>
          </a:p>
        </p:txBody>
      </p:sp>
      <p:sp>
        <p:nvSpPr>
          <p:cNvPr id="271377" name="Rectangle 17"/>
          <p:cNvSpPr>
            <a:spLocks noChangeArrowheads="1"/>
          </p:cNvSpPr>
          <p:nvPr/>
        </p:nvSpPr>
        <p:spPr bwMode="auto">
          <a:xfrm>
            <a:off x="33528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25</a:t>
            </a:r>
          </a:p>
        </p:txBody>
      </p:sp>
      <p:sp>
        <p:nvSpPr>
          <p:cNvPr id="271378" name="Rectangle 18"/>
          <p:cNvSpPr>
            <a:spLocks noChangeArrowheads="1"/>
          </p:cNvSpPr>
          <p:nvPr/>
        </p:nvSpPr>
        <p:spPr bwMode="auto">
          <a:xfrm>
            <a:off x="38100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35</a:t>
            </a:r>
          </a:p>
        </p:txBody>
      </p:sp>
      <p:sp>
        <p:nvSpPr>
          <p:cNvPr id="271379" name="Rectangle 19"/>
          <p:cNvSpPr>
            <a:spLocks noChangeArrowheads="1"/>
          </p:cNvSpPr>
          <p:nvPr/>
        </p:nvSpPr>
        <p:spPr bwMode="auto">
          <a:xfrm>
            <a:off x="42672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15</a:t>
            </a:r>
          </a:p>
        </p:txBody>
      </p:sp>
      <p:sp>
        <p:nvSpPr>
          <p:cNvPr id="271380" name="Rectangle 20"/>
          <p:cNvSpPr>
            <a:spLocks noChangeArrowheads="1"/>
          </p:cNvSpPr>
          <p:nvPr/>
        </p:nvSpPr>
        <p:spPr bwMode="auto">
          <a:xfrm>
            <a:off x="47244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71381" name="Rectangle 21"/>
          <p:cNvSpPr>
            <a:spLocks noChangeArrowheads="1"/>
          </p:cNvSpPr>
          <p:nvPr/>
        </p:nvSpPr>
        <p:spPr bwMode="auto">
          <a:xfrm>
            <a:off x="51816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22</a:t>
            </a:r>
          </a:p>
        </p:txBody>
      </p:sp>
      <p:sp>
        <p:nvSpPr>
          <p:cNvPr id="271382" name="Rectangle 22"/>
          <p:cNvSpPr>
            <a:spLocks noChangeArrowheads="1"/>
          </p:cNvSpPr>
          <p:nvPr/>
        </p:nvSpPr>
        <p:spPr bwMode="auto">
          <a:xfrm>
            <a:off x="56388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sp>
        <p:nvSpPr>
          <p:cNvPr id="271383" name="Rectangle 23"/>
          <p:cNvSpPr>
            <a:spLocks noChangeArrowheads="1"/>
          </p:cNvSpPr>
          <p:nvPr/>
        </p:nvSpPr>
        <p:spPr bwMode="auto">
          <a:xfrm>
            <a:off x="6096000" y="43434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7</a:t>
            </a:r>
          </a:p>
        </p:txBody>
      </p:sp>
      <p:sp>
        <p:nvSpPr>
          <p:cNvPr id="271384" name="Rectangle 24"/>
          <p:cNvSpPr>
            <a:spLocks noChangeArrowheads="1"/>
          </p:cNvSpPr>
          <p:nvPr/>
        </p:nvSpPr>
        <p:spPr bwMode="auto">
          <a:xfrm>
            <a:off x="19812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40</a:t>
            </a:r>
          </a:p>
        </p:txBody>
      </p:sp>
      <p:sp>
        <p:nvSpPr>
          <p:cNvPr id="271385" name="Rectangle 25"/>
          <p:cNvSpPr>
            <a:spLocks noChangeArrowheads="1"/>
          </p:cNvSpPr>
          <p:nvPr/>
        </p:nvSpPr>
        <p:spPr bwMode="auto">
          <a:xfrm>
            <a:off x="24384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35</a:t>
            </a:r>
          </a:p>
        </p:txBody>
      </p:sp>
      <p:sp>
        <p:nvSpPr>
          <p:cNvPr id="271386" name="Rectangle 26"/>
          <p:cNvSpPr>
            <a:spLocks noChangeArrowheads="1"/>
          </p:cNvSpPr>
          <p:nvPr/>
        </p:nvSpPr>
        <p:spPr bwMode="auto">
          <a:xfrm>
            <a:off x="28956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20</a:t>
            </a:r>
          </a:p>
        </p:txBody>
      </p:sp>
      <p:sp>
        <p:nvSpPr>
          <p:cNvPr id="271387" name="Rectangle 27"/>
          <p:cNvSpPr>
            <a:spLocks noChangeArrowheads="1"/>
          </p:cNvSpPr>
          <p:nvPr/>
        </p:nvSpPr>
        <p:spPr bwMode="auto">
          <a:xfrm>
            <a:off x="33528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25</a:t>
            </a:r>
          </a:p>
        </p:txBody>
      </p:sp>
      <p:sp>
        <p:nvSpPr>
          <p:cNvPr id="271388" name="Rectangle 28"/>
          <p:cNvSpPr>
            <a:spLocks noChangeArrowheads="1"/>
          </p:cNvSpPr>
          <p:nvPr/>
        </p:nvSpPr>
        <p:spPr bwMode="auto">
          <a:xfrm>
            <a:off x="38100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7</a:t>
            </a:r>
          </a:p>
        </p:txBody>
      </p:sp>
      <p:sp>
        <p:nvSpPr>
          <p:cNvPr id="271389" name="Rectangle 29"/>
          <p:cNvSpPr>
            <a:spLocks noChangeArrowheads="1"/>
          </p:cNvSpPr>
          <p:nvPr/>
        </p:nvSpPr>
        <p:spPr bwMode="auto">
          <a:xfrm>
            <a:off x="42672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15</a:t>
            </a:r>
          </a:p>
        </p:txBody>
      </p:sp>
      <p:sp>
        <p:nvSpPr>
          <p:cNvPr id="271390" name="Rectangle 30"/>
          <p:cNvSpPr>
            <a:spLocks noChangeArrowheads="1"/>
          </p:cNvSpPr>
          <p:nvPr/>
        </p:nvSpPr>
        <p:spPr bwMode="auto">
          <a:xfrm>
            <a:off x="47244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71391" name="Rectangle 31"/>
          <p:cNvSpPr>
            <a:spLocks noChangeArrowheads="1"/>
          </p:cNvSpPr>
          <p:nvPr/>
        </p:nvSpPr>
        <p:spPr bwMode="auto">
          <a:xfrm>
            <a:off x="51816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22</a:t>
            </a:r>
          </a:p>
        </p:txBody>
      </p:sp>
      <p:sp>
        <p:nvSpPr>
          <p:cNvPr id="271392" name="Rectangle 32"/>
          <p:cNvSpPr>
            <a:spLocks noChangeArrowheads="1"/>
          </p:cNvSpPr>
          <p:nvPr/>
        </p:nvSpPr>
        <p:spPr bwMode="auto">
          <a:xfrm>
            <a:off x="56388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sp>
        <p:nvSpPr>
          <p:cNvPr id="271393" name="Rectangle 33"/>
          <p:cNvSpPr>
            <a:spLocks noChangeArrowheads="1"/>
          </p:cNvSpPr>
          <p:nvPr/>
        </p:nvSpPr>
        <p:spPr bwMode="auto">
          <a:xfrm>
            <a:off x="6096000" y="51816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50</a:t>
            </a:r>
          </a:p>
        </p:txBody>
      </p:sp>
      <p:sp>
        <p:nvSpPr>
          <p:cNvPr id="271394" name="Rectangle 34"/>
          <p:cNvSpPr>
            <a:spLocks noChangeArrowheads="1"/>
          </p:cNvSpPr>
          <p:nvPr/>
        </p:nvSpPr>
        <p:spPr bwMode="auto">
          <a:xfrm>
            <a:off x="19812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35</a:t>
            </a:r>
          </a:p>
        </p:txBody>
      </p:sp>
      <p:sp>
        <p:nvSpPr>
          <p:cNvPr id="271395" name="Rectangle 35"/>
          <p:cNvSpPr>
            <a:spLocks noChangeArrowheads="1"/>
          </p:cNvSpPr>
          <p:nvPr/>
        </p:nvSpPr>
        <p:spPr bwMode="auto">
          <a:xfrm>
            <a:off x="24384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25</a:t>
            </a:r>
          </a:p>
        </p:txBody>
      </p:sp>
      <p:sp>
        <p:nvSpPr>
          <p:cNvPr id="271396" name="Rectangle 36"/>
          <p:cNvSpPr>
            <a:spLocks noChangeArrowheads="1"/>
          </p:cNvSpPr>
          <p:nvPr/>
        </p:nvSpPr>
        <p:spPr bwMode="auto">
          <a:xfrm>
            <a:off x="28956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20</a:t>
            </a:r>
          </a:p>
        </p:txBody>
      </p:sp>
      <p:sp>
        <p:nvSpPr>
          <p:cNvPr id="271397" name="Rectangle 37"/>
          <p:cNvSpPr>
            <a:spLocks noChangeArrowheads="1"/>
          </p:cNvSpPr>
          <p:nvPr/>
        </p:nvSpPr>
        <p:spPr bwMode="auto">
          <a:xfrm>
            <a:off x="33528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22</a:t>
            </a:r>
          </a:p>
        </p:txBody>
      </p:sp>
      <p:sp>
        <p:nvSpPr>
          <p:cNvPr id="271398" name="Rectangle 38"/>
          <p:cNvSpPr>
            <a:spLocks noChangeArrowheads="1"/>
          </p:cNvSpPr>
          <p:nvPr/>
        </p:nvSpPr>
        <p:spPr bwMode="auto">
          <a:xfrm>
            <a:off x="38100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7</a:t>
            </a:r>
          </a:p>
        </p:txBody>
      </p:sp>
      <p:sp>
        <p:nvSpPr>
          <p:cNvPr id="271399" name="Rectangle 39"/>
          <p:cNvSpPr>
            <a:spLocks noChangeArrowheads="1"/>
          </p:cNvSpPr>
          <p:nvPr/>
        </p:nvSpPr>
        <p:spPr bwMode="auto">
          <a:xfrm>
            <a:off x="42672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15</a:t>
            </a:r>
          </a:p>
        </p:txBody>
      </p:sp>
      <p:sp>
        <p:nvSpPr>
          <p:cNvPr id="271400" name="Rectangle 40"/>
          <p:cNvSpPr>
            <a:spLocks noChangeArrowheads="1"/>
          </p:cNvSpPr>
          <p:nvPr/>
        </p:nvSpPr>
        <p:spPr bwMode="auto">
          <a:xfrm>
            <a:off x="47244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10</a:t>
            </a:r>
          </a:p>
        </p:txBody>
      </p:sp>
      <p:sp>
        <p:nvSpPr>
          <p:cNvPr id="271401" name="Rectangle 41"/>
          <p:cNvSpPr>
            <a:spLocks noChangeArrowheads="1"/>
          </p:cNvSpPr>
          <p:nvPr/>
        </p:nvSpPr>
        <p:spPr bwMode="auto">
          <a:xfrm>
            <a:off x="51816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sp>
        <p:nvSpPr>
          <p:cNvPr id="271402" name="Rectangle 42"/>
          <p:cNvSpPr>
            <a:spLocks noChangeArrowheads="1"/>
          </p:cNvSpPr>
          <p:nvPr/>
        </p:nvSpPr>
        <p:spPr bwMode="auto">
          <a:xfrm>
            <a:off x="56388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40</a:t>
            </a:r>
          </a:p>
        </p:txBody>
      </p:sp>
      <p:sp>
        <p:nvSpPr>
          <p:cNvPr id="271403" name="Rectangle 43"/>
          <p:cNvSpPr>
            <a:spLocks noChangeArrowheads="1"/>
          </p:cNvSpPr>
          <p:nvPr/>
        </p:nvSpPr>
        <p:spPr bwMode="auto">
          <a:xfrm>
            <a:off x="6096000" y="6019800"/>
            <a:ext cx="457200"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50</a:t>
            </a:r>
          </a:p>
        </p:txBody>
      </p:sp>
      <p:sp>
        <p:nvSpPr>
          <p:cNvPr id="271404" name="Freeform 44"/>
          <p:cNvSpPr>
            <a:spLocks/>
          </p:cNvSpPr>
          <p:nvPr/>
        </p:nvSpPr>
        <p:spPr bwMode="auto">
          <a:xfrm>
            <a:off x="1828800" y="4724400"/>
            <a:ext cx="4889500" cy="342900"/>
          </a:xfrm>
          <a:custGeom>
            <a:avLst/>
            <a:gdLst>
              <a:gd name="T0" fmla="*/ 184 w 3080"/>
              <a:gd name="T1" fmla="*/ 24 h 216"/>
              <a:gd name="T2" fmla="*/ 232 w 3080"/>
              <a:gd name="T3" fmla="*/ 120 h 216"/>
              <a:gd name="T4" fmla="*/ 1576 w 3080"/>
              <a:gd name="T5" fmla="*/ 72 h 216"/>
              <a:gd name="T6" fmla="*/ 2872 w 3080"/>
              <a:gd name="T7" fmla="*/ 24 h 216"/>
              <a:gd name="T8" fmla="*/ 2824 w 3080"/>
              <a:gd name="T9" fmla="*/ 216 h 216"/>
            </a:gdLst>
            <a:ahLst/>
            <a:cxnLst>
              <a:cxn ang="0">
                <a:pos x="T0" y="T1"/>
              </a:cxn>
              <a:cxn ang="0">
                <a:pos x="T2" y="T3"/>
              </a:cxn>
              <a:cxn ang="0">
                <a:pos x="T4" y="T5"/>
              </a:cxn>
              <a:cxn ang="0">
                <a:pos x="T6" y="T7"/>
              </a:cxn>
              <a:cxn ang="0">
                <a:pos x="T8" y="T9"/>
              </a:cxn>
            </a:cxnLst>
            <a:rect l="0" t="0" r="r" b="b"/>
            <a:pathLst>
              <a:path w="3080" h="216">
                <a:moveTo>
                  <a:pt x="184" y="24"/>
                </a:moveTo>
                <a:cubicBezTo>
                  <a:pt x="92" y="68"/>
                  <a:pt x="0" y="112"/>
                  <a:pt x="232" y="120"/>
                </a:cubicBezTo>
                <a:cubicBezTo>
                  <a:pt x="464" y="128"/>
                  <a:pt x="1136" y="88"/>
                  <a:pt x="1576" y="72"/>
                </a:cubicBezTo>
                <a:cubicBezTo>
                  <a:pt x="2016" y="56"/>
                  <a:pt x="2664" y="0"/>
                  <a:pt x="2872" y="24"/>
                </a:cubicBezTo>
                <a:cubicBezTo>
                  <a:pt x="3080" y="48"/>
                  <a:pt x="2952" y="132"/>
                  <a:pt x="2824" y="216"/>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5" name="Freeform 45"/>
          <p:cNvSpPr>
            <a:spLocks/>
          </p:cNvSpPr>
          <p:nvPr/>
        </p:nvSpPr>
        <p:spPr bwMode="auto">
          <a:xfrm>
            <a:off x="2057400" y="5562600"/>
            <a:ext cx="4279900" cy="342900"/>
          </a:xfrm>
          <a:custGeom>
            <a:avLst/>
            <a:gdLst>
              <a:gd name="T0" fmla="*/ 184 w 3080"/>
              <a:gd name="T1" fmla="*/ 24 h 216"/>
              <a:gd name="T2" fmla="*/ 232 w 3080"/>
              <a:gd name="T3" fmla="*/ 120 h 216"/>
              <a:gd name="T4" fmla="*/ 1576 w 3080"/>
              <a:gd name="T5" fmla="*/ 72 h 216"/>
              <a:gd name="T6" fmla="*/ 2872 w 3080"/>
              <a:gd name="T7" fmla="*/ 24 h 216"/>
              <a:gd name="T8" fmla="*/ 2824 w 3080"/>
              <a:gd name="T9" fmla="*/ 216 h 216"/>
            </a:gdLst>
            <a:ahLst/>
            <a:cxnLst>
              <a:cxn ang="0">
                <a:pos x="T0" y="T1"/>
              </a:cxn>
              <a:cxn ang="0">
                <a:pos x="T2" y="T3"/>
              </a:cxn>
              <a:cxn ang="0">
                <a:pos x="T4" y="T5"/>
              </a:cxn>
              <a:cxn ang="0">
                <a:pos x="T6" y="T7"/>
              </a:cxn>
              <a:cxn ang="0">
                <a:pos x="T8" y="T9"/>
              </a:cxn>
            </a:cxnLst>
            <a:rect l="0" t="0" r="r" b="b"/>
            <a:pathLst>
              <a:path w="3080" h="216">
                <a:moveTo>
                  <a:pt x="184" y="24"/>
                </a:moveTo>
                <a:cubicBezTo>
                  <a:pt x="92" y="68"/>
                  <a:pt x="0" y="112"/>
                  <a:pt x="232" y="120"/>
                </a:cubicBezTo>
                <a:cubicBezTo>
                  <a:pt x="464" y="128"/>
                  <a:pt x="1136" y="88"/>
                  <a:pt x="1576" y="72"/>
                </a:cubicBezTo>
                <a:cubicBezTo>
                  <a:pt x="2016" y="56"/>
                  <a:pt x="2664" y="0"/>
                  <a:pt x="2872" y="24"/>
                </a:cubicBezTo>
                <a:cubicBezTo>
                  <a:pt x="3080" y="48"/>
                  <a:pt x="2952" y="132"/>
                  <a:pt x="2824" y="216"/>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B9E1F84-96CD-4330-967D-E66BF4395303}" type="slidenum">
              <a:rPr lang="en-US" altLang="en-US"/>
              <a:pPr/>
              <a:t>22</a:t>
            </a:fld>
            <a:endParaRPr lang="en-US" altLang="en-US"/>
          </a:p>
        </p:txBody>
      </p:sp>
      <p:sp>
        <p:nvSpPr>
          <p:cNvPr id="272386" name="Rectangle 2"/>
          <p:cNvSpPr>
            <a:spLocks noGrp="1" noChangeArrowheads="1"/>
          </p:cNvSpPr>
          <p:nvPr>
            <p:ph type="title"/>
          </p:nvPr>
        </p:nvSpPr>
        <p:spPr/>
        <p:txBody>
          <a:bodyPr/>
          <a:lstStyle/>
          <a:p>
            <a:r>
              <a:rPr lang="en-US" altLang="en-US"/>
              <a:t>Properties of Heap Sort</a:t>
            </a:r>
          </a:p>
        </p:txBody>
      </p:sp>
      <p:sp>
        <p:nvSpPr>
          <p:cNvPr id="272387" name="Rectangle 3"/>
          <p:cNvSpPr>
            <a:spLocks noGrp="1" noChangeArrowheads="1"/>
          </p:cNvSpPr>
          <p:nvPr>
            <p:ph type="body" idx="1"/>
          </p:nvPr>
        </p:nvSpPr>
        <p:spPr/>
        <p:txBody>
          <a:bodyPr/>
          <a:lstStyle/>
          <a:p>
            <a:r>
              <a:rPr lang="en-US" altLang="en-US" dirty="0"/>
              <a:t>Worst case time complexity O(</a:t>
            </a:r>
            <a:r>
              <a:rPr lang="en-US" altLang="en-US" i="1" dirty="0"/>
              <a:t>n</a:t>
            </a:r>
            <a:r>
              <a:rPr lang="en-US" altLang="en-US" dirty="0"/>
              <a:t> log </a:t>
            </a:r>
            <a:r>
              <a:rPr lang="en-US" altLang="en-US" i="1" dirty="0"/>
              <a:t>n</a:t>
            </a:r>
            <a:r>
              <a:rPr lang="en-US" altLang="en-US" dirty="0"/>
              <a:t>)</a:t>
            </a:r>
          </a:p>
          <a:p>
            <a:pPr lvl="1"/>
            <a:r>
              <a:rPr lang="en-US" altLang="en-US" dirty="0" err="1"/>
              <a:t>Build_heap</a:t>
            </a:r>
            <a:r>
              <a:rPr lang="en-US" altLang="en-US" dirty="0"/>
              <a:t> O(</a:t>
            </a:r>
            <a:r>
              <a:rPr lang="en-US" altLang="en-US" i="1" dirty="0"/>
              <a:t>n</a:t>
            </a:r>
            <a:r>
              <a:rPr lang="en-US" altLang="en-US" dirty="0"/>
              <a:t>)</a:t>
            </a:r>
          </a:p>
          <a:p>
            <a:pPr lvl="1"/>
            <a:r>
              <a:rPr lang="en-US" altLang="en-US" i="1" dirty="0"/>
              <a:t>n</a:t>
            </a:r>
            <a:r>
              <a:rPr lang="en-US" altLang="en-US" dirty="0"/>
              <a:t> </a:t>
            </a:r>
            <a:r>
              <a:rPr lang="en-US" altLang="en-US" dirty="0" err="1"/>
              <a:t>Delete_Max’s</a:t>
            </a:r>
            <a:r>
              <a:rPr lang="en-US" altLang="en-US" dirty="0"/>
              <a:t> for O(</a:t>
            </a:r>
            <a:r>
              <a:rPr lang="en-US" altLang="en-US" i="1" dirty="0"/>
              <a:t>n</a:t>
            </a:r>
            <a:r>
              <a:rPr lang="en-US" altLang="en-US" dirty="0"/>
              <a:t> log </a:t>
            </a:r>
            <a:r>
              <a:rPr lang="en-US" altLang="en-US" i="1" dirty="0"/>
              <a:t>n</a:t>
            </a:r>
            <a:r>
              <a:rPr lang="en-US" altLang="en-US" dirty="0"/>
              <a:t>)</a:t>
            </a:r>
          </a:p>
          <a:p>
            <a:pPr lvl="1"/>
            <a:endParaRPr lang="en-US" altLang="en-US" dirty="0"/>
          </a:p>
          <a:p>
            <a:r>
              <a:rPr lang="en-US" altLang="en-US" dirty="0"/>
              <a:t>In-place sort – only constant storage beyond the array is </a:t>
            </a:r>
            <a:r>
              <a:rPr lang="en-US" altLang="en-US" dirty="0" smtClean="0"/>
              <a:t>needed  ( no recursion)</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1AAB60B-56B8-4570-946A-FB38DD0C6A96}" type="slidenum">
              <a:rPr lang="en-US" altLang="en-US"/>
              <a:pPr/>
              <a:t>23</a:t>
            </a:fld>
            <a:endParaRPr lang="en-US" altLang="en-US"/>
          </a:p>
        </p:txBody>
      </p:sp>
      <p:sp>
        <p:nvSpPr>
          <p:cNvPr id="273410" name="Rectangle 2"/>
          <p:cNvSpPr>
            <a:spLocks noGrp="1" noChangeArrowheads="1"/>
          </p:cNvSpPr>
          <p:nvPr>
            <p:ph type="title"/>
          </p:nvPr>
        </p:nvSpPr>
        <p:spPr/>
        <p:txBody>
          <a:bodyPr/>
          <a:lstStyle/>
          <a:p>
            <a:r>
              <a:rPr lang="en-US" altLang="en-US"/>
              <a:t>Thinking about Heaps</a:t>
            </a:r>
          </a:p>
        </p:txBody>
      </p:sp>
      <p:sp>
        <p:nvSpPr>
          <p:cNvPr id="273411" name="Rectangle 3"/>
          <p:cNvSpPr>
            <a:spLocks noGrp="1" noChangeArrowheads="1"/>
          </p:cNvSpPr>
          <p:nvPr>
            <p:ph type="body" idx="1"/>
          </p:nvPr>
        </p:nvSpPr>
        <p:spPr/>
        <p:txBody>
          <a:bodyPr/>
          <a:lstStyle/>
          <a:p>
            <a:r>
              <a:rPr lang="en-US" altLang="en-US" sz="2800" dirty="0"/>
              <a:t>Observations</a:t>
            </a:r>
          </a:p>
          <a:p>
            <a:pPr lvl="1"/>
            <a:r>
              <a:rPr lang="en-US" altLang="en-US" sz="2400" dirty="0"/>
              <a:t>finding a child/parent index is a multiply/divide by two</a:t>
            </a:r>
          </a:p>
          <a:p>
            <a:pPr lvl="1"/>
            <a:r>
              <a:rPr lang="en-US" altLang="en-US" sz="2400" dirty="0" smtClean="0"/>
              <a:t>each percolate down operation </a:t>
            </a:r>
            <a:r>
              <a:rPr lang="en-US" altLang="en-US" sz="2400" dirty="0"/>
              <a:t>looks at only two </a:t>
            </a:r>
            <a:r>
              <a:rPr lang="en-US" altLang="en-US" sz="2400" dirty="0" smtClean="0"/>
              <a:t>kids</a:t>
            </a:r>
            <a:endParaRPr lang="en-US" altLang="en-US" sz="2400" dirty="0"/>
          </a:p>
          <a:p>
            <a:pPr lvl="1"/>
            <a:r>
              <a:rPr lang="en-US" altLang="en-US" sz="2400" dirty="0"/>
              <a:t>inserts are at least as common as </a:t>
            </a:r>
            <a:r>
              <a:rPr lang="en-US" altLang="en-US" sz="2400" dirty="0" err="1"/>
              <a:t>deleteMins</a:t>
            </a:r>
            <a:endParaRPr lang="en-US" altLang="en-US" sz="2400" dirty="0"/>
          </a:p>
          <a:p>
            <a:r>
              <a:rPr lang="en-US" altLang="en-US" sz="2800" dirty="0"/>
              <a:t>Realities</a:t>
            </a:r>
          </a:p>
          <a:p>
            <a:pPr lvl="1"/>
            <a:r>
              <a:rPr lang="en-US" altLang="en-US" sz="2400" dirty="0"/>
              <a:t>division and multiplication by powers of two are </a:t>
            </a:r>
            <a:r>
              <a:rPr lang="en-US" altLang="en-US" sz="2400" b="1" dirty="0"/>
              <a:t>fast</a:t>
            </a:r>
            <a:endParaRPr lang="en-US" altLang="en-US" sz="2400" dirty="0"/>
          </a:p>
          <a:p>
            <a:pPr lvl="1"/>
            <a:r>
              <a:rPr lang="en-US" altLang="en-US" sz="2400" dirty="0" smtClean="0"/>
              <a:t>with </a:t>
            </a:r>
            <a:r>
              <a:rPr lang="en-US" altLang="en-US" sz="2400" b="1" dirty="0"/>
              <a:t>huge</a:t>
            </a:r>
            <a:r>
              <a:rPr lang="en-US" altLang="en-US" sz="2400" dirty="0"/>
              <a:t> data </a:t>
            </a:r>
            <a:r>
              <a:rPr lang="en-US" altLang="en-US" sz="2400" dirty="0" smtClean="0"/>
              <a:t>sets (that can’t be stored in main memory), memory </a:t>
            </a:r>
            <a:r>
              <a:rPr lang="en-US" altLang="en-US" sz="2400" dirty="0"/>
              <a:t>accesses dominate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47324AF9-F4CA-483F-8845-A82C7A70C6A9}" type="slidenum">
              <a:rPr lang="en-US" altLang="en-US"/>
              <a:pPr/>
              <a:t>24</a:t>
            </a:fld>
            <a:endParaRPr lang="en-US" altLang="en-US"/>
          </a:p>
        </p:txBody>
      </p:sp>
      <p:sp>
        <p:nvSpPr>
          <p:cNvPr id="275458" name="Rectangle 2"/>
          <p:cNvSpPr>
            <a:spLocks noChangeArrowheads="1"/>
          </p:cNvSpPr>
          <p:nvPr/>
        </p:nvSpPr>
        <p:spPr bwMode="auto">
          <a:xfrm>
            <a:off x="62484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4</a:t>
            </a:r>
          </a:p>
        </p:txBody>
      </p:sp>
      <p:sp>
        <p:nvSpPr>
          <p:cNvPr id="275459" name="Oval 3"/>
          <p:cNvSpPr>
            <a:spLocks noChangeAspect="1" noChangeArrowheads="1"/>
          </p:cNvSpPr>
          <p:nvPr/>
        </p:nvSpPr>
        <p:spPr bwMode="auto">
          <a:xfrm>
            <a:off x="82296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9</a:t>
            </a:r>
          </a:p>
        </p:txBody>
      </p:sp>
      <p:sp>
        <p:nvSpPr>
          <p:cNvPr id="275460" name="Oval 4"/>
          <p:cNvSpPr>
            <a:spLocks noChangeAspect="1" noChangeArrowheads="1"/>
          </p:cNvSpPr>
          <p:nvPr/>
        </p:nvSpPr>
        <p:spPr bwMode="auto">
          <a:xfrm>
            <a:off x="76962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6</a:t>
            </a:r>
          </a:p>
        </p:txBody>
      </p:sp>
      <p:sp>
        <p:nvSpPr>
          <p:cNvPr id="275461" name="Oval 5"/>
          <p:cNvSpPr>
            <a:spLocks noChangeAspect="1" noChangeArrowheads="1"/>
          </p:cNvSpPr>
          <p:nvPr/>
        </p:nvSpPr>
        <p:spPr bwMode="auto">
          <a:xfrm>
            <a:off x="57150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5</a:t>
            </a:r>
          </a:p>
        </p:txBody>
      </p:sp>
      <p:sp>
        <p:nvSpPr>
          <p:cNvPr id="275462" name="Oval 6"/>
          <p:cNvSpPr>
            <a:spLocks noChangeAspect="1" noChangeArrowheads="1"/>
          </p:cNvSpPr>
          <p:nvPr/>
        </p:nvSpPr>
        <p:spPr bwMode="auto">
          <a:xfrm>
            <a:off x="46482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4</a:t>
            </a:r>
          </a:p>
        </p:txBody>
      </p:sp>
      <p:sp>
        <p:nvSpPr>
          <p:cNvPr id="275463" name="Oval 7"/>
          <p:cNvSpPr>
            <a:spLocks noChangeAspect="1" noChangeArrowheads="1"/>
          </p:cNvSpPr>
          <p:nvPr/>
        </p:nvSpPr>
        <p:spPr bwMode="auto">
          <a:xfrm>
            <a:off x="8229600" y="27940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75464" name="Oval 8"/>
          <p:cNvSpPr>
            <a:spLocks noChangeAspect="1" noChangeArrowheads="1"/>
          </p:cNvSpPr>
          <p:nvPr/>
        </p:nvSpPr>
        <p:spPr bwMode="auto">
          <a:xfrm>
            <a:off x="5181600" y="27940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a:t>
            </a:r>
          </a:p>
        </p:txBody>
      </p:sp>
      <p:sp>
        <p:nvSpPr>
          <p:cNvPr id="275465" name="Oval 9"/>
          <p:cNvSpPr>
            <a:spLocks noChangeAspect="1" noChangeArrowheads="1"/>
          </p:cNvSpPr>
          <p:nvPr/>
        </p:nvSpPr>
        <p:spPr bwMode="auto">
          <a:xfrm>
            <a:off x="6705600" y="19050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a:t>
            </a:r>
          </a:p>
        </p:txBody>
      </p:sp>
      <p:cxnSp>
        <p:nvCxnSpPr>
          <p:cNvPr id="275466" name="AutoShape 10"/>
          <p:cNvCxnSpPr>
            <a:cxnSpLocks noChangeShapeType="1"/>
            <a:stCxn id="275465" idx="3"/>
            <a:endCxn id="275464" idx="0"/>
          </p:cNvCxnSpPr>
          <p:nvPr/>
        </p:nvCxnSpPr>
        <p:spPr bwMode="auto">
          <a:xfrm flipH="1">
            <a:off x="5372100" y="2249488"/>
            <a:ext cx="13890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67" name="AutoShape 11"/>
          <p:cNvCxnSpPr>
            <a:cxnSpLocks noChangeShapeType="1"/>
            <a:stCxn id="275465" idx="5"/>
            <a:endCxn id="275463" idx="0"/>
          </p:cNvCxnSpPr>
          <p:nvPr/>
        </p:nvCxnSpPr>
        <p:spPr bwMode="auto">
          <a:xfrm>
            <a:off x="7031038" y="2249488"/>
            <a:ext cx="13890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68" name="AutoShape 12"/>
          <p:cNvCxnSpPr>
            <a:cxnSpLocks noChangeShapeType="1"/>
            <a:stCxn id="275463" idx="3"/>
            <a:endCxn id="275460" idx="0"/>
          </p:cNvCxnSpPr>
          <p:nvPr/>
        </p:nvCxnSpPr>
        <p:spPr bwMode="auto">
          <a:xfrm flipH="1">
            <a:off x="7886700" y="31384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69" name="AutoShape 13"/>
          <p:cNvCxnSpPr>
            <a:cxnSpLocks noChangeShapeType="1"/>
            <a:stCxn id="275463" idx="4"/>
            <a:endCxn id="275459" idx="0"/>
          </p:cNvCxnSpPr>
          <p:nvPr/>
        </p:nvCxnSpPr>
        <p:spPr bwMode="auto">
          <a:xfrm>
            <a:off x="8420100" y="3194050"/>
            <a:ext cx="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70" name="AutoShape 14"/>
          <p:cNvCxnSpPr>
            <a:cxnSpLocks noChangeShapeType="1"/>
            <a:stCxn id="275464" idx="3"/>
            <a:endCxn id="275462" idx="0"/>
          </p:cNvCxnSpPr>
          <p:nvPr/>
        </p:nvCxnSpPr>
        <p:spPr bwMode="auto">
          <a:xfrm flipH="1">
            <a:off x="4838700" y="31384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71" name="AutoShape 15"/>
          <p:cNvCxnSpPr>
            <a:cxnSpLocks noChangeShapeType="1"/>
            <a:stCxn id="275464" idx="5"/>
            <a:endCxn id="275461" idx="0"/>
          </p:cNvCxnSpPr>
          <p:nvPr/>
        </p:nvCxnSpPr>
        <p:spPr bwMode="auto">
          <a:xfrm>
            <a:off x="5507038" y="31384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2" name="Oval 16"/>
          <p:cNvSpPr>
            <a:spLocks noChangeAspect="1" noChangeArrowheads="1"/>
          </p:cNvSpPr>
          <p:nvPr/>
        </p:nvSpPr>
        <p:spPr bwMode="auto">
          <a:xfrm>
            <a:off x="51816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8</a:t>
            </a:r>
          </a:p>
        </p:txBody>
      </p:sp>
      <p:sp>
        <p:nvSpPr>
          <p:cNvPr id="275473" name="Oval 17"/>
          <p:cNvSpPr>
            <a:spLocks noChangeAspect="1" noChangeArrowheads="1"/>
          </p:cNvSpPr>
          <p:nvPr/>
        </p:nvSpPr>
        <p:spPr bwMode="auto">
          <a:xfrm>
            <a:off x="72390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10</a:t>
            </a:r>
          </a:p>
        </p:txBody>
      </p:sp>
      <p:sp>
        <p:nvSpPr>
          <p:cNvPr id="275474" name="Oval 18"/>
          <p:cNvSpPr>
            <a:spLocks noChangeAspect="1" noChangeArrowheads="1"/>
          </p:cNvSpPr>
          <p:nvPr/>
        </p:nvSpPr>
        <p:spPr bwMode="auto">
          <a:xfrm>
            <a:off x="61722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12</a:t>
            </a:r>
          </a:p>
        </p:txBody>
      </p:sp>
      <p:sp>
        <p:nvSpPr>
          <p:cNvPr id="275475" name="Oval 19"/>
          <p:cNvSpPr>
            <a:spLocks noChangeAspect="1" noChangeArrowheads="1"/>
          </p:cNvSpPr>
          <p:nvPr/>
        </p:nvSpPr>
        <p:spPr bwMode="auto">
          <a:xfrm>
            <a:off x="6705600" y="2794000"/>
            <a:ext cx="381000" cy="3810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7</a:t>
            </a:r>
          </a:p>
        </p:txBody>
      </p:sp>
      <p:cxnSp>
        <p:nvCxnSpPr>
          <p:cNvPr id="275476" name="AutoShape 20"/>
          <p:cNvCxnSpPr>
            <a:cxnSpLocks noChangeShapeType="1"/>
            <a:stCxn id="275475" idx="3"/>
            <a:endCxn id="275474" idx="0"/>
          </p:cNvCxnSpPr>
          <p:nvPr/>
        </p:nvCxnSpPr>
        <p:spPr bwMode="auto">
          <a:xfrm flipH="1">
            <a:off x="6362700" y="31384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77" name="AutoShape 21"/>
          <p:cNvCxnSpPr>
            <a:cxnSpLocks noChangeShapeType="1"/>
            <a:stCxn id="275475" idx="5"/>
            <a:endCxn id="275473" idx="0"/>
          </p:cNvCxnSpPr>
          <p:nvPr/>
        </p:nvCxnSpPr>
        <p:spPr bwMode="auto">
          <a:xfrm>
            <a:off x="7031038" y="31384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8" name="Oval 22"/>
          <p:cNvSpPr>
            <a:spLocks noChangeAspect="1" noChangeArrowheads="1"/>
          </p:cNvSpPr>
          <p:nvPr/>
        </p:nvSpPr>
        <p:spPr bwMode="auto">
          <a:xfrm>
            <a:off x="6705600" y="3683000"/>
            <a:ext cx="381000" cy="381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11</a:t>
            </a:r>
          </a:p>
        </p:txBody>
      </p:sp>
      <p:cxnSp>
        <p:nvCxnSpPr>
          <p:cNvPr id="275479" name="AutoShape 23"/>
          <p:cNvCxnSpPr>
            <a:cxnSpLocks noChangeShapeType="1"/>
            <a:stCxn id="275465" idx="4"/>
            <a:endCxn id="275475" idx="0"/>
          </p:cNvCxnSpPr>
          <p:nvPr/>
        </p:nvCxnSpPr>
        <p:spPr bwMode="auto">
          <a:xfrm>
            <a:off x="6896100" y="2305050"/>
            <a:ext cx="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80" name="AutoShape 24"/>
          <p:cNvCxnSpPr>
            <a:cxnSpLocks noChangeShapeType="1"/>
            <a:stCxn id="275475" idx="4"/>
            <a:endCxn id="275478" idx="0"/>
          </p:cNvCxnSpPr>
          <p:nvPr/>
        </p:nvCxnSpPr>
        <p:spPr bwMode="auto">
          <a:xfrm>
            <a:off x="6896100" y="3194050"/>
            <a:ext cx="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481" name="AutoShape 25"/>
          <p:cNvCxnSpPr>
            <a:cxnSpLocks noChangeShapeType="1"/>
            <a:stCxn id="275464" idx="4"/>
            <a:endCxn id="275472" idx="0"/>
          </p:cNvCxnSpPr>
          <p:nvPr/>
        </p:nvCxnSpPr>
        <p:spPr bwMode="auto">
          <a:xfrm>
            <a:off x="5372100" y="3194050"/>
            <a:ext cx="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82" name="Rectangle 26"/>
          <p:cNvSpPr>
            <a:spLocks noGrp="1" noChangeArrowheads="1"/>
          </p:cNvSpPr>
          <p:nvPr>
            <p:ph type="title"/>
          </p:nvPr>
        </p:nvSpPr>
        <p:spPr/>
        <p:txBody>
          <a:bodyPr/>
          <a:lstStyle/>
          <a:p>
            <a:r>
              <a:rPr lang="en-US" altLang="en-US"/>
              <a:t>Solution: d-Heaps</a:t>
            </a:r>
          </a:p>
        </p:txBody>
      </p:sp>
      <p:sp>
        <p:nvSpPr>
          <p:cNvPr id="275483" name="Rectangle 27"/>
          <p:cNvSpPr>
            <a:spLocks noGrp="1" noChangeArrowheads="1"/>
          </p:cNvSpPr>
          <p:nvPr>
            <p:ph type="body" idx="1"/>
          </p:nvPr>
        </p:nvSpPr>
        <p:spPr>
          <a:xfrm>
            <a:off x="0" y="1524000"/>
            <a:ext cx="4648200" cy="4343400"/>
          </a:xfrm>
        </p:spPr>
        <p:txBody>
          <a:bodyPr/>
          <a:lstStyle/>
          <a:p>
            <a:pPr>
              <a:lnSpc>
                <a:spcPct val="90000"/>
              </a:lnSpc>
            </a:pPr>
            <a:r>
              <a:rPr lang="en-US" altLang="en-US" sz="2800" dirty="0"/>
              <a:t>Each node has </a:t>
            </a:r>
            <a:r>
              <a:rPr lang="en-US" altLang="en-US" sz="2800" i="1" dirty="0"/>
              <a:t>d</a:t>
            </a:r>
            <a:r>
              <a:rPr lang="en-US" altLang="en-US" sz="2800" dirty="0"/>
              <a:t> children</a:t>
            </a:r>
          </a:p>
          <a:p>
            <a:pPr>
              <a:lnSpc>
                <a:spcPct val="90000"/>
              </a:lnSpc>
            </a:pPr>
            <a:r>
              <a:rPr lang="en-US" altLang="en-US" sz="2800" dirty="0"/>
              <a:t>Still representable by array</a:t>
            </a:r>
          </a:p>
          <a:p>
            <a:pPr>
              <a:lnSpc>
                <a:spcPct val="90000"/>
              </a:lnSpc>
            </a:pPr>
            <a:r>
              <a:rPr lang="en-US" altLang="en-US" sz="2800" dirty="0"/>
              <a:t>Good choices for </a:t>
            </a:r>
            <a:r>
              <a:rPr lang="en-US" altLang="en-US" sz="2800" i="1" dirty="0"/>
              <a:t>d</a:t>
            </a:r>
            <a:r>
              <a:rPr lang="en-US" altLang="en-US" sz="2800" dirty="0"/>
              <a:t>:</a:t>
            </a:r>
          </a:p>
          <a:p>
            <a:pPr lvl="1">
              <a:lnSpc>
                <a:spcPct val="90000"/>
              </a:lnSpc>
            </a:pPr>
            <a:r>
              <a:rPr lang="en-US" altLang="en-US" sz="2400" dirty="0"/>
              <a:t>optimize performance based on # of inserts/removes</a:t>
            </a:r>
          </a:p>
          <a:p>
            <a:pPr lvl="1">
              <a:lnSpc>
                <a:spcPct val="90000"/>
              </a:lnSpc>
            </a:pPr>
            <a:r>
              <a:rPr lang="en-US" altLang="en-US" sz="2400" dirty="0" smtClean="0"/>
              <a:t>power </a:t>
            </a:r>
            <a:r>
              <a:rPr lang="en-US" altLang="en-US" sz="2400" dirty="0"/>
              <a:t>of two for efficiency</a:t>
            </a:r>
          </a:p>
          <a:p>
            <a:pPr lvl="1">
              <a:lnSpc>
                <a:spcPct val="90000"/>
              </a:lnSpc>
            </a:pPr>
            <a:r>
              <a:rPr lang="en-US" altLang="en-US" sz="2400" dirty="0"/>
              <a:t>fit one set of children in a cache </a:t>
            </a:r>
            <a:r>
              <a:rPr lang="en-US" altLang="en-US" sz="2400" dirty="0" smtClean="0"/>
              <a:t>line  (the block of memory that is transferred to memory cache)</a:t>
            </a:r>
            <a:endParaRPr lang="en-US" altLang="en-US" sz="2400" dirty="0"/>
          </a:p>
          <a:p>
            <a:pPr lvl="1">
              <a:lnSpc>
                <a:spcPct val="90000"/>
              </a:lnSpc>
            </a:pPr>
            <a:r>
              <a:rPr lang="en-US" altLang="en-US" sz="2400" dirty="0"/>
              <a:t>fit one set of children on a memory page/disk block</a:t>
            </a:r>
          </a:p>
        </p:txBody>
      </p:sp>
      <p:sp>
        <p:nvSpPr>
          <p:cNvPr id="275484" name="Rectangle 28"/>
          <p:cNvSpPr>
            <a:spLocks noChangeArrowheads="1"/>
          </p:cNvSpPr>
          <p:nvPr/>
        </p:nvSpPr>
        <p:spPr bwMode="auto">
          <a:xfrm>
            <a:off x="5219700" y="4419600"/>
            <a:ext cx="342900" cy="342900"/>
          </a:xfrm>
          <a:prstGeom prst="rect">
            <a:avLst/>
          </a:prstGeom>
          <a:noFill/>
          <a:ln w="952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3</a:t>
            </a:r>
          </a:p>
        </p:txBody>
      </p:sp>
      <p:sp>
        <p:nvSpPr>
          <p:cNvPr id="275485" name="Rectangle 29"/>
          <p:cNvSpPr>
            <a:spLocks noChangeArrowheads="1"/>
          </p:cNvSpPr>
          <p:nvPr/>
        </p:nvSpPr>
        <p:spPr bwMode="auto">
          <a:xfrm>
            <a:off x="5562600" y="4419600"/>
            <a:ext cx="342900" cy="342900"/>
          </a:xfrm>
          <a:prstGeom prst="rect">
            <a:avLst/>
          </a:prstGeom>
          <a:noFill/>
          <a:ln w="952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7</a:t>
            </a:r>
          </a:p>
        </p:txBody>
      </p:sp>
      <p:sp>
        <p:nvSpPr>
          <p:cNvPr id="275486" name="Rectangle 30"/>
          <p:cNvSpPr>
            <a:spLocks noChangeArrowheads="1"/>
          </p:cNvSpPr>
          <p:nvPr/>
        </p:nvSpPr>
        <p:spPr bwMode="auto">
          <a:xfrm>
            <a:off x="5905500" y="4419600"/>
            <a:ext cx="342900" cy="342900"/>
          </a:xfrm>
          <a:prstGeom prst="rect">
            <a:avLst/>
          </a:prstGeom>
          <a:noFill/>
          <a:ln w="952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2</a:t>
            </a:r>
          </a:p>
        </p:txBody>
      </p:sp>
      <p:sp>
        <p:nvSpPr>
          <p:cNvPr id="275487" name="Rectangle 31"/>
          <p:cNvSpPr>
            <a:spLocks noChangeArrowheads="1"/>
          </p:cNvSpPr>
          <p:nvPr/>
        </p:nvSpPr>
        <p:spPr bwMode="auto">
          <a:xfrm>
            <a:off x="65913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8</a:t>
            </a:r>
          </a:p>
        </p:txBody>
      </p:sp>
      <p:sp>
        <p:nvSpPr>
          <p:cNvPr id="275488" name="Rectangle 32"/>
          <p:cNvSpPr>
            <a:spLocks noChangeArrowheads="1"/>
          </p:cNvSpPr>
          <p:nvPr/>
        </p:nvSpPr>
        <p:spPr bwMode="auto">
          <a:xfrm>
            <a:off x="69342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5</a:t>
            </a:r>
          </a:p>
        </p:txBody>
      </p:sp>
      <p:sp>
        <p:nvSpPr>
          <p:cNvPr id="275489" name="Rectangle 33"/>
          <p:cNvSpPr>
            <a:spLocks noChangeArrowheads="1"/>
          </p:cNvSpPr>
          <p:nvPr/>
        </p:nvSpPr>
        <p:spPr bwMode="auto">
          <a:xfrm>
            <a:off x="72771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12</a:t>
            </a:r>
          </a:p>
        </p:txBody>
      </p:sp>
      <p:sp>
        <p:nvSpPr>
          <p:cNvPr id="275490" name="Rectangle 34"/>
          <p:cNvSpPr>
            <a:spLocks noChangeArrowheads="1"/>
          </p:cNvSpPr>
          <p:nvPr/>
        </p:nvSpPr>
        <p:spPr bwMode="auto">
          <a:xfrm>
            <a:off x="76200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11</a:t>
            </a:r>
          </a:p>
        </p:txBody>
      </p:sp>
      <p:sp>
        <p:nvSpPr>
          <p:cNvPr id="275491" name="Rectangle 35"/>
          <p:cNvSpPr>
            <a:spLocks noChangeArrowheads="1"/>
          </p:cNvSpPr>
          <p:nvPr/>
        </p:nvSpPr>
        <p:spPr bwMode="auto">
          <a:xfrm>
            <a:off x="79629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10</a:t>
            </a:r>
          </a:p>
        </p:txBody>
      </p:sp>
      <p:sp>
        <p:nvSpPr>
          <p:cNvPr id="275492" name="Rectangle 36"/>
          <p:cNvSpPr>
            <a:spLocks noChangeArrowheads="1"/>
          </p:cNvSpPr>
          <p:nvPr/>
        </p:nvSpPr>
        <p:spPr bwMode="auto">
          <a:xfrm>
            <a:off x="83058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6</a:t>
            </a:r>
          </a:p>
        </p:txBody>
      </p:sp>
      <p:sp>
        <p:nvSpPr>
          <p:cNvPr id="275493" name="Rectangle 37"/>
          <p:cNvSpPr>
            <a:spLocks noChangeArrowheads="1"/>
          </p:cNvSpPr>
          <p:nvPr/>
        </p:nvSpPr>
        <p:spPr bwMode="auto">
          <a:xfrm>
            <a:off x="8648700" y="4419600"/>
            <a:ext cx="342900" cy="3429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9900CC"/>
                </a:solidFill>
              </a:rPr>
              <a:t>9</a:t>
            </a:r>
          </a:p>
        </p:txBody>
      </p:sp>
      <p:sp>
        <p:nvSpPr>
          <p:cNvPr id="275494" name="Rectangle 38"/>
          <p:cNvSpPr>
            <a:spLocks noChangeArrowheads="1"/>
          </p:cNvSpPr>
          <p:nvPr/>
        </p:nvSpPr>
        <p:spPr bwMode="auto">
          <a:xfrm>
            <a:off x="4876800" y="4419600"/>
            <a:ext cx="3429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a:t>
            </a:r>
            <a:endParaRPr lang="en-US" dirty="0"/>
          </a:p>
        </p:txBody>
      </p:sp>
      <p:sp>
        <p:nvSpPr>
          <p:cNvPr id="3" name="Content Placeholder 2"/>
          <p:cNvSpPr>
            <a:spLocks noGrp="1"/>
          </p:cNvSpPr>
          <p:nvPr>
            <p:ph idx="1"/>
          </p:nvPr>
        </p:nvSpPr>
        <p:spPr/>
        <p:txBody>
          <a:bodyPr/>
          <a:lstStyle/>
          <a:p>
            <a:r>
              <a:rPr lang="en-US" dirty="0" smtClean="0"/>
              <a:t>Different scholarship PQs which need to merge after certain deadlines.</a:t>
            </a:r>
          </a:p>
          <a:p>
            <a:pPr lvl="0"/>
            <a:r>
              <a:rPr lang="en-US" dirty="0" smtClean="0"/>
              <a:t>This </a:t>
            </a:r>
            <a:r>
              <a:rPr lang="en-US" dirty="0"/>
              <a:t>would not be efficient with an AVL tree or a </a:t>
            </a:r>
            <a:r>
              <a:rPr lang="en-US" dirty="0" smtClean="0"/>
              <a:t>heap (stored as an array).  </a:t>
            </a:r>
            <a:r>
              <a:rPr lang="en-US" dirty="0"/>
              <a:t>We need a new idea.</a:t>
            </a:r>
          </a:p>
          <a:p>
            <a:endParaRPr lang="en-US" dirty="0"/>
          </a:p>
        </p:txBody>
      </p:sp>
      <p:sp>
        <p:nvSpPr>
          <p:cNvPr id="4" name="Slide Number Placeholder 3"/>
          <p:cNvSpPr>
            <a:spLocks noGrp="1"/>
          </p:cNvSpPr>
          <p:nvPr>
            <p:ph type="sldNum" sz="quarter" idx="12"/>
          </p:nvPr>
        </p:nvSpPr>
        <p:spPr/>
        <p:txBody>
          <a:bodyPr/>
          <a:lstStyle/>
          <a:p>
            <a:fld id="{E09D478C-7066-49B0-A59B-1C4F40AFC1D7}" type="slidenum">
              <a:rPr lang="en-US" altLang="en-US" smtClean="0"/>
              <a:pPr/>
              <a:t>25</a:t>
            </a:fld>
            <a:endParaRPr lang="en-US" altLang="en-US"/>
          </a:p>
        </p:txBody>
      </p:sp>
    </p:spTree>
    <p:extLst>
      <p:ext uri="{BB962C8B-B14F-4D97-AF65-F5344CB8AC3E}">
        <p14:creationId xmlns:p14="http://schemas.microsoft.com/office/powerpoint/2010/main" val="208891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59E897-84EB-41F8-BD8D-0DD9A81066D1}" type="slidenum">
              <a:rPr lang="en-US" altLang="en-US"/>
              <a:pPr/>
              <a:t>26</a:t>
            </a:fld>
            <a:endParaRPr lang="en-US" altLang="en-US"/>
          </a:p>
        </p:txBody>
      </p:sp>
      <p:sp>
        <p:nvSpPr>
          <p:cNvPr id="367618" name="Rectangle 2"/>
          <p:cNvSpPr>
            <a:spLocks noGrp="1" noChangeArrowheads="1"/>
          </p:cNvSpPr>
          <p:nvPr>
            <p:ph type="title"/>
          </p:nvPr>
        </p:nvSpPr>
        <p:spPr/>
        <p:txBody>
          <a:bodyPr/>
          <a:lstStyle/>
          <a:p>
            <a:r>
              <a:rPr lang="en-US" altLang="en-US"/>
              <a:t>New Operation: Merge</a:t>
            </a:r>
          </a:p>
        </p:txBody>
      </p:sp>
      <p:sp>
        <p:nvSpPr>
          <p:cNvPr id="367619" name="Rectangle 3"/>
          <p:cNvSpPr>
            <a:spLocks noGrp="1" noChangeArrowheads="1"/>
          </p:cNvSpPr>
          <p:nvPr>
            <p:ph type="body" idx="1"/>
          </p:nvPr>
        </p:nvSpPr>
        <p:spPr>
          <a:xfrm>
            <a:off x="685800" y="1981200"/>
            <a:ext cx="7772400" cy="4419600"/>
          </a:xfrm>
        </p:spPr>
        <p:txBody>
          <a:bodyPr/>
          <a:lstStyle/>
          <a:p>
            <a:pPr marL="457200" indent="-457200">
              <a:buFontTx/>
              <a:buNone/>
            </a:pPr>
            <a:r>
              <a:rPr lang="en-US" altLang="en-US" sz="2400" dirty="0">
                <a:solidFill>
                  <a:srgbClr val="0000FF"/>
                </a:solidFill>
              </a:rPr>
              <a:t>Merge(H1,H2):</a:t>
            </a:r>
            <a:r>
              <a:rPr lang="en-US" altLang="en-US" sz="2400" dirty="0"/>
              <a:t> Merge two heaps H1 and H2 of size O(N). </a:t>
            </a:r>
          </a:p>
          <a:p>
            <a:pPr marL="838200" lvl="1" indent="-381000"/>
            <a:r>
              <a:rPr lang="en-US" altLang="en-US" sz="2000" i="1" dirty="0"/>
              <a:t>E.g</a:t>
            </a:r>
            <a:r>
              <a:rPr lang="en-US" altLang="en-US" sz="2000" dirty="0"/>
              <a:t>. Combine queues from two different sources </a:t>
            </a:r>
            <a:endParaRPr lang="en-US" altLang="en-US" sz="2000" dirty="0" smtClean="0"/>
          </a:p>
          <a:p>
            <a:pPr marL="914400" lvl="1" indent="-457200">
              <a:buFont typeface="+mj-lt"/>
              <a:buAutoNum type="arabicPeriod"/>
            </a:pPr>
            <a:r>
              <a:rPr lang="en-US" altLang="en-US" sz="2400" dirty="0" smtClean="0"/>
              <a:t>Can </a:t>
            </a:r>
            <a:r>
              <a:rPr lang="en-US" altLang="en-US" sz="2400" dirty="0"/>
              <a:t>do O(N) Insert operations: </a:t>
            </a:r>
            <a:r>
              <a:rPr lang="en-US" altLang="en-US" sz="2400" dirty="0">
                <a:solidFill>
                  <a:srgbClr val="0000FF"/>
                </a:solidFill>
              </a:rPr>
              <a:t>O(N log N)</a:t>
            </a:r>
            <a:r>
              <a:rPr lang="en-US" altLang="en-US" sz="2400" dirty="0"/>
              <a:t> time</a:t>
            </a:r>
          </a:p>
          <a:p>
            <a:pPr marL="838200" lvl="1" indent="-381000">
              <a:buFont typeface="Monotype Sorts" pitchFamily="2" charset="2"/>
              <a:buAutoNum type="arabicPeriod"/>
            </a:pPr>
            <a:r>
              <a:rPr lang="en-US" altLang="en-US" sz="2400" dirty="0"/>
              <a:t>Better: Copy H2 at the end of H1 (assuming array implementation) and use Floyd’s Method for </a:t>
            </a:r>
            <a:r>
              <a:rPr lang="en-US" altLang="en-US" sz="2400" dirty="0" err="1"/>
              <a:t>BuildHeap</a:t>
            </a:r>
            <a:r>
              <a:rPr lang="en-US" altLang="en-US" sz="2400" dirty="0"/>
              <a:t>.</a:t>
            </a:r>
          </a:p>
          <a:p>
            <a:pPr marL="838200" lvl="1" indent="-381000">
              <a:buFontTx/>
              <a:buNone/>
            </a:pPr>
            <a:r>
              <a:rPr lang="en-US" altLang="en-US" sz="2400" dirty="0"/>
              <a:t>	Running Time: </a:t>
            </a:r>
            <a:r>
              <a:rPr lang="en-US" altLang="en-US" sz="2400" dirty="0">
                <a:solidFill>
                  <a:srgbClr val="0000FF"/>
                </a:solidFill>
              </a:rPr>
              <a:t>O(N)</a:t>
            </a:r>
          </a:p>
          <a:p>
            <a:pPr marL="838200" lvl="1" indent="-381000">
              <a:buFontTx/>
              <a:buNone/>
            </a:pPr>
            <a:r>
              <a:rPr lang="en-US" altLang="en-US" sz="2400" dirty="0">
                <a:solidFill>
                  <a:srgbClr val="FF0000"/>
                </a:solidFill>
              </a:rPr>
              <a:t>Can we do even </a:t>
            </a:r>
            <a:r>
              <a:rPr lang="en-US" altLang="en-US" sz="2400" dirty="0" smtClean="0">
                <a:solidFill>
                  <a:srgbClr val="FF0000"/>
                </a:solidFill>
              </a:rPr>
              <a:t>better with a different data structure? </a:t>
            </a:r>
            <a:r>
              <a:rPr lang="en-US" altLang="en-US" sz="2400" dirty="0">
                <a:solidFill>
                  <a:srgbClr val="FF0000"/>
                </a:solidFill>
              </a:rPr>
              <a:t>(</a:t>
            </a:r>
            <a:r>
              <a:rPr lang="en-US" altLang="en-US" sz="2400" i="1" dirty="0">
                <a:solidFill>
                  <a:srgbClr val="FF0000"/>
                </a:solidFill>
              </a:rPr>
              <a:t>i.e.</a:t>
            </a:r>
            <a:r>
              <a:rPr lang="en-US" altLang="en-US" sz="2400" dirty="0">
                <a:solidFill>
                  <a:srgbClr val="FF0000"/>
                </a:solidFill>
              </a:rPr>
              <a:t> Merge in O(log N) time?)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A098FCA-8705-4541-A62B-34DFEA1D024E}" type="slidenum">
              <a:rPr lang="en-US" altLang="en-US"/>
              <a:pPr/>
              <a:t>27</a:t>
            </a:fld>
            <a:endParaRPr lang="en-US" altLang="en-US"/>
          </a:p>
        </p:txBody>
      </p:sp>
      <p:sp>
        <p:nvSpPr>
          <p:cNvPr id="409602" name="Rectangle 2"/>
          <p:cNvSpPr>
            <a:spLocks noGrp="1" noChangeArrowheads="1"/>
          </p:cNvSpPr>
          <p:nvPr>
            <p:ph type="title"/>
          </p:nvPr>
        </p:nvSpPr>
        <p:spPr>
          <a:xfrm>
            <a:off x="0" y="457200"/>
            <a:ext cx="9144000" cy="801688"/>
          </a:xfrm>
        </p:spPr>
        <p:txBody>
          <a:bodyPr/>
          <a:lstStyle/>
          <a:p>
            <a:r>
              <a:rPr lang="en-US" altLang="en-US" sz="3600" dirty="0" err="1" smtClean="0"/>
              <a:t>Mergeable</a:t>
            </a:r>
            <a:r>
              <a:rPr lang="en-US" altLang="en-US" sz="3600" dirty="0" smtClean="0"/>
              <a:t> </a:t>
            </a:r>
            <a:r>
              <a:rPr lang="en-US" altLang="en-US" sz="3600" dirty="0"/>
              <a:t>Priority Queues: </a:t>
            </a:r>
            <a:br>
              <a:rPr lang="en-US" altLang="en-US" sz="3600" dirty="0"/>
            </a:br>
            <a:r>
              <a:rPr lang="en-US" altLang="en-US" sz="3600" dirty="0"/>
              <a:t>Leftist and Skew Heaps</a:t>
            </a:r>
          </a:p>
        </p:txBody>
      </p:sp>
      <p:sp>
        <p:nvSpPr>
          <p:cNvPr id="409603" name="Rectangle 3"/>
          <p:cNvSpPr>
            <a:spLocks noGrp="1" noChangeArrowheads="1"/>
          </p:cNvSpPr>
          <p:nvPr>
            <p:ph type="body" idx="1"/>
          </p:nvPr>
        </p:nvSpPr>
        <p:spPr>
          <a:xfrm>
            <a:off x="304800" y="1927225"/>
            <a:ext cx="8305800" cy="4625975"/>
          </a:xfrm>
        </p:spPr>
        <p:txBody>
          <a:bodyPr/>
          <a:lstStyle/>
          <a:p>
            <a:r>
              <a:rPr lang="en-US" altLang="en-US" sz="2400" dirty="0">
                <a:solidFill>
                  <a:srgbClr val="0000FF"/>
                </a:solidFill>
              </a:rPr>
              <a:t>Leftist Heaps</a:t>
            </a:r>
            <a:r>
              <a:rPr lang="en-US" altLang="en-US" sz="2400" dirty="0"/>
              <a:t>: Binary heap-ordered trees with left </a:t>
            </a:r>
            <a:r>
              <a:rPr lang="en-US" altLang="en-US" sz="2400" dirty="0" err="1"/>
              <a:t>subtrees</a:t>
            </a:r>
            <a:r>
              <a:rPr lang="en-US" altLang="en-US" sz="2400" dirty="0"/>
              <a:t> always “longer” than right </a:t>
            </a:r>
            <a:r>
              <a:rPr lang="en-US" altLang="en-US" sz="2400" dirty="0" err="1"/>
              <a:t>subtrees</a:t>
            </a:r>
            <a:endParaRPr lang="en-US" altLang="en-US" sz="2400" dirty="0"/>
          </a:p>
          <a:p>
            <a:pPr lvl="1">
              <a:spcBef>
                <a:spcPct val="10000"/>
              </a:spcBef>
            </a:pPr>
            <a:r>
              <a:rPr lang="en-US" altLang="en-US" sz="2000" dirty="0"/>
              <a:t>Main idea: Recursively work on right path for Merge/Insert/</a:t>
            </a:r>
            <a:r>
              <a:rPr lang="en-US" altLang="en-US" sz="2000" dirty="0" err="1"/>
              <a:t>DeleteMin</a:t>
            </a:r>
            <a:endParaRPr lang="en-US" altLang="en-US" sz="2000" dirty="0"/>
          </a:p>
          <a:p>
            <a:pPr lvl="1">
              <a:spcBef>
                <a:spcPct val="10000"/>
              </a:spcBef>
            </a:pPr>
            <a:r>
              <a:rPr lang="en-US" altLang="en-US" sz="2000" dirty="0"/>
              <a:t>Right path is always short </a:t>
            </a:r>
            <a:r>
              <a:rPr lang="en-US" altLang="en-US" sz="2000" dirty="0">
                <a:sym typeface="Wingdings" pitchFamily="2" charset="2"/>
              </a:rPr>
              <a:t> </a:t>
            </a:r>
            <a:r>
              <a:rPr lang="en-US" altLang="en-US" sz="2000" dirty="0"/>
              <a:t>has O(log N) nodes</a:t>
            </a:r>
          </a:p>
          <a:p>
            <a:pPr lvl="1">
              <a:spcBef>
                <a:spcPct val="10000"/>
              </a:spcBef>
            </a:pPr>
            <a:r>
              <a:rPr lang="en-US" altLang="en-US" sz="2000" dirty="0"/>
              <a:t>Merge, Insert, </a:t>
            </a:r>
            <a:r>
              <a:rPr lang="en-US" altLang="en-US" sz="2000" dirty="0" err="1"/>
              <a:t>DeleteMin</a:t>
            </a:r>
            <a:r>
              <a:rPr lang="en-US" altLang="en-US" sz="2000" dirty="0"/>
              <a:t> all have O(log N) running time (see text)</a:t>
            </a:r>
          </a:p>
          <a:p>
            <a:r>
              <a:rPr lang="en-US" altLang="en-US" sz="2400" dirty="0">
                <a:solidFill>
                  <a:srgbClr val="0000FF"/>
                </a:solidFill>
              </a:rPr>
              <a:t>Skew Heaps</a:t>
            </a:r>
            <a:r>
              <a:rPr lang="en-US" altLang="en-US" sz="2400" dirty="0"/>
              <a:t>: Self-adjusting version of leftist heaps (</a:t>
            </a:r>
            <a:r>
              <a:rPr lang="en-US" altLang="en-US" sz="2400" i="1" dirty="0"/>
              <a:t>a la</a:t>
            </a:r>
            <a:r>
              <a:rPr lang="en-US" altLang="en-US" sz="2400" dirty="0"/>
              <a:t> splay trees)</a:t>
            </a:r>
          </a:p>
          <a:p>
            <a:pPr lvl="1">
              <a:spcBef>
                <a:spcPct val="10000"/>
              </a:spcBef>
            </a:pPr>
            <a:r>
              <a:rPr lang="en-US" altLang="en-US" sz="2000" dirty="0"/>
              <a:t>Do not actually keep track of path lengths</a:t>
            </a:r>
          </a:p>
          <a:p>
            <a:pPr lvl="1">
              <a:spcBef>
                <a:spcPct val="10000"/>
              </a:spcBef>
            </a:pPr>
            <a:r>
              <a:rPr lang="en-US" altLang="en-US" sz="2000" dirty="0"/>
              <a:t>Adjust tree by swapping children during each merge</a:t>
            </a:r>
          </a:p>
          <a:p>
            <a:pPr lvl="1">
              <a:spcBef>
                <a:spcPct val="10000"/>
              </a:spcBef>
            </a:pPr>
            <a:r>
              <a:rPr lang="en-US" altLang="en-US" sz="2000" dirty="0"/>
              <a:t>O(log N) amortized time per operation for a sequence of M </a:t>
            </a:r>
            <a:r>
              <a:rPr lang="en-US" altLang="en-US" sz="2000" dirty="0" smtClean="0"/>
              <a:t>operations</a:t>
            </a:r>
            <a:endParaRPr lang="en-US" altLang="en-US"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744A22-F45F-4EF8-9228-257543142ADA}" type="slidenum">
              <a:rPr lang="en-US" altLang="en-US"/>
              <a:pPr/>
              <a:t>28</a:t>
            </a:fld>
            <a:endParaRPr lang="en-US" altLang="en-US"/>
          </a:p>
        </p:txBody>
      </p:sp>
      <p:sp>
        <p:nvSpPr>
          <p:cNvPr id="279554" name="Rectangle 2"/>
          <p:cNvSpPr>
            <a:spLocks noGrp="1" noChangeArrowheads="1"/>
          </p:cNvSpPr>
          <p:nvPr>
            <p:ph type="title"/>
          </p:nvPr>
        </p:nvSpPr>
        <p:spPr/>
        <p:txBody>
          <a:bodyPr/>
          <a:lstStyle/>
          <a:p>
            <a:r>
              <a:rPr lang="en-US" altLang="en-US"/>
              <a:t>Leftist Heaps</a:t>
            </a:r>
          </a:p>
        </p:txBody>
      </p:sp>
      <p:sp>
        <p:nvSpPr>
          <p:cNvPr id="279557" name="Rectangle 5"/>
          <p:cNvSpPr>
            <a:spLocks noGrp="1" noChangeArrowheads="1"/>
          </p:cNvSpPr>
          <p:nvPr>
            <p:ph type="body" idx="1"/>
          </p:nvPr>
        </p:nvSpPr>
        <p:spPr/>
        <p:txBody>
          <a:bodyPr/>
          <a:lstStyle/>
          <a:p>
            <a:r>
              <a:rPr lang="en-US" altLang="en-US" dirty="0" smtClean="0"/>
              <a:t>A heap </a:t>
            </a:r>
            <a:r>
              <a:rPr lang="en-US" altLang="en-US" dirty="0"/>
              <a:t>structure that </a:t>
            </a:r>
            <a:r>
              <a:rPr lang="en-US" altLang="en-US" dirty="0" smtClean="0"/>
              <a:t>enables </a:t>
            </a:r>
            <a:r>
              <a:rPr lang="en-US" altLang="en-US" dirty="0"/>
              <a:t>fast </a:t>
            </a:r>
            <a:r>
              <a:rPr lang="en-US" altLang="en-US" dirty="0" smtClean="0"/>
              <a:t>merges</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4D87675B-6E9F-4CCB-9404-E37347303421}" type="slidenum">
              <a:rPr lang="en-US" altLang="en-US"/>
              <a:pPr/>
              <a:t>29</a:t>
            </a:fld>
            <a:endParaRPr lang="en-US" altLang="en-US"/>
          </a:p>
        </p:txBody>
      </p:sp>
      <p:sp>
        <p:nvSpPr>
          <p:cNvPr id="286722" name="Text Box 2"/>
          <p:cNvSpPr txBox="1">
            <a:spLocks noChangeArrowheads="1"/>
          </p:cNvSpPr>
          <p:nvPr/>
        </p:nvSpPr>
        <p:spPr bwMode="auto">
          <a:xfrm>
            <a:off x="1584325" y="1204986"/>
            <a:ext cx="6340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dirty="0">
                <a:solidFill>
                  <a:srgbClr val="339933"/>
                </a:solidFill>
              </a:rPr>
              <a:t>the </a:t>
            </a:r>
            <a:r>
              <a:rPr lang="en-US" altLang="en-US" i="1" dirty="0">
                <a:solidFill>
                  <a:srgbClr val="339933"/>
                </a:solidFill>
              </a:rPr>
              <a:t>null path length (</a:t>
            </a:r>
            <a:r>
              <a:rPr lang="en-US" altLang="en-US" i="1" dirty="0" err="1">
                <a:solidFill>
                  <a:srgbClr val="339933"/>
                </a:solidFill>
              </a:rPr>
              <a:t>npl</a:t>
            </a:r>
            <a:r>
              <a:rPr lang="en-US" altLang="en-US" i="1" dirty="0">
                <a:solidFill>
                  <a:srgbClr val="339933"/>
                </a:solidFill>
              </a:rPr>
              <a:t>)</a:t>
            </a:r>
            <a:r>
              <a:rPr lang="en-US" altLang="en-US" dirty="0">
                <a:solidFill>
                  <a:srgbClr val="339933"/>
                </a:solidFill>
              </a:rPr>
              <a:t> of a node is the </a:t>
            </a:r>
            <a:r>
              <a:rPr lang="en-US" altLang="en-US" dirty="0" smtClean="0">
                <a:solidFill>
                  <a:srgbClr val="339933"/>
                </a:solidFill>
              </a:rPr>
              <a:t>smallest number </a:t>
            </a:r>
            <a:r>
              <a:rPr lang="en-US" altLang="en-US" dirty="0">
                <a:solidFill>
                  <a:srgbClr val="339933"/>
                </a:solidFill>
              </a:rPr>
              <a:t>of nodes between it and a null in the tree</a:t>
            </a:r>
          </a:p>
        </p:txBody>
      </p:sp>
      <p:sp>
        <p:nvSpPr>
          <p:cNvPr id="286723" name="Rectangle 3"/>
          <p:cNvSpPr>
            <a:spLocks noGrp="1" noChangeArrowheads="1"/>
          </p:cNvSpPr>
          <p:nvPr>
            <p:ph type="title"/>
          </p:nvPr>
        </p:nvSpPr>
        <p:spPr>
          <a:xfrm>
            <a:off x="533400" y="381000"/>
            <a:ext cx="7924800" cy="762000"/>
          </a:xfrm>
        </p:spPr>
        <p:txBody>
          <a:bodyPr/>
          <a:lstStyle/>
          <a:p>
            <a:r>
              <a:rPr lang="en-US" altLang="en-US" dirty="0" smtClean="0"/>
              <a:t>Definition: Null </a:t>
            </a:r>
            <a:r>
              <a:rPr lang="en-US" altLang="en-US" dirty="0"/>
              <a:t>Path Length</a:t>
            </a:r>
          </a:p>
        </p:txBody>
      </p:sp>
      <p:sp>
        <p:nvSpPr>
          <p:cNvPr id="286724" name="Rectangle 4"/>
          <p:cNvSpPr>
            <a:spLocks noGrp="1" noChangeArrowheads="1"/>
          </p:cNvSpPr>
          <p:nvPr>
            <p:ph type="body" idx="1"/>
          </p:nvPr>
        </p:nvSpPr>
        <p:spPr>
          <a:xfrm>
            <a:off x="304800" y="2819400"/>
            <a:ext cx="4343400" cy="3581400"/>
          </a:xfrm>
        </p:spPr>
        <p:txBody>
          <a:bodyPr/>
          <a:lstStyle/>
          <a:p>
            <a:r>
              <a:rPr lang="en-US" altLang="en-US"/>
              <a:t>npl(null) = -1</a:t>
            </a:r>
          </a:p>
          <a:p>
            <a:r>
              <a:rPr lang="en-US" altLang="en-US"/>
              <a:t>npl(leaf) = 0</a:t>
            </a:r>
          </a:p>
          <a:p>
            <a:r>
              <a:rPr lang="en-US" altLang="en-US"/>
              <a:t>npl(single-child node) = 0</a:t>
            </a:r>
          </a:p>
        </p:txBody>
      </p:sp>
      <p:sp>
        <p:nvSpPr>
          <p:cNvPr id="286725" name="Oval 5"/>
          <p:cNvSpPr>
            <a:spLocks noChangeAspect="1" noChangeArrowheads="1"/>
          </p:cNvSpPr>
          <p:nvPr/>
        </p:nvSpPr>
        <p:spPr bwMode="auto">
          <a:xfrm>
            <a:off x="6819900" y="5562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9</a:t>
            </a:r>
            <a:endParaRPr lang="en-US" altLang="en-US" dirty="0"/>
          </a:p>
        </p:txBody>
      </p:sp>
      <p:sp>
        <p:nvSpPr>
          <p:cNvPr id="286726" name="Oval 6"/>
          <p:cNvSpPr>
            <a:spLocks noChangeAspect="1" noChangeArrowheads="1"/>
          </p:cNvSpPr>
          <p:nvPr/>
        </p:nvSpPr>
        <p:spPr bwMode="auto">
          <a:xfrm>
            <a:off x="6286500" y="5562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19</a:t>
            </a:r>
            <a:endParaRPr lang="en-US" altLang="en-US" dirty="0"/>
          </a:p>
        </p:txBody>
      </p:sp>
      <p:sp>
        <p:nvSpPr>
          <p:cNvPr id="286727" name="Oval 7"/>
          <p:cNvSpPr>
            <a:spLocks noChangeAspect="1" noChangeArrowheads="1"/>
          </p:cNvSpPr>
          <p:nvPr/>
        </p:nvSpPr>
        <p:spPr bwMode="auto">
          <a:xfrm>
            <a:off x="5753100" y="5562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15</a:t>
            </a:r>
            <a:endParaRPr lang="en-US" altLang="en-US" dirty="0"/>
          </a:p>
        </p:txBody>
      </p:sp>
      <p:sp>
        <p:nvSpPr>
          <p:cNvPr id="286728" name="Oval 8"/>
          <p:cNvSpPr>
            <a:spLocks noChangeAspect="1" noChangeArrowheads="1"/>
          </p:cNvSpPr>
          <p:nvPr/>
        </p:nvSpPr>
        <p:spPr bwMode="auto">
          <a:xfrm>
            <a:off x="8153400" y="4673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8</a:t>
            </a:r>
            <a:endParaRPr lang="en-US" altLang="en-US" dirty="0"/>
          </a:p>
        </p:txBody>
      </p:sp>
      <p:sp>
        <p:nvSpPr>
          <p:cNvPr id="286729" name="Oval 9"/>
          <p:cNvSpPr>
            <a:spLocks noChangeAspect="1" noChangeArrowheads="1"/>
          </p:cNvSpPr>
          <p:nvPr/>
        </p:nvSpPr>
        <p:spPr bwMode="auto">
          <a:xfrm>
            <a:off x="7086600" y="4673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6</a:t>
            </a:r>
            <a:endParaRPr lang="en-US" altLang="en-US" dirty="0"/>
          </a:p>
        </p:txBody>
      </p:sp>
      <p:sp>
        <p:nvSpPr>
          <p:cNvPr id="286730" name="Oval 10"/>
          <p:cNvSpPr>
            <a:spLocks noChangeAspect="1" noChangeArrowheads="1"/>
          </p:cNvSpPr>
          <p:nvPr/>
        </p:nvSpPr>
        <p:spPr bwMode="auto">
          <a:xfrm>
            <a:off x="6019800" y="4673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13</a:t>
            </a:r>
            <a:endParaRPr lang="en-US" altLang="en-US" dirty="0"/>
          </a:p>
        </p:txBody>
      </p:sp>
      <p:sp>
        <p:nvSpPr>
          <p:cNvPr id="286731" name="Oval 11"/>
          <p:cNvSpPr>
            <a:spLocks noChangeAspect="1" noChangeArrowheads="1"/>
          </p:cNvSpPr>
          <p:nvPr/>
        </p:nvSpPr>
        <p:spPr bwMode="auto">
          <a:xfrm>
            <a:off x="7620000" y="3784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4</a:t>
            </a:r>
            <a:endParaRPr lang="en-US" altLang="en-US" dirty="0"/>
          </a:p>
        </p:txBody>
      </p:sp>
      <p:sp>
        <p:nvSpPr>
          <p:cNvPr id="286732" name="Oval 12"/>
          <p:cNvSpPr>
            <a:spLocks noChangeAspect="1" noChangeArrowheads="1"/>
          </p:cNvSpPr>
          <p:nvPr/>
        </p:nvSpPr>
        <p:spPr bwMode="auto">
          <a:xfrm>
            <a:off x="5486400" y="377486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7</a:t>
            </a:r>
            <a:endParaRPr lang="en-US" altLang="en-US" dirty="0"/>
          </a:p>
        </p:txBody>
      </p:sp>
      <p:sp>
        <p:nvSpPr>
          <p:cNvPr id="286733" name="Oval 13"/>
          <p:cNvSpPr>
            <a:spLocks noChangeAspect="1" noChangeArrowheads="1"/>
          </p:cNvSpPr>
          <p:nvPr/>
        </p:nvSpPr>
        <p:spPr bwMode="auto">
          <a:xfrm>
            <a:off x="6553200" y="2895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dirty="0"/>
          </a:p>
        </p:txBody>
      </p:sp>
      <p:cxnSp>
        <p:nvCxnSpPr>
          <p:cNvPr id="286734" name="AutoShape 14"/>
          <p:cNvCxnSpPr>
            <a:cxnSpLocks noChangeShapeType="1"/>
            <a:stCxn id="286733" idx="3"/>
            <a:endCxn id="286732" idx="0"/>
          </p:cNvCxnSpPr>
          <p:nvPr/>
        </p:nvCxnSpPr>
        <p:spPr bwMode="auto">
          <a:xfrm flipH="1">
            <a:off x="5676900" y="3220804"/>
            <a:ext cx="932096" cy="55406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35" name="AutoShape 15"/>
          <p:cNvCxnSpPr>
            <a:cxnSpLocks noChangeShapeType="1"/>
            <a:stCxn id="286733" idx="5"/>
            <a:endCxn id="286731" idx="0"/>
          </p:cNvCxnSpPr>
          <p:nvPr/>
        </p:nvCxnSpPr>
        <p:spPr bwMode="auto">
          <a:xfrm>
            <a:off x="6878638" y="32400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36" name="AutoShape 16"/>
          <p:cNvCxnSpPr>
            <a:cxnSpLocks noChangeShapeType="1"/>
            <a:stCxn id="286731" idx="3"/>
            <a:endCxn id="286729" idx="0"/>
          </p:cNvCxnSpPr>
          <p:nvPr/>
        </p:nvCxnSpPr>
        <p:spPr bwMode="auto">
          <a:xfrm flipH="1">
            <a:off x="7277100" y="41290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37" name="AutoShape 17"/>
          <p:cNvCxnSpPr>
            <a:cxnSpLocks noChangeShapeType="1"/>
            <a:stCxn id="286731" idx="5"/>
            <a:endCxn id="286728" idx="0"/>
          </p:cNvCxnSpPr>
          <p:nvPr/>
        </p:nvCxnSpPr>
        <p:spPr bwMode="auto">
          <a:xfrm>
            <a:off x="7945438" y="41290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38" name="AutoShape 18"/>
          <p:cNvCxnSpPr>
            <a:cxnSpLocks noChangeShapeType="1"/>
            <a:stCxn id="286729" idx="3"/>
            <a:endCxn id="286725" idx="0"/>
          </p:cNvCxnSpPr>
          <p:nvPr/>
        </p:nvCxnSpPr>
        <p:spPr bwMode="auto">
          <a:xfrm flipH="1">
            <a:off x="7010400" y="50180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39" name="AutoShape 19"/>
          <p:cNvCxnSpPr>
            <a:cxnSpLocks noChangeShapeType="1"/>
            <a:stCxn id="286732" idx="5"/>
            <a:endCxn id="286730" idx="0"/>
          </p:cNvCxnSpPr>
          <p:nvPr/>
        </p:nvCxnSpPr>
        <p:spPr bwMode="auto">
          <a:xfrm>
            <a:off x="5811604" y="4100072"/>
            <a:ext cx="398696" cy="5735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40" name="AutoShape 20"/>
          <p:cNvCxnSpPr>
            <a:cxnSpLocks noChangeShapeType="1"/>
            <a:stCxn id="286730" idx="3"/>
            <a:endCxn id="286727" idx="0"/>
          </p:cNvCxnSpPr>
          <p:nvPr/>
        </p:nvCxnSpPr>
        <p:spPr bwMode="auto">
          <a:xfrm flipH="1">
            <a:off x="5943600" y="50180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41" name="AutoShape 21"/>
          <p:cNvCxnSpPr>
            <a:cxnSpLocks noChangeShapeType="1"/>
            <a:stCxn id="286730" idx="5"/>
            <a:endCxn id="286726" idx="0"/>
          </p:cNvCxnSpPr>
          <p:nvPr/>
        </p:nvCxnSpPr>
        <p:spPr bwMode="auto">
          <a:xfrm>
            <a:off x="6345238" y="50180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42" name="Text Box 22"/>
          <p:cNvSpPr txBox="1">
            <a:spLocks noChangeArrowheads="1"/>
          </p:cNvSpPr>
          <p:nvPr/>
        </p:nvSpPr>
        <p:spPr bwMode="auto">
          <a:xfrm>
            <a:off x="441325" y="5299075"/>
            <a:ext cx="3749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a:solidFill>
                  <a:schemeClr val="accent2"/>
                </a:solidFill>
              </a:rPr>
              <a:t>another way of looking at it:</a:t>
            </a:r>
          </a:p>
          <a:p>
            <a:pPr algn="l" eaLnBrk="0" hangingPunct="0"/>
            <a:r>
              <a:rPr lang="en-US" altLang="en-US">
                <a:solidFill>
                  <a:schemeClr val="accent2"/>
                </a:solidFill>
              </a:rPr>
              <a:t>npl is the height of complete subtree rooted at this node</a:t>
            </a:r>
          </a:p>
        </p:txBody>
      </p:sp>
      <p:sp>
        <p:nvSpPr>
          <p:cNvPr id="286743" name="Oval 23"/>
          <p:cNvSpPr>
            <a:spLocks noChangeAspect="1" noChangeArrowheads="1"/>
          </p:cNvSpPr>
          <p:nvPr/>
        </p:nvSpPr>
        <p:spPr bwMode="auto">
          <a:xfrm>
            <a:off x="4957763" y="466407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9</a:t>
            </a:r>
            <a:endParaRPr lang="en-US" altLang="en-US" dirty="0"/>
          </a:p>
        </p:txBody>
      </p:sp>
      <p:cxnSp>
        <p:nvCxnSpPr>
          <p:cNvPr id="286744" name="AutoShape 24"/>
          <p:cNvCxnSpPr>
            <a:cxnSpLocks noChangeShapeType="1"/>
            <a:stCxn id="286732" idx="3"/>
            <a:endCxn id="286743" idx="0"/>
          </p:cNvCxnSpPr>
          <p:nvPr/>
        </p:nvCxnSpPr>
        <p:spPr bwMode="auto">
          <a:xfrm flipH="1">
            <a:off x="5148263" y="4100072"/>
            <a:ext cx="393933" cy="56400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6972886" y="2740209"/>
            <a:ext cx="338554" cy="461665"/>
          </a:xfrm>
          <a:prstGeom prst="rect">
            <a:avLst/>
          </a:prstGeom>
        </p:spPr>
        <p:txBody>
          <a:bodyPr wrap="none">
            <a:spAutoFit/>
          </a:bodyPr>
          <a:lstStyle/>
          <a:p>
            <a:pPr eaLnBrk="0" hangingPunct="0"/>
            <a:r>
              <a:rPr lang="en-US" altLang="en-US" dirty="0"/>
              <a:t>2</a:t>
            </a:r>
          </a:p>
        </p:txBody>
      </p:sp>
      <p:sp>
        <p:nvSpPr>
          <p:cNvPr id="6" name="Rectangle 5"/>
          <p:cNvSpPr/>
          <p:nvPr/>
        </p:nvSpPr>
        <p:spPr>
          <a:xfrm>
            <a:off x="6477000" y="4578650"/>
            <a:ext cx="338554" cy="461665"/>
          </a:xfrm>
          <a:prstGeom prst="rect">
            <a:avLst/>
          </a:prstGeom>
        </p:spPr>
        <p:txBody>
          <a:bodyPr wrap="none">
            <a:spAutoFit/>
          </a:bodyPr>
          <a:lstStyle/>
          <a:p>
            <a:r>
              <a:rPr lang="en-US" altLang="en-US" dirty="0"/>
              <a:t>1</a:t>
            </a:r>
            <a:endParaRPr lang="en-US" dirty="0"/>
          </a:p>
        </p:txBody>
      </p:sp>
      <p:sp>
        <p:nvSpPr>
          <p:cNvPr id="7" name="Rectangle 6"/>
          <p:cNvSpPr/>
          <p:nvPr/>
        </p:nvSpPr>
        <p:spPr>
          <a:xfrm>
            <a:off x="4619209" y="4377414"/>
            <a:ext cx="338554" cy="461665"/>
          </a:xfrm>
          <a:prstGeom prst="rect">
            <a:avLst/>
          </a:prstGeom>
        </p:spPr>
        <p:txBody>
          <a:bodyPr wrap="none">
            <a:spAutoFit/>
          </a:bodyPr>
          <a:lstStyle/>
          <a:p>
            <a:pPr eaLnBrk="0" hangingPunct="0"/>
            <a:r>
              <a:rPr lang="en-US" altLang="en-US" dirty="0"/>
              <a:t>0</a:t>
            </a:r>
          </a:p>
        </p:txBody>
      </p:sp>
      <p:sp>
        <p:nvSpPr>
          <p:cNvPr id="32" name="Rectangle 31"/>
          <p:cNvSpPr/>
          <p:nvPr/>
        </p:nvSpPr>
        <p:spPr>
          <a:xfrm>
            <a:off x="5372919" y="5448326"/>
            <a:ext cx="338554" cy="461665"/>
          </a:xfrm>
          <a:prstGeom prst="rect">
            <a:avLst/>
          </a:prstGeom>
        </p:spPr>
        <p:txBody>
          <a:bodyPr wrap="none">
            <a:spAutoFit/>
          </a:bodyPr>
          <a:lstStyle/>
          <a:p>
            <a:pPr eaLnBrk="0" hangingPunct="0"/>
            <a:r>
              <a:rPr lang="en-US" altLang="en-US" dirty="0"/>
              <a:t>0</a:t>
            </a:r>
          </a:p>
        </p:txBody>
      </p:sp>
      <p:sp>
        <p:nvSpPr>
          <p:cNvPr id="33" name="Rectangle 32"/>
          <p:cNvSpPr/>
          <p:nvPr/>
        </p:nvSpPr>
        <p:spPr>
          <a:xfrm>
            <a:off x="6534524" y="5358855"/>
            <a:ext cx="338554" cy="461665"/>
          </a:xfrm>
          <a:prstGeom prst="rect">
            <a:avLst/>
          </a:prstGeom>
        </p:spPr>
        <p:txBody>
          <a:bodyPr wrap="none">
            <a:spAutoFit/>
          </a:bodyPr>
          <a:lstStyle/>
          <a:p>
            <a:pPr eaLnBrk="0" hangingPunct="0"/>
            <a:r>
              <a:rPr lang="en-US" altLang="en-US" dirty="0"/>
              <a:t>0</a:t>
            </a:r>
          </a:p>
        </p:txBody>
      </p:sp>
      <p:sp>
        <p:nvSpPr>
          <p:cNvPr id="34" name="Rectangle 33"/>
          <p:cNvSpPr/>
          <p:nvPr/>
        </p:nvSpPr>
        <p:spPr>
          <a:xfrm>
            <a:off x="7506286" y="4658022"/>
            <a:ext cx="338554" cy="461665"/>
          </a:xfrm>
          <a:prstGeom prst="rect">
            <a:avLst/>
          </a:prstGeom>
        </p:spPr>
        <p:txBody>
          <a:bodyPr wrap="none">
            <a:spAutoFit/>
          </a:bodyPr>
          <a:lstStyle/>
          <a:p>
            <a:pPr eaLnBrk="0" hangingPunct="0"/>
            <a:r>
              <a:rPr lang="en-US" altLang="en-US" dirty="0"/>
              <a:t>0</a:t>
            </a:r>
          </a:p>
        </p:txBody>
      </p:sp>
      <p:sp>
        <p:nvSpPr>
          <p:cNvPr id="35" name="Rectangle 34"/>
          <p:cNvSpPr/>
          <p:nvPr/>
        </p:nvSpPr>
        <p:spPr>
          <a:xfrm>
            <a:off x="7134017" y="5439203"/>
            <a:ext cx="338554" cy="461665"/>
          </a:xfrm>
          <a:prstGeom prst="rect">
            <a:avLst/>
          </a:prstGeom>
        </p:spPr>
        <p:txBody>
          <a:bodyPr wrap="none">
            <a:spAutoFit/>
          </a:bodyPr>
          <a:lstStyle/>
          <a:p>
            <a:pPr eaLnBrk="0" hangingPunct="0"/>
            <a:r>
              <a:rPr lang="en-US" altLang="en-US" dirty="0"/>
              <a:t>0</a:t>
            </a:r>
          </a:p>
        </p:txBody>
      </p:sp>
      <p:sp>
        <p:nvSpPr>
          <p:cNvPr id="36" name="Rectangle 35"/>
          <p:cNvSpPr/>
          <p:nvPr/>
        </p:nvSpPr>
        <p:spPr>
          <a:xfrm>
            <a:off x="8479918" y="4671167"/>
            <a:ext cx="338554" cy="461665"/>
          </a:xfrm>
          <a:prstGeom prst="rect">
            <a:avLst/>
          </a:prstGeom>
        </p:spPr>
        <p:txBody>
          <a:bodyPr wrap="none">
            <a:spAutoFit/>
          </a:bodyPr>
          <a:lstStyle/>
          <a:p>
            <a:pPr eaLnBrk="0" hangingPunct="0"/>
            <a:r>
              <a:rPr lang="en-US" altLang="en-US" dirty="0"/>
              <a:t>0</a:t>
            </a:r>
          </a:p>
        </p:txBody>
      </p:sp>
      <p:sp>
        <p:nvSpPr>
          <p:cNvPr id="37" name="Rectangle 36"/>
          <p:cNvSpPr/>
          <p:nvPr/>
        </p:nvSpPr>
        <p:spPr>
          <a:xfrm>
            <a:off x="7984123" y="3761921"/>
            <a:ext cx="338554" cy="461665"/>
          </a:xfrm>
          <a:prstGeom prst="rect">
            <a:avLst/>
          </a:prstGeom>
        </p:spPr>
        <p:txBody>
          <a:bodyPr wrap="none">
            <a:spAutoFit/>
          </a:bodyPr>
          <a:lstStyle/>
          <a:p>
            <a:r>
              <a:rPr lang="en-US" altLang="en-US" dirty="0"/>
              <a:t>1</a:t>
            </a:r>
            <a:endParaRPr lang="en-US" dirty="0"/>
          </a:p>
        </p:txBody>
      </p:sp>
      <p:sp>
        <p:nvSpPr>
          <p:cNvPr id="11" name="TextBox 10"/>
          <p:cNvSpPr txBox="1"/>
          <p:nvPr/>
        </p:nvSpPr>
        <p:spPr>
          <a:xfrm>
            <a:off x="6608996" y="2894116"/>
            <a:ext cx="338555" cy="461665"/>
          </a:xfrm>
          <a:prstGeom prst="rect">
            <a:avLst/>
          </a:prstGeom>
          <a:noFill/>
        </p:spPr>
        <p:txBody>
          <a:bodyPr wrap="none" rtlCol="0">
            <a:spAutoFit/>
          </a:bodyPr>
          <a:lstStyle/>
          <a:p>
            <a:r>
              <a:rPr lang="en-US" dirty="0" smtClean="0"/>
              <a:t>3</a:t>
            </a:r>
            <a:endParaRPr lang="en-US" dirty="0"/>
          </a:p>
        </p:txBody>
      </p:sp>
      <p:sp>
        <p:nvSpPr>
          <p:cNvPr id="38" name="Rectangle 37"/>
          <p:cNvSpPr/>
          <p:nvPr/>
        </p:nvSpPr>
        <p:spPr>
          <a:xfrm>
            <a:off x="5047284" y="3660218"/>
            <a:ext cx="338554" cy="461665"/>
          </a:xfrm>
          <a:prstGeom prst="rect">
            <a:avLst/>
          </a:prstGeom>
        </p:spPr>
        <p:txBody>
          <a:bodyPr wrap="none">
            <a:spAutoFit/>
          </a:bodyPr>
          <a:lstStyle/>
          <a:p>
            <a:r>
              <a:rPr lang="en-US" altLang="en-US" dirty="0"/>
              <a:t>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AA83A24-C041-4082-9B6E-D8918B3F8237}" type="slidenum">
              <a:rPr lang="en-US" altLang="en-US"/>
              <a:pPr/>
              <a:t>3</a:t>
            </a:fld>
            <a:endParaRPr lang="en-US" altLang="en-US"/>
          </a:p>
        </p:txBody>
      </p:sp>
      <p:sp>
        <p:nvSpPr>
          <p:cNvPr id="228354" name="Rectangle 2"/>
          <p:cNvSpPr>
            <a:spLocks noGrp="1" noChangeArrowheads="1"/>
          </p:cNvSpPr>
          <p:nvPr>
            <p:ph type="title"/>
          </p:nvPr>
        </p:nvSpPr>
        <p:spPr/>
        <p:txBody>
          <a:bodyPr/>
          <a:lstStyle/>
          <a:p>
            <a:r>
              <a:rPr lang="en-US" altLang="en-US"/>
              <a:t>Priority Queue ADT</a:t>
            </a:r>
          </a:p>
        </p:txBody>
      </p:sp>
      <p:sp>
        <p:nvSpPr>
          <p:cNvPr id="228355" name="Rectangle 3"/>
          <p:cNvSpPr>
            <a:spLocks noGrp="1" noChangeArrowheads="1"/>
          </p:cNvSpPr>
          <p:nvPr>
            <p:ph type="body" idx="1"/>
          </p:nvPr>
        </p:nvSpPr>
        <p:spPr>
          <a:noFill/>
          <a:ln/>
        </p:spPr>
        <p:txBody>
          <a:bodyPr/>
          <a:lstStyle/>
          <a:p>
            <a:r>
              <a:rPr lang="en-US" altLang="en-US" sz="2800"/>
              <a:t>Priority Queue operations</a:t>
            </a:r>
          </a:p>
          <a:p>
            <a:pPr lvl="1"/>
            <a:r>
              <a:rPr lang="en-US" altLang="en-US" sz="2400"/>
              <a:t>create</a:t>
            </a:r>
          </a:p>
          <a:p>
            <a:pPr lvl="1"/>
            <a:r>
              <a:rPr lang="en-US" altLang="en-US" sz="2400"/>
              <a:t>destroy</a:t>
            </a:r>
          </a:p>
          <a:p>
            <a:pPr lvl="1"/>
            <a:r>
              <a:rPr lang="en-US" altLang="en-US" sz="2400"/>
              <a:t>insert</a:t>
            </a:r>
          </a:p>
          <a:p>
            <a:pPr lvl="1"/>
            <a:r>
              <a:rPr lang="en-US" altLang="en-US" sz="2400"/>
              <a:t>deleteMin</a:t>
            </a:r>
          </a:p>
          <a:p>
            <a:pPr lvl="1"/>
            <a:r>
              <a:rPr lang="en-US" altLang="en-US" sz="2400"/>
              <a:t>is_empty</a:t>
            </a:r>
          </a:p>
          <a:p>
            <a:r>
              <a:rPr lang="en-US" altLang="en-US" sz="2800"/>
              <a:t>Priority Queue property: for two elements in the queue, </a:t>
            </a:r>
            <a:r>
              <a:rPr lang="en-US" altLang="en-US" sz="2800" i="1"/>
              <a:t>x</a:t>
            </a:r>
            <a:r>
              <a:rPr lang="en-US" altLang="en-US" sz="2800"/>
              <a:t> and </a:t>
            </a:r>
            <a:r>
              <a:rPr lang="en-US" altLang="en-US" sz="2800" i="1"/>
              <a:t>y</a:t>
            </a:r>
            <a:r>
              <a:rPr lang="en-US" altLang="en-US" sz="2800"/>
              <a:t>, if </a:t>
            </a:r>
            <a:r>
              <a:rPr lang="en-US" altLang="en-US" sz="2800" i="1"/>
              <a:t>x</a:t>
            </a:r>
            <a:r>
              <a:rPr lang="en-US" altLang="en-US" sz="2800"/>
              <a:t> has a lower </a:t>
            </a:r>
            <a:r>
              <a:rPr lang="en-US" altLang="en-US" sz="2800">
                <a:solidFill>
                  <a:srgbClr val="339933"/>
                </a:solidFill>
              </a:rPr>
              <a:t>priority value</a:t>
            </a:r>
            <a:r>
              <a:rPr lang="en-US" altLang="en-US" sz="2800"/>
              <a:t> than </a:t>
            </a:r>
            <a:r>
              <a:rPr lang="en-US" altLang="en-US" sz="2800" i="1"/>
              <a:t>y</a:t>
            </a:r>
            <a:r>
              <a:rPr lang="en-US" altLang="en-US" sz="2800"/>
              <a:t>, </a:t>
            </a:r>
            <a:r>
              <a:rPr lang="en-US" altLang="en-US" sz="2800" i="1"/>
              <a:t>x</a:t>
            </a:r>
            <a:r>
              <a:rPr lang="en-US" altLang="en-US" sz="2800"/>
              <a:t> will be deleted before </a:t>
            </a:r>
            <a:r>
              <a:rPr lang="en-US" altLang="en-US" sz="2800" i="1"/>
              <a:t>y</a:t>
            </a:r>
            <a:endParaRPr lang="en-US" altLang="en-US" sz="2800"/>
          </a:p>
        </p:txBody>
      </p:sp>
      <p:sp>
        <p:nvSpPr>
          <p:cNvPr id="228356" name="Rectangle 4"/>
          <p:cNvSpPr>
            <a:spLocks noChangeArrowheads="1"/>
          </p:cNvSpPr>
          <p:nvPr/>
        </p:nvSpPr>
        <p:spPr bwMode="auto">
          <a:xfrm>
            <a:off x="4876800" y="2819400"/>
            <a:ext cx="1981200" cy="1143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a:solidFill>
                  <a:schemeClr val="accent2"/>
                </a:solidFill>
              </a:rPr>
              <a:t>F</a:t>
            </a:r>
            <a:r>
              <a:rPr lang="en-US" altLang="en-US" dirty="0">
                <a:solidFill>
                  <a:srgbClr val="339933"/>
                </a:solidFill>
              </a:rPr>
              <a:t>(7)</a:t>
            </a:r>
            <a:r>
              <a:rPr lang="en-US" altLang="en-US" dirty="0">
                <a:solidFill>
                  <a:schemeClr val="accent2"/>
                </a:solidFill>
              </a:rPr>
              <a:t> E</a:t>
            </a:r>
            <a:r>
              <a:rPr lang="en-US" altLang="en-US" dirty="0">
                <a:solidFill>
                  <a:srgbClr val="339933"/>
                </a:solidFill>
              </a:rPr>
              <a:t>(5)</a:t>
            </a:r>
            <a:r>
              <a:rPr lang="en-US" altLang="en-US" dirty="0">
                <a:solidFill>
                  <a:schemeClr val="accent2"/>
                </a:solidFill>
              </a:rPr>
              <a:t> </a:t>
            </a:r>
          </a:p>
          <a:p>
            <a:pPr eaLnBrk="0" hangingPunct="0"/>
            <a:r>
              <a:rPr lang="en-US" altLang="en-US" dirty="0">
                <a:solidFill>
                  <a:schemeClr val="accent2"/>
                </a:solidFill>
              </a:rPr>
              <a:t>D</a:t>
            </a:r>
            <a:r>
              <a:rPr lang="en-US" altLang="en-US" dirty="0">
                <a:solidFill>
                  <a:srgbClr val="339933"/>
                </a:solidFill>
              </a:rPr>
              <a:t>(100)</a:t>
            </a:r>
            <a:r>
              <a:rPr lang="en-US" altLang="en-US" dirty="0">
                <a:solidFill>
                  <a:schemeClr val="accent2"/>
                </a:solidFill>
              </a:rPr>
              <a:t> </a:t>
            </a:r>
            <a:r>
              <a:rPr lang="en-US" altLang="en-US" dirty="0" smtClean="0">
                <a:solidFill>
                  <a:schemeClr val="accent2"/>
                </a:solidFill>
              </a:rPr>
              <a:t>C</a:t>
            </a:r>
            <a:r>
              <a:rPr lang="en-US" altLang="en-US" dirty="0" smtClean="0">
                <a:solidFill>
                  <a:srgbClr val="339933"/>
                </a:solidFill>
              </a:rPr>
              <a:t>(4</a:t>
            </a:r>
            <a:r>
              <a:rPr lang="en-US" altLang="en-US" dirty="0">
                <a:solidFill>
                  <a:srgbClr val="339933"/>
                </a:solidFill>
              </a:rPr>
              <a:t>)</a:t>
            </a:r>
            <a:r>
              <a:rPr lang="en-US" altLang="en-US" dirty="0">
                <a:solidFill>
                  <a:schemeClr val="accent2"/>
                </a:solidFill>
              </a:rPr>
              <a:t> </a:t>
            </a:r>
          </a:p>
          <a:p>
            <a:pPr eaLnBrk="0" hangingPunct="0"/>
            <a:r>
              <a:rPr lang="en-US" altLang="en-US" dirty="0">
                <a:solidFill>
                  <a:schemeClr val="accent2"/>
                </a:solidFill>
              </a:rPr>
              <a:t>B</a:t>
            </a:r>
            <a:r>
              <a:rPr lang="en-US" altLang="en-US" dirty="0">
                <a:solidFill>
                  <a:srgbClr val="339933"/>
                </a:solidFill>
              </a:rPr>
              <a:t>(6)</a:t>
            </a:r>
            <a:endParaRPr lang="en-US" altLang="en-US" dirty="0">
              <a:solidFill>
                <a:schemeClr val="accent2"/>
              </a:solidFill>
            </a:endParaRPr>
          </a:p>
        </p:txBody>
      </p:sp>
      <p:sp>
        <p:nvSpPr>
          <p:cNvPr id="228357" name="Line 5"/>
          <p:cNvSpPr>
            <a:spLocks noChangeShapeType="1"/>
          </p:cNvSpPr>
          <p:nvPr/>
        </p:nvSpPr>
        <p:spPr bwMode="auto">
          <a:xfrm>
            <a:off x="3810000" y="3390900"/>
            <a:ext cx="1066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358" name="Text Box 6"/>
          <p:cNvSpPr txBox="1">
            <a:spLocks noChangeArrowheads="1"/>
          </p:cNvSpPr>
          <p:nvPr/>
        </p:nvSpPr>
        <p:spPr bwMode="auto">
          <a:xfrm>
            <a:off x="3733800" y="3062288"/>
            <a:ext cx="74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a:solidFill>
                  <a:schemeClr val="accent2"/>
                </a:solidFill>
              </a:rPr>
              <a:t>insert</a:t>
            </a:r>
          </a:p>
        </p:txBody>
      </p:sp>
      <p:sp>
        <p:nvSpPr>
          <p:cNvPr id="228359" name="Line 7"/>
          <p:cNvSpPr>
            <a:spLocks noChangeShapeType="1"/>
          </p:cNvSpPr>
          <p:nvPr/>
        </p:nvSpPr>
        <p:spPr bwMode="auto">
          <a:xfrm>
            <a:off x="6858000" y="3390900"/>
            <a:ext cx="1160463"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360" name="Text Box 8"/>
          <p:cNvSpPr txBox="1">
            <a:spLocks noChangeArrowheads="1"/>
          </p:cNvSpPr>
          <p:nvPr/>
        </p:nvSpPr>
        <p:spPr bwMode="auto">
          <a:xfrm>
            <a:off x="6818313" y="3048000"/>
            <a:ext cx="1211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a:solidFill>
                  <a:schemeClr val="accent2"/>
                </a:solidFill>
              </a:rPr>
              <a:t>deleteMin</a:t>
            </a:r>
          </a:p>
        </p:txBody>
      </p:sp>
      <p:sp>
        <p:nvSpPr>
          <p:cNvPr id="228361" name="Text Box 9"/>
          <p:cNvSpPr txBox="1">
            <a:spLocks noChangeArrowheads="1"/>
          </p:cNvSpPr>
          <p:nvPr/>
        </p:nvSpPr>
        <p:spPr bwMode="auto">
          <a:xfrm>
            <a:off x="3048000" y="3162300"/>
            <a:ext cx="76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solidFill>
                  <a:schemeClr val="accent2"/>
                </a:solidFill>
              </a:rPr>
              <a:t>G</a:t>
            </a:r>
            <a:r>
              <a:rPr lang="en-US" altLang="en-US">
                <a:solidFill>
                  <a:srgbClr val="339933"/>
                </a:solidFill>
              </a:rPr>
              <a:t>(9)</a:t>
            </a:r>
            <a:endParaRPr lang="en-US" altLang="en-US">
              <a:solidFill>
                <a:schemeClr val="accent2"/>
              </a:solidFill>
            </a:endParaRPr>
          </a:p>
        </p:txBody>
      </p:sp>
      <p:sp>
        <p:nvSpPr>
          <p:cNvPr id="228362" name="Text Box 10"/>
          <p:cNvSpPr txBox="1">
            <a:spLocks noChangeArrowheads="1"/>
          </p:cNvSpPr>
          <p:nvPr/>
        </p:nvSpPr>
        <p:spPr bwMode="auto">
          <a:xfrm>
            <a:off x="7977188" y="3162300"/>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dirty="0" smtClean="0">
                <a:solidFill>
                  <a:schemeClr val="accent2"/>
                </a:solidFill>
              </a:rPr>
              <a:t>C</a:t>
            </a:r>
            <a:r>
              <a:rPr lang="en-US" altLang="en-US" dirty="0" smtClean="0">
                <a:solidFill>
                  <a:srgbClr val="339933"/>
                </a:solidFill>
              </a:rPr>
              <a:t>(4)</a:t>
            </a:r>
            <a:endParaRPr lang="en-US" altLang="en-US" dirty="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44DD6CA-D677-4F1B-AFE2-241DEBAE569C}" type="slidenum">
              <a:rPr lang="en-US" altLang="en-US"/>
              <a:pPr/>
              <a:t>30</a:t>
            </a:fld>
            <a:endParaRPr lang="en-US" altLang="en-US"/>
          </a:p>
        </p:txBody>
      </p:sp>
      <p:sp>
        <p:nvSpPr>
          <p:cNvPr id="288770" name="Rectangle 2"/>
          <p:cNvSpPr>
            <a:spLocks noGrp="1" noChangeArrowheads="1"/>
          </p:cNvSpPr>
          <p:nvPr>
            <p:ph type="title"/>
          </p:nvPr>
        </p:nvSpPr>
        <p:spPr/>
        <p:txBody>
          <a:bodyPr/>
          <a:lstStyle/>
          <a:p>
            <a:r>
              <a:rPr lang="en-US" altLang="en-US"/>
              <a:t>Leftist Heap Properties</a:t>
            </a:r>
          </a:p>
        </p:txBody>
      </p:sp>
      <p:sp>
        <p:nvSpPr>
          <p:cNvPr id="288771" name="Rectangle 3"/>
          <p:cNvSpPr>
            <a:spLocks noGrp="1" noChangeArrowheads="1"/>
          </p:cNvSpPr>
          <p:nvPr>
            <p:ph type="body" idx="1"/>
          </p:nvPr>
        </p:nvSpPr>
        <p:spPr>
          <a:xfrm>
            <a:off x="457200" y="1981200"/>
            <a:ext cx="8229600" cy="4114800"/>
          </a:xfrm>
        </p:spPr>
        <p:txBody>
          <a:bodyPr/>
          <a:lstStyle/>
          <a:p>
            <a:pPr>
              <a:lnSpc>
                <a:spcPct val="90000"/>
              </a:lnSpc>
            </a:pPr>
            <a:r>
              <a:rPr lang="en-US" altLang="en-US"/>
              <a:t>Heap-order property</a:t>
            </a:r>
          </a:p>
          <a:p>
            <a:pPr lvl="1">
              <a:lnSpc>
                <a:spcPct val="90000"/>
              </a:lnSpc>
            </a:pPr>
            <a:r>
              <a:rPr lang="en-US" altLang="en-US"/>
              <a:t>parent’s priority value is </a:t>
            </a:r>
            <a:r>
              <a:rPr lang="en-US" altLang="en-US">
                <a:sym typeface="Symbol" pitchFamily="18" charset="2"/>
              </a:rPr>
              <a:t></a:t>
            </a:r>
            <a:r>
              <a:rPr lang="en-US" altLang="en-US"/>
              <a:t> to childrens’ priority values</a:t>
            </a:r>
          </a:p>
          <a:p>
            <a:pPr lvl="1">
              <a:lnSpc>
                <a:spcPct val="90000"/>
              </a:lnSpc>
            </a:pPr>
            <a:r>
              <a:rPr lang="en-US" altLang="en-US"/>
              <a:t>result: minimum element is at the root</a:t>
            </a:r>
          </a:p>
          <a:p>
            <a:pPr>
              <a:lnSpc>
                <a:spcPct val="90000"/>
              </a:lnSpc>
            </a:pPr>
            <a:r>
              <a:rPr lang="en-US" altLang="en-US"/>
              <a:t>Leftist property</a:t>
            </a:r>
          </a:p>
          <a:p>
            <a:pPr lvl="1">
              <a:lnSpc>
                <a:spcPct val="90000"/>
              </a:lnSpc>
            </a:pPr>
            <a:r>
              <a:rPr lang="en-US" altLang="en-US"/>
              <a:t>null path length of left subtree is </a:t>
            </a:r>
            <a:r>
              <a:rPr lang="en-US" altLang="en-US">
                <a:sym typeface="Symbol" pitchFamily="18" charset="2"/>
              </a:rPr>
              <a:t> </a:t>
            </a:r>
            <a:r>
              <a:rPr lang="en-US" altLang="en-US"/>
              <a:t>npl of right subtree</a:t>
            </a:r>
          </a:p>
          <a:p>
            <a:pPr lvl="1">
              <a:lnSpc>
                <a:spcPct val="90000"/>
              </a:lnSpc>
            </a:pPr>
            <a:r>
              <a:rPr lang="en-US" altLang="en-US"/>
              <a:t>result: tree is at least as “heavy” on the left as the right</a:t>
            </a:r>
          </a:p>
        </p:txBody>
      </p:sp>
      <p:sp>
        <p:nvSpPr>
          <p:cNvPr id="288772" name="Text Box 4"/>
          <p:cNvSpPr txBox="1">
            <a:spLocks noChangeArrowheads="1"/>
          </p:cNvSpPr>
          <p:nvPr/>
        </p:nvSpPr>
        <p:spPr bwMode="auto">
          <a:xfrm>
            <a:off x="2209800" y="5562600"/>
            <a:ext cx="472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solidFill>
                  <a:srgbClr val="FF0000"/>
                </a:solidFill>
              </a:rPr>
              <a:t>Are leftist trees complete? Balanced?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leftist trees with 4 nodes</a:t>
            </a:r>
            <a:endParaRPr lang="en-US"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31</a:t>
            </a:fld>
            <a:endParaRPr lang="en-US" altLang="en-US"/>
          </a:p>
        </p:txBody>
      </p:sp>
      <p:pic>
        <p:nvPicPr>
          <p:cNvPr id="4" name="Picture 3" descr="a2"/>
          <p:cNvPicPr/>
          <p:nvPr/>
        </p:nvPicPr>
        <p:blipFill>
          <a:blip r:embed="rId2" cstate="print"/>
          <a:srcRect/>
          <a:stretch>
            <a:fillRect/>
          </a:stretch>
        </p:blipFill>
        <p:spPr bwMode="auto">
          <a:xfrm>
            <a:off x="914400" y="2286000"/>
            <a:ext cx="6400800" cy="2819400"/>
          </a:xfrm>
          <a:prstGeom prst="rect">
            <a:avLst/>
          </a:prstGeom>
          <a:noFill/>
        </p:spPr>
      </p:pic>
    </p:spTree>
    <p:extLst>
      <p:ext uri="{BB962C8B-B14F-4D97-AF65-F5344CB8AC3E}">
        <p14:creationId xmlns:p14="http://schemas.microsoft.com/office/powerpoint/2010/main" val="788897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p:txBody>
          <a:bodyPr/>
          <a:lstStyle/>
          <a:p>
            <a:fld id="{0CC27E7A-DEB5-4F9D-8AA2-0BDADF35E4A3}" type="slidenum">
              <a:rPr lang="en-US" altLang="en-US"/>
              <a:pPr/>
              <a:t>32</a:t>
            </a:fld>
            <a:endParaRPr lang="en-US" altLang="en-US"/>
          </a:p>
        </p:txBody>
      </p:sp>
      <p:sp>
        <p:nvSpPr>
          <p:cNvPr id="290818" name="Rectangle 2"/>
          <p:cNvSpPr>
            <a:spLocks noGrp="1" noChangeArrowheads="1"/>
          </p:cNvSpPr>
          <p:nvPr>
            <p:ph type="title"/>
          </p:nvPr>
        </p:nvSpPr>
        <p:spPr>
          <a:xfrm>
            <a:off x="457200" y="457200"/>
            <a:ext cx="7772400" cy="1143000"/>
          </a:xfrm>
        </p:spPr>
        <p:txBody>
          <a:bodyPr/>
          <a:lstStyle/>
          <a:p>
            <a:r>
              <a:rPr lang="en-US" altLang="en-US" dirty="0"/>
              <a:t>Leftist tree examples</a:t>
            </a:r>
          </a:p>
        </p:txBody>
      </p:sp>
      <p:sp>
        <p:nvSpPr>
          <p:cNvPr id="290819" name="Text Box 3"/>
          <p:cNvSpPr txBox="1">
            <a:spLocks noChangeArrowheads="1"/>
          </p:cNvSpPr>
          <p:nvPr/>
        </p:nvSpPr>
        <p:spPr bwMode="auto">
          <a:xfrm>
            <a:off x="838200" y="1828800"/>
            <a:ext cx="161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b="1">
                <a:solidFill>
                  <a:srgbClr val="FF0000"/>
                </a:solidFill>
              </a:rPr>
              <a:t>NOT</a:t>
            </a:r>
            <a:r>
              <a:rPr lang="en-US" altLang="en-US">
                <a:solidFill>
                  <a:srgbClr val="FF0000"/>
                </a:solidFill>
              </a:rPr>
              <a:t> leftist</a:t>
            </a:r>
          </a:p>
        </p:txBody>
      </p:sp>
      <p:sp>
        <p:nvSpPr>
          <p:cNvPr id="290820" name="Text Box 4"/>
          <p:cNvSpPr txBox="1">
            <a:spLocks noChangeArrowheads="1"/>
          </p:cNvSpPr>
          <p:nvPr/>
        </p:nvSpPr>
        <p:spPr bwMode="auto">
          <a:xfrm>
            <a:off x="4267200" y="1828800"/>
            <a:ext cx="87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solidFill>
                  <a:srgbClr val="FF0000"/>
                </a:solidFill>
              </a:rPr>
              <a:t>leftist</a:t>
            </a:r>
          </a:p>
        </p:txBody>
      </p:sp>
      <p:sp>
        <p:nvSpPr>
          <p:cNvPr id="290821" name="Oval 5"/>
          <p:cNvSpPr>
            <a:spLocks noChangeAspect="1" noChangeArrowheads="1"/>
          </p:cNvSpPr>
          <p:nvPr/>
        </p:nvSpPr>
        <p:spPr bwMode="auto">
          <a:xfrm>
            <a:off x="1319213" y="44735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22" name="Oval 6"/>
          <p:cNvSpPr>
            <a:spLocks noChangeAspect="1" noChangeArrowheads="1"/>
          </p:cNvSpPr>
          <p:nvPr/>
        </p:nvSpPr>
        <p:spPr bwMode="auto">
          <a:xfrm>
            <a:off x="911225" y="44735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23" name="Oval 7"/>
          <p:cNvSpPr>
            <a:spLocks noChangeAspect="1" noChangeArrowheads="1"/>
          </p:cNvSpPr>
          <p:nvPr/>
        </p:nvSpPr>
        <p:spPr bwMode="auto">
          <a:xfrm>
            <a:off x="2743200" y="37957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24" name="Oval 8"/>
          <p:cNvSpPr>
            <a:spLocks noChangeAspect="1" noChangeArrowheads="1"/>
          </p:cNvSpPr>
          <p:nvPr/>
        </p:nvSpPr>
        <p:spPr bwMode="auto">
          <a:xfrm>
            <a:off x="1928813" y="3795713"/>
            <a:ext cx="290512" cy="2905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0</a:t>
            </a:r>
          </a:p>
        </p:txBody>
      </p:sp>
      <p:sp>
        <p:nvSpPr>
          <p:cNvPr id="290825" name="Oval 9"/>
          <p:cNvSpPr>
            <a:spLocks noChangeAspect="1" noChangeArrowheads="1"/>
          </p:cNvSpPr>
          <p:nvPr/>
        </p:nvSpPr>
        <p:spPr bwMode="auto">
          <a:xfrm>
            <a:off x="1114425" y="37957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90826" name="Oval 10"/>
          <p:cNvSpPr>
            <a:spLocks noChangeAspect="1" noChangeArrowheads="1"/>
          </p:cNvSpPr>
          <p:nvPr/>
        </p:nvSpPr>
        <p:spPr bwMode="auto">
          <a:xfrm>
            <a:off x="2335213" y="311626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90827" name="Oval 11"/>
          <p:cNvSpPr>
            <a:spLocks noChangeAspect="1" noChangeArrowheads="1"/>
          </p:cNvSpPr>
          <p:nvPr/>
        </p:nvSpPr>
        <p:spPr bwMode="auto">
          <a:xfrm>
            <a:off x="708025" y="3116263"/>
            <a:ext cx="290513" cy="2905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a:t>
            </a:r>
          </a:p>
        </p:txBody>
      </p:sp>
      <p:sp>
        <p:nvSpPr>
          <p:cNvPr id="290828" name="Oval 12"/>
          <p:cNvSpPr>
            <a:spLocks noChangeAspect="1" noChangeArrowheads="1"/>
          </p:cNvSpPr>
          <p:nvPr/>
        </p:nvSpPr>
        <p:spPr bwMode="auto">
          <a:xfrm>
            <a:off x="1522413" y="2438400"/>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90829" name="AutoShape 13"/>
          <p:cNvCxnSpPr>
            <a:cxnSpLocks noChangeShapeType="1"/>
            <a:stCxn id="290828" idx="3"/>
            <a:endCxn id="290827" idx="0"/>
          </p:cNvCxnSpPr>
          <p:nvPr/>
        </p:nvCxnSpPr>
        <p:spPr bwMode="auto">
          <a:xfrm flipH="1">
            <a:off x="854075" y="2701925"/>
            <a:ext cx="7096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0" name="AutoShape 14"/>
          <p:cNvCxnSpPr>
            <a:cxnSpLocks noChangeShapeType="1"/>
            <a:stCxn id="290828" idx="5"/>
            <a:endCxn id="290826" idx="0"/>
          </p:cNvCxnSpPr>
          <p:nvPr/>
        </p:nvCxnSpPr>
        <p:spPr bwMode="auto">
          <a:xfrm>
            <a:off x="1770063" y="2701925"/>
            <a:ext cx="7112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1" name="AutoShape 15"/>
          <p:cNvCxnSpPr>
            <a:cxnSpLocks noChangeShapeType="1"/>
            <a:stCxn id="290826" idx="3"/>
            <a:endCxn id="290824" idx="0"/>
          </p:cNvCxnSpPr>
          <p:nvPr/>
        </p:nvCxnSpPr>
        <p:spPr bwMode="auto">
          <a:xfrm flipH="1">
            <a:off x="2074863" y="3379788"/>
            <a:ext cx="303212"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2" name="AutoShape 16"/>
          <p:cNvCxnSpPr>
            <a:cxnSpLocks noChangeShapeType="1"/>
            <a:stCxn id="290826" idx="5"/>
            <a:endCxn id="290823" idx="0"/>
          </p:cNvCxnSpPr>
          <p:nvPr/>
        </p:nvCxnSpPr>
        <p:spPr bwMode="auto">
          <a:xfrm>
            <a:off x="2584450" y="3379788"/>
            <a:ext cx="3032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3" name="AutoShape 17"/>
          <p:cNvCxnSpPr>
            <a:cxnSpLocks noChangeShapeType="1"/>
            <a:stCxn id="290827" idx="5"/>
            <a:endCxn id="290825" idx="0"/>
          </p:cNvCxnSpPr>
          <p:nvPr/>
        </p:nvCxnSpPr>
        <p:spPr bwMode="auto">
          <a:xfrm>
            <a:off x="955675" y="3379788"/>
            <a:ext cx="3048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4" name="AutoShape 18"/>
          <p:cNvCxnSpPr>
            <a:cxnSpLocks noChangeShapeType="1"/>
            <a:stCxn id="290825" idx="3"/>
            <a:endCxn id="290822" idx="0"/>
          </p:cNvCxnSpPr>
          <p:nvPr/>
        </p:nvCxnSpPr>
        <p:spPr bwMode="auto">
          <a:xfrm flipH="1">
            <a:off x="1057275" y="4057650"/>
            <a:ext cx="100013" cy="401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35" name="AutoShape 19"/>
          <p:cNvCxnSpPr>
            <a:cxnSpLocks noChangeShapeType="1"/>
            <a:stCxn id="290825" idx="5"/>
            <a:endCxn id="290821" idx="0"/>
          </p:cNvCxnSpPr>
          <p:nvPr/>
        </p:nvCxnSpPr>
        <p:spPr bwMode="auto">
          <a:xfrm>
            <a:off x="1363663" y="4057650"/>
            <a:ext cx="100012" cy="401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36" name="Oval 20"/>
          <p:cNvSpPr>
            <a:spLocks noChangeAspect="1" noChangeArrowheads="1"/>
          </p:cNvSpPr>
          <p:nvPr/>
        </p:nvSpPr>
        <p:spPr bwMode="auto">
          <a:xfrm>
            <a:off x="304800" y="37877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37" name="AutoShape 21"/>
          <p:cNvCxnSpPr>
            <a:cxnSpLocks noChangeShapeType="1"/>
            <a:stCxn id="290827" idx="3"/>
            <a:endCxn id="290836" idx="0"/>
          </p:cNvCxnSpPr>
          <p:nvPr/>
        </p:nvCxnSpPr>
        <p:spPr bwMode="auto">
          <a:xfrm flipH="1">
            <a:off x="450850" y="3379788"/>
            <a:ext cx="300038" cy="393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38" name="Oval 22"/>
          <p:cNvSpPr>
            <a:spLocks noChangeAspect="1" noChangeArrowheads="1"/>
          </p:cNvSpPr>
          <p:nvPr/>
        </p:nvSpPr>
        <p:spPr bwMode="auto">
          <a:xfrm>
            <a:off x="4787900" y="44735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39" name="Oval 23"/>
          <p:cNvSpPr>
            <a:spLocks noChangeAspect="1" noChangeArrowheads="1"/>
          </p:cNvSpPr>
          <p:nvPr/>
        </p:nvSpPr>
        <p:spPr bwMode="auto">
          <a:xfrm>
            <a:off x="5805488" y="379571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40" name="Oval 24"/>
          <p:cNvSpPr>
            <a:spLocks noChangeAspect="1" noChangeArrowheads="1"/>
          </p:cNvSpPr>
          <p:nvPr/>
        </p:nvSpPr>
        <p:spPr bwMode="auto">
          <a:xfrm>
            <a:off x="4991100" y="37957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41" name="Oval 25"/>
          <p:cNvSpPr>
            <a:spLocks noChangeAspect="1" noChangeArrowheads="1"/>
          </p:cNvSpPr>
          <p:nvPr/>
        </p:nvSpPr>
        <p:spPr bwMode="auto">
          <a:xfrm>
            <a:off x="4178300" y="37957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42" name="Oval 26"/>
          <p:cNvSpPr>
            <a:spLocks noChangeAspect="1" noChangeArrowheads="1"/>
          </p:cNvSpPr>
          <p:nvPr/>
        </p:nvSpPr>
        <p:spPr bwMode="auto">
          <a:xfrm>
            <a:off x="5399088" y="311626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90843" name="Oval 27"/>
          <p:cNvSpPr>
            <a:spLocks noChangeAspect="1" noChangeArrowheads="1"/>
          </p:cNvSpPr>
          <p:nvPr/>
        </p:nvSpPr>
        <p:spPr bwMode="auto">
          <a:xfrm>
            <a:off x="3770313" y="311626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90844" name="Oval 28"/>
          <p:cNvSpPr>
            <a:spLocks noChangeAspect="1" noChangeArrowheads="1"/>
          </p:cNvSpPr>
          <p:nvPr/>
        </p:nvSpPr>
        <p:spPr bwMode="auto">
          <a:xfrm>
            <a:off x="4584700" y="2438400"/>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90845" name="AutoShape 29"/>
          <p:cNvCxnSpPr>
            <a:cxnSpLocks noChangeShapeType="1"/>
            <a:stCxn id="290844" idx="3"/>
            <a:endCxn id="290843" idx="0"/>
          </p:cNvCxnSpPr>
          <p:nvPr/>
        </p:nvCxnSpPr>
        <p:spPr bwMode="auto">
          <a:xfrm flipH="1">
            <a:off x="3916363" y="2701925"/>
            <a:ext cx="7112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46" name="AutoShape 30"/>
          <p:cNvCxnSpPr>
            <a:cxnSpLocks noChangeShapeType="1"/>
            <a:stCxn id="290844" idx="5"/>
            <a:endCxn id="290842" idx="0"/>
          </p:cNvCxnSpPr>
          <p:nvPr/>
        </p:nvCxnSpPr>
        <p:spPr bwMode="auto">
          <a:xfrm>
            <a:off x="4832350" y="2701925"/>
            <a:ext cx="7112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47" name="AutoShape 31"/>
          <p:cNvCxnSpPr>
            <a:cxnSpLocks noChangeShapeType="1"/>
            <a:stCxn id="290842" idx="3"/>
            <a:endCxn id="290840" idx="0"/>
          </p:cNvCxnSpPr>
          <p:nvPr/>
        </p:nvCxnSpPr>
        <p:spPr bwMode="auto">
          <a:xfrm flipH="1">
            <a:off x="5137150" y="3379788"/>
            <a:ext cx="3032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48" name="AutoShape 32"/>
          <p:cNvCxnSpPr>
            <a:cxnSpLocks noChangeShapeType="1"/>
            <a:stCxn id="290842" idx="5"/>
            <a:endCxn id="290839" idx="0"/>
          </p:cNvCxnSpPr>
          <p:nvPr/>
        </p:nvCxnSpPr>
        <p:spPr bwMode="auto">
          <a:xfrm>
            <a:off x="5646738" y="3379788"/>
            <a:ext cx="303212"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49" name="AutoShape 33"/>
          <p:cNvCxnSpPr>
            <a:cxnSpLocks noChangeShapeType="1"/>
            <a:stCxn id="290840" idx="3"/>
            <a:endCxn id="290838" idx="0"/>
          </p:cNvCxnSpPr>
          <p:nvPr/>
        </p:nvCxnSpPr>
        <p:spPr bwMode="auto">
          <a:xfrm flipH="1">
            <a:off x="4933950" y="4057650"/>
            <a:ext cx="100013" cy="401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50" name="AutoShape 34"/>
          <p:cNvCxnSpPr>
            <a:cxnSpLocks noChangeShapeType="1"/>
            <a:stCxn id="290843" idx="5"/>
            <a:endCxn id="290841" idx="0"/>
          </p:cNvCxnSpPr>
          <p:nvPr/>
        </p:nvCxnSpPr>
        <p:spPr bwMode="auto">
          <a:xfrm>
            <a:off x="4019550" y="3379788"/>
            <a:ext cx="3032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1" name="Oval 35"/>
          <p:cNvSpPr>
            <a:spLocks noChangeAspect="1" noChangeArrowheads="1"/>
          </p:cNvSpPr>
          <p:nvPr/>
        </p:nvSpPr>
        <p:spPr bwMode="auto">
          <a:xfrm>
            <a:off x="3367088" y="37877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cxnSp>
        <p:nvCxnSpPr>
          <p:cNvPr id="290852" name="AutoShape 36"/>
          <p:cNvCxnSpPr>
            <a:cxnSpLocks noChangeShapeType="1"/>
            <a:stCxn id="290843" idx="3"/>
            <a:endCxn id="290851" idx="0"/>
          </p:cNvCxnSpPr>
          <p:nvPr/>
        </p:nvCxnSpPr>
        <p:spPr bwMode="auto">
          <a:xfrm flipH="1">
            <a:off x="3513138" y="3379788"/>
            <a:ext cx="300037" cy="393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3" name="Oval 37"/>
          <p:cNvSpPr>
            <a:spLocks noChangeAspect="1" noChangeArrowheads="1"/>
          </p:cNvSpPr>
          <p:nvPr/>
        </p:nvSpPr>
        <p:spPr bwMode="auto">
          <a:xfrm>
            <a:off x="3560763" y="44735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54" name="Oval 38"/>
          <p:cNvSpPr>
            <a:spLocks noChangeAspect="1" noChangeArrowheads="1"/>
          </p:cNvSpPr>
          <p:nvPr/>
        </p:nvSpPr>
        <p:spPr bwMode="auto">
          <a:xfrm>
            <a:off x="3152775" y="44735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55" name="AutoShape 39"/>
          <p:cNvCxnSpPr>
            <a:cxnSpLocks noChangeShapeType="1"/>
            <a:endCxn id="290854" idx="0"/>
          </p:cNvCxnSpPr>
          <p:nvPr/>
        </p:nvCxnSpPr>
        <p:spPr bwMode="auto">
          <a:xfrm flipH="1">
            <a:off x="3298825" y="4052888"/>
            <a:ext cx="100013" cy="401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56" name="AutoShape 40"/>
          <p:cNvCxnSpPr>
            <a:cxnSpLocks noChangeShapeType="1"/>
            <a:endCxn id="290853" idx="0"/>
          </p:cNvCxnSpPr>
          <p:nvPr/>
        </p:nvCxnSpPr>
        <p:spPr bwMode="auto">
          <a:xfrm>
            <a:off x="3606800" y="4052888"/>
            <a:ext cx="100013" cy="401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7" name="Oval 41"/>
          <p:cNvSpPr>
            <a:spLocks noChangeAspect="1" noChangeArrowheads="1"/>
          </p:cNvSpPr>
          <p:nvPr/>
        </p:nvSpPr>
        <p:spPr bwMode="auto">
          <a:xfrm>
            <a:off x="2106613" y="44735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58" name="AutoShape 42"/>
          <p:cNvCxnSpPr>
            <a:cxnSpLocks noChangeShapeType="1"/>
            <a:stCxn id="290824" idx="5"/>
            <a:endCxn id="290857" idx="0"/>
          </p:cNvCxnSpPr>
          <p:nvPr/>
        </p:nvCxnSpPr>
        <p:spPr bwMode="auto">
          <a:xfrm>
            <a:off x="2176463" y="4057650"/>
            <a:ext cx="76200" cy="401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59" name="Oval 43"/>
          <p:cNvSpPr>
            <a:spLocks noChangeAspect="1" noChangeArrowheads="1"/>
          </p:cNvSpPr>
          <p:nvPr/>
        </p:nvSpPr>
        <p:spPr bwMode="auto">
          <a:xfrm>
            <a:off x="6367463" y="637222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60" name="Oval 44"/>
          <p:cNvSpPr>
            <a:spLocks noChangeAspect="1" noChangeArrowheads="1"/>
          </p:cNvSpPr>
          <p:nvPr/>
        </p:nvSpPr>
        <p:spPr bwMode="auto">
          <a:xfrm>
            <a:off x="6472238" y="576262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61" name="Oval 45"/>
          <p:cNvSpPr>
            <a:spLocks noChangeAspect="1" noChangeArrowheads="1"/>
          </p:cNvSpPr>
          <p:nvPr/>
        </p:nvSpPr>
        <p:spPr bwMode="auto">
          <a:xfrm>
            <a:off x="6586538" y="5181600"/>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62" name="Oval 46"/>
          <p:cNvSpPr>
            <a:spLocks noChangeAspect="1" noChangeArrowheads="1"/>
          </p:cNvSpPr>
          <p:nvPr/>
        </p:nvSpPr>
        <p:spPr bwMode="auto">
          <a:xfrm>
            <a:off x="7351713" y="311626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0863" name="Oval 47"/>
          <p:cNvSpPr>
            <a:spLocks noChangeAspect="1" noChangeArrowheads="1"/>
          </p:cNvSpPr>
          <p:nvPr/>
        </p:nvSpPr>
        <p:spPr bwMode="auto">
          <a:xfrm>
            <a:off x="8166100" y="2438400"/>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64" name="AutoShape 48"/>
          <p:cNvCxnSpPr>
            <a:cxnSpLocks noChangeShapeType="1"/>
            <a:stCxn id="290863" idx="3"/>
            <a:endCxn id="290862" idx="0"/>
          </p:cNvCxnSpPr>
          <p:nvPr/>
        </p:nvCxnSpPr>
        <p:spPr bwMode="auto">
          <a:xfrm flipH="1">
            <a:off x="7497763" y="2701925"/>
            <a:ext cx="7112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65" name="AutoShape 49"/>
          <p:cNvCxnSpPr>
            <a:cxnSpLocks noChangeShapeType="1"/>
            <a:stCxn id="290861" idx="3"/>
            <a:endCxn id="290860" idx="0"/>
          </p:cNvCxnSpPr>
          <p:nvPr/>
        </p:nvCxnSpPr>
        <p:spPr bwMode="auto">
          <a:xfrm flipH="1">
            <a:off x="6618288" y="5448300"/>
            <a:ext cx="11112" cy="295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66" name="AutoShape 50"/>
          <p:cNvCxnSpPr>
            <a:cxnSpLocks noChangeShapeType="1"/>
            <a:stCxn id="290860" idx="3"/>
            <a:endCxn id="290859" idx="0"/>
          </p:cNvCxnSpPr>
          <p:nvPr/>
        </p:nvCxnSpPr>
        <p:spPr bwMode="auto">
          <a:xfrm flipH="1">
            <a:off x="6513513" y="6029325"/>
            <a:ext cx="1587" cy="3238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67" name="Oval 51"/>
          <p:cNvSpPr>
            <a:spLocks noChangeAspect="1" noChangeArrowheads="1"/>
          </p:cNvSpPr>
          <p:nvPr/>
        </p:nvSpPr>
        <p:spPr bwMode="auto">
          <a:xfrm>
            <a:off x="6948488" y="37877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cxnSp>
        <p:nvCxnSpPr>
          <p:cNvPr id="290868" name="AutoShape 52"/>
          <p:cNvCxnSpPr>
            <a:cxnSpLocks noChangeShapeType="1"/>
            <a:stCxn id="290862" idx="3"/>
            <a:endCxn id="290867" idx="0"/>
          </p:cNvCxnSpPr>
          <p:nvPr/>
        </p:nvCxnSpPr>
        <p:spPr bwMode="auto">
          <a:xfrm flipH="1">
            <a:off x="7094538" y="3379788"/>
            <a:ext cx="300037" cy="393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69" name="Oval 53"/>
          <p:cNvSpPr>
            <a:spLocks noChangeAspect="1" noChangeArrowheads="1"/>
          </p:cNvSpPr>
          <p:nvPr/>
        </p:nvSpPr>
        <p:spPr bwMode="auto">
          <a:xfrm>
            <a:off x="6734175" y="44735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70" name="AutoShape 54"/>
          <p:cNvCxnSpPr>
            <a:cxnSpLocks noChangeShapeType="1"/>
            <a:endCxn id="290869" idx="0"/>
          </p:cNvCxnSpPr>
          <p:nvPr/>
        </p:nvCxnSpPr>
        <p:spPr bwMode="auto">
          <a:xfrm flipH="1">
            <a:off x="6880225" y="4052888"/>
            <a:ext cx="100013" cy="401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871" name="AutoShape 55"/>
          <p:cNvCxnSpPr>
            <a:cxnSpLocks noChangeShapeType="1"/>
            <a:stCxn id="290869" idx="3"/>
            <a:endCxn id="290861" idx="0"/>
          </p:cNvCxnSpPr>
          <p:nvPr/>
        </p:nvCxnSpPr>
        <p:spPr bwMode="auto">
          <a:xfrm flipH="1">
            <a:off x="6732588" y="4740275"/>
            <a:ext cx="4445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72" name="Text Box 56"/>
          <p:cNvSpPr txBox="1">
            <a:spLocks noChangeArrowheads="1"/>
          </p:cNvSpPr>
          <p:nvPr/>
        </p:nvSpPr>
        <p:spPr bwMode="auto">
          <a:xfrm>
            <a:off x="7886700" y="1828800"/>
            <a:ext cx="87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solidFill>
                  <a:srgbClr val="FF0000"/>
                </a:solidFill>
              </a:rPr>
              <a:t>leftist</a:t>
            </a:r>
          </a:p>
        </p:txBody>
      </p:sp>
      <p:sp>
        <p:nvSpPr>
          <p:cNvPr id="290873" name="Oval 57"/>
          <p:cNvSpPr>
            <a:spLocks noChangeAspect="1" noChangeArrowheads="1"/>
          </p:cNvSpPr>
          <p:nvPr/>
        </p:nvSpPr>
        <p:spPr bwMode="auto">
          <a:xfrm>
            <a:off x="7177088" y="44735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0874" name="AutoShape 58"/>
          <p:cNvCxnSpPr>
            <a:cxnSpLocks noChangeShapeType="1"/>
            <a:stCxn id="290867" idx="5"/>
            <a:endCxn id="290873" idx="0"/>
          </p:cNvCxnSpPr>
          <p:nvPr/>
        </p:nvCxnSpPr>
        <p:spPr bwMode="auto">
          <a:xfrm>
            <a:off x="7196138" y="4054475"/>
            <a:ext cx="1270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875" name="Text Box 59"/>
          <p:cNvSpPr txBox="1">
            <a:spLocks noChangeArrowheads="1"/>
          </p:cNvSpPr>
          <p:nvPr/>
        </p:nvSpPr>
        <p:spPr bwMode="auto">
          <a:xfrm>
            <a:off x="1141413" y="5791200"/>
            <a:ext cx="3231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dirty="0">
                <a:solidFill>
                  <a:schemeClr val="accent2"/>
                </a:solidFill>
              </a:rPr>
              <a:t>every </a:t>
            </a:r>
            <a:r>
              <a:rPr lang="en-US" altLang="en-US" dirty="0" err="1">
                <a:solidFill>
                  <a:schemeClr val="accent2"/>
                </a:solidFill>
              </a:rPr>
              <a:t>subtree</a:t>
            </a:r>
            <a:r>
              <a:rPr lang="en-US" altLang="en-US" dirty="0">
                <a:solidFill>
                  <a:schemeClr val="accent2"/>
                </a:solidFill>
              </a:rPr>
              <a:t> of a leftist </a:t>
            </a:r>
          </a:p>
          <a:p>
            <a:pPr algn="l" eaLnBrk="0" hangingPunct="0"/>
            <a:r>
              <a:rPr lang="en-US" altLang="en-US" dirty="0">
                <a:solidFill>
                  <a:schemeClr val="accent2"/>
                </a:solidFill>
              </a:rPr>
              <a:t>tree is </a:t>
            </a:r>
            <a:r>
              <a:rPr lang="en-US" altLang="en-US" dirty="0" smtClean="0">
                <a:solidFill>
                  <a:schemeClr val="accent2"/>
                </a:solidFill>
              </a:rPr>
              <a:t>leftist!</a:t>
            </a:r>
            <a:endParaRPr lang="en-US" altLang="en-US"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Are these leftist?</a:t>
            </a:r>
            <a:br>
              <a:rPr lang="en-US" altLang="en-US" dirty="0" smtClean="0"/>
            </a:br>
            <a:r>
              <a:rPr lang="en-US" altLang="en-US" sz="2800" dirty="0" smtClean="0"/>
              <a:t>(not always visually what you expect)</a:t>
            </a:r>
            <a:endParaRPr lang="en-US" sz="2800" dirty="0"/>
          </a:p>
        </p:txBody>
      </p:sp>
      <p:sp>
        <p:nvSpPr>
          <p:cNvPr id="4" name="Slide Number Placeholder 3"/>
          <p:cNvSpPr>
            <a:spLocks noGrp="1"/>
          </p:cNvSpPr>
          <p:nvPr>
            <p:ph type="sldNum" sz="quarter" idx="12"/>
          </p:nvPr>
        </p:nvSpPr>
        <p:spPr/>
        <p:txBody>
          <a:bodyPr/>
          <a:lstStyle/>
          <a:p>
            <a:fld id="{E09D478C-7066-49B0-A59B-1C4F40AFC1D7}" type="slidenum">
              <a:rPr lang="en-US" altLang="en-US" smtClean="0"/>
              <a:pPr/>
              <a:t>33</a:t>
            </a:fld>
            <a:endParaRPr lang="en-US" altLang="en-US"/>
          </a:p>
        </p:txBody>
      </p:sp>
      <p:pic>
        <p:nvPicPr>
          <p:cNvPr id="5" name="Content Placeholder 4" descr="xx"/>
          <p:cNvPicPr>
            <a:picLocks noGrp="1"/>
          </p:cNvPicPr>
          <p:nvPr>
            <p:ph idx="1"/>
          </p:nvPr>
        </p:nvPicPr>
        <p:blipFill>
          <a:blip r:embed="rId2" cstate="print"/>
          <a:srcRect/>
          <a:stretch>
            <a:fillRect/>
          </a:stretch>
        </p:blipFill>
        <p:spPr bwMode="auto">
          <a:xfrm>
            <a:off x="609600" y="2133600"/>
            <a:ext cx="7467599" cy="2714245"/>
          </a:xfrm>
          <a:prstGeom prst="rect">
            <a:avLst/>
          </a:prstGeom>
          <a:noFill/>
        </p:spPr>
      </p:pic>
    </p:spTree>
    <p:extLst>
      <p:ext uri="{BB962C8B-B14F-4D97-AF65-F5344CB8AC3E}">
        <p14:creationId xmlns:p14="http://schemas.microsoft.com/office/powerpoint/2010/main" val="2651761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5D52635-3827-4409-8B7D-8EC02998EF82}" type="slidenum">
              <a:rPr lang="en-US" altLang="en-US"/>
              <a:pPr/>
              <a:t>34</a:t>
            </a:fld>
            <a:endParaRPr lang="en-US" altLang="en-US"/>
          </a:p>
        </p:txBody>
      </p:sp>
      <p:sp>
        <p:nvSpPr>
          <p:cNvPr id="292866" name="Rectangle 2"/>
          <p:cNvSpPr>
            <a:spLocks noGrp="1" noChangeArrowheads="1"/>
          </p:cNvSpPr>
          <p:nvPr>
            <p:ph type="title"/>
          </p:nvPr>
        </p:nvSpPr>
        <p:spPr>
          <a:xfrm>
            <a:off x="381000" y="457200"/>
            <a:ext cx="8382000" cy="1143000"/>
          </a:xfrm>
        </p:spPr>
        <p:txBody>
          <a:bodyPr/>
          <a:lstStyle/>
          <a:p>
            <a:r>
              <a:rPr lang="en-US" altLang="en-US" dirty="0"/>
              <a:t>Right Path in a Leftist Tree is Short</a:t>
            </a:r>
          </a:p>
        </p:txBody>
      </p:sp>
      <p:sp>
        <p:nvSpPr>
          <p:cNvPr id="292867" name="Rectangle 3"/>
          <p:cNvSpPr>
            <a:spLocks noGrp="1" noChangeArrowheads="1"/>
          </p:cNvSpPr>
          <p:nvPr>
            <p:ph type="body" idx="1"/>
          </p:nvPr>
        </p:nvSpPr>
        <p:spPr>
          <a:xfrm>
            <a:off x="76200" y="1600200"/>
            <a:ext cx="8305800" cy="4114800"/>
          </a:xfrm>
        </p:spPr>
        <p:txBody>
          <a:bodyPr/>
          <a:lstStyle/>
          <a:p>
            <a:pPr>
              <a:lnSpc>
                <a:spcPct val="90000"/>
              </a:lnSpc>
            </a:pPr>
            <a:r>
              <a:rPr lang="en-US" altLang="en-US" sz="2800" dirty="0"/>
              <a:t>If the right path has length</a:t>
            </a:r>
          </a:p>
          <a:p>
            <a:pPr>
              <a:lnSpc>
                <a:spcPct val="90000"/>
              </a:lnSpc>
              <a:buFontTx/>
              <a:buNone/>
            </a:pPr>
            <a:r>
              <a:rPr lang="en-US" altLang="en-US" sz="2800" dirty="0"/>
              <a:t>	at least </a:t>
            </a:r>
            <a:r>
              <a:rPr lang="en-US" altLang="en-US" sz="2800" b="1" dirty="0">
                <a:latin typeface="Courier New" pitchFamily="49" charset="0"/>
              </a:rPr>
              <a:t>r</a:t>
            </a:r>
            <a:r>
              <a:rPr lang="en-US" altLang="en-US" sz="2800" dirty="0"/>
              <a:t>, the tree has at </a:t>
            </a:r>
          </a:p>
          <a:p>
            <a:pPr>
              <a:lnSpc>
                <a:spcPct val="90000"/>
              </a:lnSpc>
              <a:buFontTx/>
              <a:buNone/>
            </a:pPr>
            <a:r>
              <a:rPr lang="en-US" altLang="en-US" sz="2800" dirty="0"/>
              <a:t>	least </a:t>
            </a:r>
            <a:r>
              <a:rPr lang="en-US" altLang="en-US" sz="2800" b="1" dirty="0">
                <a:latin typeface="Courier New" pitchFamily="49" charset="0"/>
              </a:rPr>
              <a:t>2</a:t>
            </a:r>
            <a:r>
              <a:rPr lang="en-US" altLang="en-US" sz="2800" b="1" baseline="30000" dirty="0">
                <a:latin typeface="Courier New" pitchFamily="49" charset="0"/>
              </a:rPr>
              <a:t>r</a:t>
            </a:r>
            <a:r>
              <a:rPr lang="en-US" altLang="en-US" sz="2800" b="1" dirty="0">
                <a:latin typeface="Courier New" pitchFamily="49" charset="0"/>
              </a:rPr>
              <a:t> - 1</a:t>
            </a:r>
            <a:r>
              <a:rPr lang="en-US" altLang="en-US" sz="2800" dirty="0"/>
              <a:t> nodes</a:t>
            </a:r>
          </a:p>
          <a:p>
            <a:pPr>
              <a:lnSpc>
                <a:spcPct val="90000"/>
              </a:lnSpc>
            </a:pPr>
            <a:r>
              <a:rPr lang="en-US" altLang="en-US" sz="2800" dirty="0"/>
              <a:t>Proof by induction</a:t>
            </a:r>
            <a:endParaRPr lang="en-US" altLang="en-US" sz="1800" dirty="0"/>
          </a:p>
          <a:p>
            <a:pPr>
              <a:lnSpc>
                <a:spcPct val="90000"/>
              </a:lnSpc>
              <a:buFontTx/>
              <a:buNone/>
            </a:pPr>
            <a:r>
              <a:rPr lang="en-US" altLang="en-US" sz="1800" dirty="0"/>
              <a:t>	Basis: </a:t>
            </a:r>
            <a:r>
              <a:rPr lang="en-US" altLang="en-US" sz="1800" b="1" dirty="0">
                <a:latin typeface="Courier New" pitchFamily="49" charset="0"/>
              </a:rPr>
              <a:t>r = 1</a:t>
            </a:r>
            <a:r>
              <a:rPr lang="en-US" altLang="en-US" sz="1800" dirty="0"/>
              <a:t>. Tree has at least one node: </a:t>
            </a:r>
            <a:r>
              <a:rPr lang="en-US" altLang="en-US" sz="1800" b="1" dirty="0">
                <a:latin typeface="Courier New" pitchFamily="49" charset="0"/>
              </a:rPr>
              <a:t>2</a:t>
            </a:r>
            <a:r>
              <a:rPr lang="en-US" altLang="en-US" sz="1800" b="1" baseline="30000" dirty="0">
                <a:latin typeface="Courier New" pitchFamily="49" charset="0"/>
              </a:rPr>
              <a:t>1</a:t>
            </a:r>
            <a:r>
              <a:rPr lang="en-US" altLang="en-US" sz="1800" b="1" dirty="0">
                <a:latin typeface="Courier New" pitchFamily="49" charset="0"/>
              </a:rPr>
              <a:t> - 1 = 1</a:t>
            </a:r>
            <a:endParaRPr lang="en-US" altLang="en-US" sz="1800" dirty="0"/>
          </a:p>
          <a:p>
            <a:pPr>
              <a:lnSpc>
                <a:spcPct val="90000"/>
              </a:lnSpc>
              <a:buFontTx/>
              <a:buNone/>
            </a:pPr>
            <a:endParaRPr lang="en-US" altLang="en-US" sz="1800" dirty="0"/>
          </a:p>
          <a:p>
            <a:pPr>
              <a:lnSpc>
                <a:spcPct val="90000"/>
              </a:lnSpc>
              <a:buFontTx/>
              <a:buNone/>
            </a:pPr>
            <a:r>
              <a:rPr lang="en-US" altLang="en-US" sz="1800" dirty="0"/>
              <a:t>	Inductive step: assume true for </a:t>
            </a:r>
            <a:r>
              <a:rPr lang="en-US" altLang="en-US" sz="1800" b="1" dirty="0">
                <a:latin typeface="Courier New" pitchFamily="49" charset="0"/>
              </a:rPr>
              <a:t>r’ &lt; r</a:t>
            </a:r>
            <a:r>
              <a:rPr lang="en-US" altLang="en-US" sz="1800" dirty="0"/>
              <a:t>. The right subtree has a right path of at least r - 1 nodes, so it has at least </a:t>
            </a:r>
            <a:r>
              <a:rPr lang="en-US" altLang="en-US" sz="1800" b="1" dirty="0">
                <a:latin typeface="Courier New" pitchFamily="49" charset="0"/>
              </a:rPr>
              <a:t>2</a:t>
            </a:r>
            <a:r>
              <a:rPr lang="en-US" altLang="en-US" sz="1800" b="1" baseline="30000" dirty="0">
                <a:latin typeface="Courier New" pitchFamily="49" charset="0"/>
              </a:rPr>
              <a:t>r - 1</a:t>
            </a:r>
            <a:r>
              <a:rPr lang="en-US" altLang="en-US" sz="1800" b="1" dirty="0">
                <a:latin typeface="Courier New" pitchFamily="49" charset="0"/>
              </a:rPr>
              <a:t> - 1</a:t>
            </a:r>
            <a:r>
              <a:rPr lang="en-US" altLang="en-US" sz="1800" dirty="0"/>
              <a:t> nodes. The left subtree must also have a right path of at least </a:t>
            </a:r>
            <a:r>
              <a:rPr lang="en-US" altLang="en-US" sz="1800" b="1" dirty="0">
                <a:latin typeface="Courier New" pitchFamily="49" charset="0"/>
              </a:rPr>
              <a:t>r - 1</a:t>
            </a:r>
            <a:r>
              <a:rPr lang="en-US" altLang="en-US" sz="1800" dirty="0"/>
              <a:t> (otherwise, there is a null path of </a:t>
            </a:r>
            <a:r>
              <a:rPr lang="en-US" altLang="en-US" sz="1800" b="1" dirty="0">
                <a:latin typeface="Courier New" pitchFamily="49" charset="0"/>
              </a:rPr>
              <a:t>r - 3</a:t>
            </a:r>
            <a:r>
              <a:rPr lang="en-US" altLang="en-US" sz="1800" dirty="0"/>
              <a:t>, less than the right subtree). Again, the left has </a:t>
            </a:r>
            <a:r>
              <a:rPr lang="en-US" altLang="en-US" sz="1800" b="1" dirty="0">
                <a:latin typeface="Courier New" pitchFamily="49" charset="0"/>
              </a:rPr>
              <a:t>2</a:t>
            </a:r>
            <a:r>
              <a:rPr lang="en-US" altLang="en-US" sz="1800" b="1" baseline="30000" dirty="0">
                <a:latin typeface="Courier New" pitchFamily="49" charset="0"/>
              </a:rPr>
              <a:t>r - 1</a:t>
            </a:r>
            <a:r>
              <a:rPr lang="en-US" altLang="en-US" sz="1800" b="1" dirty="0">
                <a:latin typeface="Courier New" pitchFamily="49" charset="0"/>
              </a:rPr>
              <a:t> - 1</a:t>
            </a:r>
            <a:r>
              <a:rPr lang="en-US" altLang="en-US" sz="1800" dirty="0"/>
              <a:t> nodes. All told then, there are at least:</a:t>
            </a:r>
          </a:p>
          <a:p>
            <a:pPr algn="ctr">
              <a:lnSpc>
                <a:spcPct val="90000"/>
              </a:lnSpc>
              <a:buFontTx/>
              <a:buNone/>
            </a:pPr>
            <a:r>
              <a:rPr lang="en-US" altLang="en-US" sz="1800" b="1" dirty="0">
                <a:latin typeface="Courier New" pitchFamily="49" charset="0"/>
              </a:rPr>
              <a:t>2</a:t>
            </a:r>
            <a:r>
              <a:rPr lang="en-US" altLang="en-US" sz="1800" b="1" baseline="30000" dirty="0">
                <a:latin typeface="Courier New" pitchFamily="49" charset="0"/>
              </a:rPr>
              <a:t>r - 1</a:t>
            </a:r>
            <a:r>
              <a:rPr lang="en-US" altLang="en-US" sz="1800" b="1" dirty="0">
                <a:latin typeface="Courier New" pitchFamily="49" charset="0"/>
              </a:rPr>
              <a:t> - 1 + 2</a:t>
            </a:r>
            <a:r>
              <a:rPr lang="en-US" altLang="en-US" sz="1800" b="1" baseline="30000" dirty="0">
                <a:latin typeface="Courier New" pitchFamily="49" charset="0"/>
              </a:rPr>
              <a:t>r - 1</a:t>
            </a:r>
            <a:r>
              <a:rPr lang="en-US" altLang="en-US" sz="1800" b="1" dirty="0">
                <a:latin typeface="Courier New" pitchFamily="49" charset="0"/>
              </a:rPr>
              <a:t> - 1 + 1 = 2</a:t>
            </a:r>
            <a:r>
              <a:rPr lang="en-US" altLang="en-US" sz="1800" b="1" baseline="30000" dirty="0">
                <a:latin typeface="Courier New" pitchFamily="49" charset="0"/>
              </a:rPr>
              <a:t>r</a:t>
            </a:r>
            <a:r>
              <a:rPr lang="en-US" altLang="en-US" sz="1800" b="1" dirty="0">
                <a:latin typeface="Courier New" pitchFamily="49" charset="0"/>
              </a:rPr>
              <a:t> - 1</a:t>
            </a:r>
            <a:endParaRPr lang="en-US" altLang="en-US" sz="1800" dirty="0"/>
          </a:p>
          <a:p>
            <a:pPr>
              <a:lnSpc>
                <a:spcPct val="90000"/>
              </a:lnSpc>
            </a:pPr>
            <a:r>
              <a:rPr lang="en-US" altLang="en-US" sz="2800" dirty="0" smtClean="0">
                <a:solidFill>
                  <a:schemeClr val="accent5">
                    <a:lumMod val="50000"/>
                  </a:schemeClr>
                </a:solidFill>
              </a:rPr>
              <a:t>Basically, the shortest path must be to the right.  So, if you always take the shortest path, it can’t be longer than log n.</a:t>
            </a:r>
            <a:endParaRPr lang="en-US" altLang="en-US" sz="1800" dirty="0">
              <a:solidFill>
                <a:schemeClr val="accent5">
                  <a:lumMod val="50000"/>
                </a:schemeClr>
              </a:solidFill>
            </a:endParaRPr>
          </a:p>
        </p:txBody>
      </p:sp>
      <p:sp>
        <p:nvSpPr>
          <p:cNvPr id="292868" name="Oval 4"/>
          <p:cNvSpPr>
            <a:spLocks noChangeAspect="1" noChangeArrowheads="1"/>
          </p:cNvSpPr>
          <p:nvPr/>
        </p:nvSpPr>
        <p:spPr bwMode="auto">
          <a:xfrm>
            <a:off x="7531100" y="34829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2869" name="Oval 5"/>
          <p:cNvSpPr>
            <a:spLocks noChangeAspect="1" noChangeArrowheads="1"/>
          </p:cNvSpPr>
          <p:nvPr/>
        </p:nvSpPr>
        <p:spPr bwMode="auto">
          <a:xfrm>
            <a:off x="8548688" y="2805113"/>
            <a:ext cx="290512" cy="2905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0</a:t>
            </a:r>
          </a:p>
        </p:txBody>
      </p:sp>
      <p:sp>
        <p:nvSpPr>
          <p:cNvPr id="292870" name="Oval 6"/>
          <p:cNvSpPr>
            <a:spLocks noChangeAspect="1" noChangeArrowheads="1"/>
          </p:cNvSpPr>
          <p:nvPr/>
        </p:nvSpPr>
        <p:spPr bwMode="auto">
          <a:xfrm>
            <a:off x="7734300" y="28051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2871" name="Oval 7"/>
          <p:cNvSpPr>
            <a:spLocks noChangeAspect="1" noChangeArrowheads="1"/>
          </p:cNvSpPr>
          <p:nvPr/>
        </p:nvSpPr>
        <p:spPr bwMode="auto">
          <a:xfrm>
            <a:off x="6921500" y="2805113"/>
            <a:ext cx="290513"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2872" name="Oval 8"/>
          <p:cNvSpPr>
            <a:spLocks noChangeAspect="1" noChangeArrowheads="1"/>
          </p:cNvSpPr>
          <p:nvPr/>
        </p:nvSpPr>
        <p:spPr bwMode="auto">
          <a:xfrm>
            <a:off x="8142288" y="2125663"/>
            <a:ext cx="290512" cy="2905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1</a:t>
            </a:r>
          </a:p>
        </p:txBody>
      </p:sp>
      <p:sp>
        <p:nvSpPr>
          <p:cNvPr id="292873" name="Oval 9"/>
          <p:cNvSpPr>
            <a:spLocks noChangeAspect="1" noChangeArrowheads="1"/>
          </p:cNvSpPr>
          <p:nvPr/>
        </p:nvSpPr>
        <p:spPr bwMode="auto">
          <a:xfrm>
            <a:off x="6513513" y="2125663"/>
            <a:ext cx="290512" cy="2905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292874" name="Oval 10"/>
          <p:cNvSpPr>
            <a:spLocks noChangeAspect="1" noChangeArrowheads="1"/>
          </p:cNvSpPr>
          <p:nvPr/>
        </p:nvSpPr>
        <p:spPr bwMode="auto">
          <a:xfrm>
            <a:off x="7327900" y="1447800"/>
            <a:ext cx="290513" cy="29051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a:t>
            </a:r>
          </a:p>
        </p:txBody>
      </p:sp>
      <p:cxnSp>
        <p:nvCxnSpPr>
          <p:cNvPr id="292875" name="AutoShape 11"/>
          <p:cNvCxnSpPr>
            <a:cxnSpLocks noChangeShapeType="1"/>
            <a:stCxn id="292874" idx="3"/>
            <a:endCxn id="292873" idx="0"/>
          </p:cNvCxnSpPr>
          <p:nvPr/>
        </p:nvCxnSpPr>
        <p:spPr bwMode="auto">
          <a:xfrm flipH="1">
            <a:off x="6659563" y="1711325"/>
            <a:ext cx="711200"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76" name="AutoShape 12"/>
          <p:cNvCxnSpPr>
            <a:cxnSpLocks noChangeShapeType="1"/>
            <a:stCxn id="292874" idx="5"/>
            <a:endCxn id="292872" idx="0"/>
          </p:cNvCxnSpPr>
          <p:nvPr/>
        </p:nvCxnSpPr>
        <p:spPr bwMode="auto">
          <a:xfrm>
            <a:off x="7575550" y="1711325"/>
            <a:ext cx="711200" cy="40005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77" name="AutoShape 13"/>
          <p:cNvCxnSpPr>
            <a:cxnSpLocks noChangeShapeType="1"/>
            <a:stCxn id="292872" idx="3"/>
            <a:endCxn id="292870" idx="0"/>
          </p:cNvCxnSpPr>
          <p:nvPr/>
        </p:nvCxnSpPr>
        <p:spPr bwMode="auto">
          <a:xfrm flipH="1">
            <a:off x="7880350" y="2389188"/>
            <a:ext cx="3032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78" name="AutoShape 14"/>
          <p:cNvCxnSpPr>
            <a:cxnSpLocks noChangeShapeType="1"/>
            <a:stCxn id="292872" idx="5"/>
            <a:endCxn id="292869" idx="0"/>
          </p:cNvCxnSpPr>
          <p:nvPr/>
        </p:nvCxnSpPr>
        <p:spPr bwMode="auto">
          <a:xfrm>
            <a:off x="8389938" y="2389188"/>
            <a:ext cx="303212" cy="40005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79" name="AutoShape 15"/>
          <p:cNvCxnSpPr>
            <a:cxnSpLocks noChangeShapeType="1"/>
            <a:stCxn id="292870" idx="3"/>
            <a:endCxn id="292868" idx="0"/>
          </p:cNvCxnSpPr>
          <p:nvPr/>
        </p:nvCxnSpPr>
        <p:spPr bwMode="auto">
          <a:xfrm flipH="1">
            <a:off x="7677150" y="3067050"/>
            <a:ext cx="100013" cy="401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80" name="AutoShape 16"/>
          <p:cNvCxnSpPr>
            <a:cxnSpLocks noChangeShapeType="1"/>
            <a:stCxn id="292873" idx="5"/>
            <a:endCxn id="292871" idx="0"/>
          </p:cNvCxnSpPr>
          <p:nvPr/>
        </p:nvCxnSpPr>
        <p:spPr bwMode="auto">
          <a:xfrm>
            <a:off x="6762750" y="2389188"/>
            <a:ext cx="303213"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2881" name="Oval 17"/>
          <p:cNvSpPr>
            <a:spLocks noChangeAspect="1" noChangeArrowheads="1"/>
          </p:cNvSpPr>
          <p:nvPr/>
        </p:nvSpPr>
        <p:spPr bwMode="auto">
          <a:xfrm>
            <a:off x="6110288" y="27971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cxnSp>
        <p:nvCxnSpPr>
          <p:cNvPr id="292882" name="AutoShape 18"/>
          <p:cNvCxnSpPr>
            <a:cxnSpLocks noChangeShapeType="1"/>
            <a:stCxn id="292873" idx="3"/>
            <a:endCxn id="292881" idx="0"/>
          </p:cNvCxnSpPr>
          <p:nvPr/>
        </p:nvCxnSpPr>
        <p:spPr bwMode="auto">
          <a:xfrm flipH="1">
            <a:off x="6256338" y="2389188"/>
            <a:ext cx="300037" cy="393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2883" name="Oval 19"/>
          <p:cNvSpPr>
            <a:spLocks noChangeAspect="1" noChangeArrowheads="1"/>
          </p:cNvSpPr>
          <p:nvPr/>
        </p:nvSpPr>
        <p:spPr bwMode="auto">
          <a:xfrm>
            <a:off x="6303963" y="3482975"/>
            <a:ext cx="290512"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sp>
        <p:nvSpPr>
          <p:cNvPr id="292884" name="Oval 20"/>
          <p:cNvSpPr>
            <a:spLocks noChangeAspect="1" noChangeArrowheads="1"/>
          </p:cNvSpPr>
          <p:nvPr/>
        </p:nvSpPr>
        <p:spPr bwMode="auto">
          <a:xfrm>
            <a:off x="5895975" y="3482975"/>
            <a:ext cx="290513" cy="29051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0</a:t>
            </a:r>
          </a:p>
        </p:txBody>
      </p:sp>
      <p:cxnSp>
        <p:nvCxnSpPr>
          <p:cNvPr id="292885" name="AutoShape 21"/>
          <p:cNvCxnSpPr>
            <a:cxnSpLocks noChangeShapeType="1"/>
            <a:endCxn id="292884" idx="0"/>
          </p:cNvCxnSpPr>
          <p:nvPr/>
        </p:nvCxnSpPr>
        <p:spPr bwMode="auto">
          <a:xfrm flipH="1">
            <a:off x="6042025" y="3062288"/>
            <a:ext cx="100013" cy="401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886" name="AutoShape 22"/>
          <p:cNvCxnSpPr>
            <a:cxnSpLocks noChangeShapeType="1"/>
            <a:endCxn id="292883" idx="0"/>
          </p:cNvCxnSpPr>
          <p:nvPr/>
        </p:nvCxnSpPr>
        <p:spPr bwMode="auto">
          <a:xfrm>
            <a:off x="6350000" y="3062288"/>
            <a:ext cx="100013" cy="401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a:t>
            </a:r>
            <a:endParaRPr lang="en-US" dirty="0"/>
          </a:p>
        </p:txBody>
      </p:sp>
      <p:sp>
        <p:nvSpPr>
          <p:cNvPr id="3" name="Content Placeholder 2"/>
          <p:cNvSpPr>
            <a:spLocks noGrp="1"/>
          </p:cNvSpPr>
          <p:nvPr>
            <p:ph idx="1"/>
          </p:nvPr>
        </p:nvSpPr>
        <p:spPr/>
        <p:txBody>
          <a:bodyPr/>
          <a:lstStyle/>
          <a:p>
            <a:pPr lvl="0"/>
            <a:r>
              <a:rPr lang="en-US" dirty="0"/>
              <a:t> As there is no relation between the nodes in the sub-trees of a heap:</a:t>
            </a:r>
          </a:p>
          <a:p>
            <a:pPr lvl="1"/>
            <a:r>
              <a:rPr lang="en-US" dirty="0"/>
              <a:t>If both the left and right sub-trees are leftist heaps but the root does not form a leftist heap, We only need to swap the two sub-trees</a:t>
            </a:r>
          </a:p>
          <a:p>
            <a:pPr lvl="1"/>
            <a:r>
              <a:rPr lang="en-US" dirty="0"/>
              <a:t>We can use this to merge two leftist heaps</a:t>
            </a:r>
          </a:p>
          <a:p>
            <a:endParaRPr lang="en-US" dirty="0"/>
          </a:p>
        </p:txBody>
      </p:sp>
      <p:sp>
        <p:nvSpPr>
          <p:cNvPr id="4" name="Slide Number Placeholder 3"/>
          <p:cNvSpPr>
            <a:spLocks noGrp="1"/>
          </p:cNvSpPr>
          <p:nvPr>
            <p:ph type="sldNum" sz="quarter" idx="12"/>
          </p:nvPr>
        </p:nvSpPr>
        <p:spPr/>
        <p:txBody>
          <a:bodyPr/>
          <a:lstStyle/>
          <a:p>
            <a:fld id="{E09D478C-7066-49B0-A59B-1C4F40AFC1D7}" type="slidenum">
              <a:rPr lang="en-US" altLang="en-US" smtClean="0"/>
              <a:pPr/>
              <a:t>35</a:t>
            </a:fld>
            <a:endParaRPr lang="en-US" altLang="en-US"/>
          </a:p>
        </p:txBody>
      </p:sp>
    </p:spTree>
    <p:extLst>
      <p:ext uri="{BB962C8B-B14F-4D97-AF65-F5344CB8AC3E}">
        <p14:creationId xmlns:p14="http://schemas.microsoft.com/office/powerpoint/2010/main" val="3525056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382000" cy="1143000"/>
          </a:xfrm>
        </p:spPr>
        <p:txBody>
          <a:bodyPr/>
          <a:lstStyle/>
          <a:p>
            <a:pPr marL="0" lvl="0" indent="0" algn="l"/>
            <a:r>
              <a:rPr lang="en-US" sz="2000" dirty="0">
                <a:solidFill>
                  <a:schemeClr val="tx1"/>
                </a:solidFill>
                <a:latin typeface="+mj-lt"/>
                <a:ea typeface="+mj-ea"/>
                <a:cs typeface="+mj-cs"/>
              </a:rPr>
              <a:t>Merging </a:t>
            </a:r>
            <a:r>
              <a:rPr lang="en-US" sz="2000" dirty="0" smtClean="0">
                <a:solidFill>
                  <a:schemeClr val="tx1"/>
                </a:solidFill>
                <a:latin typeface="+mj-lt"/>
                <a:ea typeface="+mj-ea"/>
                <a:cs typeface="+mj-cs"/>
              </a:rPr>
              <a:t>strategy: Given </a:t>
            </a:r>
            <a:r>
              <a:rPr lang="en-US" sz="2000" dirty="0">
                <a:solidFill>
                  <a:schemeClr val="tx1"/>
                </a:solidFill>
                <a:latin typeface="+mj-lt"/>
                <a:ea typeface="+mj-ea"/>
                <a:cs typeface="+mj-cs"/>
              </a:rPr>
              <a:t>two leftist heaps, recursively merge the larger value with the right sub-heap of the root</a:t>
            </a:r>
            <a:br>
              <a:rPr lang="en-US" sz="2000" dirty="0">
                <a:solidFill>
                  <a:schemeClr val="tx1"/>
                </a:solidFill>
                <a:latin typeface="+mj-lt"/>
                <a:ea typeface="+mj-ea"/>
                <a:cs typeface="+mj-cs"/>
              </a:rPr>
            </a:br>
            <a:r>
              <a:rPr lang="en-US" sz="2000" dirty="0">
                <a:solidFill>
                  <a:schemeClr val="tx1"/>
                </a:solidFill>
                <a:latin typeface="+mj-lt"/>
                <a:ea typeface="+mj-ea"/>
                <a:cs typeface="+mj-cs"/>
              </a:rPr>
              <a:t>Traversing back to the root, swap trees to maintain the leftist heap property</a:t>
            </a:r>
            <a:r>
              <a:rPr lang="en-US" sz="6600" dirty="0">
                <a:solidFill>
                  <a:schemeClr val="tx1"/>
                </a:solidFill>
                <a:latin typeface="+mj-lt"/>
                <a:ea typeface="+mj-ea"/>
                <a:cs typeface="+mj-cs"/>
              </a:rPr>
              <a:t/>
            </a:r>
            <a:br>
              <a:rPr lang="en-US" sz="6600" dirty="0">
                <a:solidFill>
                  <a:schemeClr val="tx1"/>
                </a:solidFill>
                <a:latin typeface="+mj-lt"/>
                <a:ea typeface="+mj-ea"/>
                <a:cs typeface="+mj-cs"/>
              </a:rPr>
            </a:br>
            <a:endParaRPr lang="en-US" dirty="0"/>
          </a:p>
        </p:txBody>
      </p:sp>
      <p:sp>
        <p:nvSpPr>
          <p:cNvPr id="5" name="Content Placeholder 4"/>
          <p:cNvSpPr>
            <a:spLocks noGrp="1"/>
          </p:cNvSpPr>
          <p:nvPr>
            <p:ph idx="1"/>
          </p:nvPr>
        </p:nvSpPr>
        <p:spPr>
          <a:xfrm>
            <a:off x="457200" y="1143000"/>
            <a:ext cx="8458200" cy="4800600"/>
          </a:xfrm>
        </p:spPr>
        <p:txBody>
          <a:bodyPr/>
          <a:lstStyle/>
          <a:p>
            <a:pPr marL="0" lvl="0" indent="0">
              <a:buNone/>
            </a:pPr>
            <a:r>
              <a:rPr lang="en-US" sz="1900" dirty="0" smtClean="0">
                <a:solidFill>
                  <a:schemeClr val="tx1"/>
                </a:solidFill>
              </a:rPr>
              <a:t>Node </a:t>
            </a:r>
            <a:r>
              <a:rPr lang="en-US" sz="1900" dirty="0">
                <a:solidFill>
                  <a:schemeClr val="tx1"/>
                </a:solidFill>
              </a:rPr>
              <a:t>* </a:t>
            </a:r>
            <a:r>
              <a:rPr lang="en-US" sz="1900" dirty="0" smtClean="0">
                <a:solidFill>
                  <a:schemeClr val="tx1"/>
                </a:solidFill>
              </a:rPr>
              <a:t>merge </a:t>
            </a:r>
            <a:r>
              <a:rPr lang="en-US" sz="1900" dirty="0">
                <a:solidFill>
                  <a:schemeClr val="tx1"/>
                </a:solidFill>
              </a:rPr>
              <a:t>(Node * t1, Node * t2)   // t1 and t2 are merged, </a:t>
            </a:r>
            <a:r>
              <a:rPr lang="en-US" sz="1900" dirty="0" smtClean="0">
                <a:solidFill>
                  <a:schemeClr val="tx1"/>
                </a:solidFill>
              </a:rPr>
              <a:t>new tree is created</a:t>
            </a:r>
            <a:endParaRPr lang="en-US" sz="1900" dirty="0">
              <a:solidFill>
                <a:schemeClr val="tx1"/>
              </a:solidFill>
            </a:endParaRPr>
          </a:p>
          <a:p>
            <a:pPr marL="0" indent="0">
              <a:buNone/>
            </a:pPr>
            <a:r>
              <a:rPr lang="en-US" sz="1900" dirty="0">
                <a:solidFill>
                  <a:schemeClr val="tx1"/>
                </a:solidFill>
              </a:rPr>
              <a:t>       {     </a:t>
            </a:r>
            <a:r>
              <a:rPr lang="en-US" sz="1900" dirty="0" smtClean="0">
                <a:solidFill>
                  <a:schemeClr val="tx1"/>
                </a:solidFill>
              </a:rPr>
              <a:t>Node * small;</a:t>
            </a:r>
          </a:p>
          <a:p>
            <a:pPr marL="0" indent="0">
              <a:buNone/>
            </a:pPr>
            <a:r>
              <a:rPr lang="en-US" sz="1900" dirty="0"/>
              <a:t> </a:t>
            </a:r>
            <a:r>
              <a:rPr lang="en-US" sz="1900" dirty="0" smtClean="0"/>
              <a:t>             </a:t>
            </a:r>
            <a:r>
              <a:rPr lang="en-US" sz="1900" dirty="0" smtClean="0">
                <a:solidFill>
                  <a:schemeClr val="tx1"/>
                </a:solidFill>
              </a:rPr>
              <a:t>if </a:t>
            </a:r>
            <a:r>
              <a:rPr lang="en-US" sz="1900" dirty="0">
                <a:solidFill>
                  <a:schemeClr val="tx1"/>
                </a:solidFill>
              </a:rPr>
              <a:t>(t1==NULL)  return t2;</a:t>
            </a:r>
          </a:p>
          <a:p>
            <a:pPr marL="0" indent="0">
              <a:buNone/>
            </a:pPr>
            <a:r>
              <a:rPr lang="en-US" sz="1900" dirty="0">
                <a:solidFill>
                  <a:schemeClr val="tx1"/>
                </a:solidFill>
              </a:rPr>
              <a:t>              if (t2==NULL) return t1;</a:t>
            </a:r>
          </a:p>
          <a:p>
            <a:pPr marL="0" indent="0">
              <a:buNone/>
            </a:pPr>
            <a:r>
              <a:rPr lang="en-US" sz="1900" dirty="0">
                <a:solidFill>
                  <a:schemeClr val="tx1"/>
                </a:solidFill>
              </a:rPr>
              <a:t>              if (t1 -&gt;element &lt; t2-&gt;element</a:t>
            </a:r>
            <a:r>
              <a:rPr lang="en-US" sz="1900" dirty="0" smtClean="0">
                <a:solidFill>
                  <a:schemeClr val="tx1"/>
                </a:solidFill>
              </a:rPr>
              <a:t>) {</a:t>
            </a:r>
            <a:endParaRPr lang="en-US" sz="1900" dirty="0">
              <a:solidFill>
                <a:schemeClr val="tx1"/>
              </a:solidFill>
            </a:endParaRPr>
          </a:p>
          <a:p>
            <a:pPr marL="0" indent="0">
              <a:buNone/>
            </a:pPr>
            <a:r>
              <a:rPr lang="en-US" sz="1900" dirty="0">
                <a:solidFill>
                  <a:schemeClr val="tx1"/>
                </a:solidFill>
              </a:rPr>
              <a:t>               </a:t>
            </a:r>
            <a:r>
              <a:rPr lang="en-US" sz="1900" dirty="0"/>
              <a:t> </a:t>
            </a:r>
            <a:r>
              <a:rPr lang="en-US" sz="1900" dirty="0" smtClean="0"/>
              <a:t> </a:t>
            </a:r>
            <a:r>
              <a:rPr lang="en-US" sz="1900" dirty="0" smtClean="0">
                <a:solidFill>
                  <a:schemeClr val="tx1"/>
                </a:solidFill>
              </a:rPr>
              <a:t>   </a:t>
            </a:r>
            <a:r>
              <a:rPr lang="en-US" sz="1900" dirty="0">
                <a:solidFill>
                  <a:schemeClr val="tx1"/>
                </a:solidFill>
              </a:rPr>
              <a:t>t1-&gt;right = merge(t1-&gt;right, t2);</a:t>
            </a:r>
          </a:p>
          <a:p>
            <a:pPr marL="0" indent="0">
              <a:buNone/>
            </a:pPr>
            <a:r>
              <a:rPr lang="en-US" sz="1900" dirty="0">
                <a:solidFill>
                  <a:schemeClr val="tx1"/>
                </a:solidFill>
              </a:rPr>
              <a:t>                     </a:t>
            </a:r>
            <a:r>
              <a:rPr lang="en-US" sz="1900" dirty="0" smtClean="0">
                <a:solidFill>
                  <a:schemeClr val="tx1"/>
                </a:solidFill>
              </a:rPr>
              <a:t>small=t1;}</a:t>
            </a:r>
            <a:endParaRPr lang="en-US" sz="1900" dirty="0">
              <a:solidFill>
                <a:schemeClr val="tx1"/>
              </a:solidFill>
            </a:endParaRPr>
          </a:p>
          <a:p>
            <a:pPr marL="0" indent="0">
              <a:buNone/>
            </a:pPr>
            <a:r>
              <a:rPr lang="en-US" sz="1900" dirty="0">
                <a:solidFill>
                  <a:schemeClr val="tx1"/>
                </a:solidFill>
              </a:rPr>
              <a:t>             </a:t>
            </a:r>
            <a:r>
              <a:rPr lang="en-US" sz="1900" dirty="0" smtClean="0">
                <a:solidFill>
                  <a:schemeClr val="tx1"/>
                </a:solidFill>
              </a:rPr>
              <a:t>else { </a:t>
            </a:r>
            <a:endParaRPr lang="en-US" sz="1900" dirty="0">
              <a:solidFill>
                <a:schemeClr val="tx1"/>
              </a:solidFill>
            </a:endParaRPr>
          </a:p>
          <a:p>
            <a:pPr marL="0" indent="0">
              <a:buNone/>
            </a:pPr>
            <a:r>
              <a:rPr lang="en-US" sz="1900" dirty="0">
                <a:solidFill>
                  <a:schemeClr val="tx1"/>
                </a:solidFill>
              </a:rPr>
              <a:t>              </a:t>
            </a:r>
            <a:r>
              <a:rPr lang="en-US" sz="1900" dirty="0"/>
              <a:t> </a:t>
            </a:r>
            <a:r>
              <a:rPr lang="en-US" sz="1900" dirty="0" smtClean="0"/>
              <a:t>  </a:t>
            </a:r>
            <a:r>
              <a:rPr lang="en-US" sz="1900" dirty="0" smtClean="0">
                <a:solidFill>
                  <a:schemeClr val="tx1"/>
                </a:solidFill>
              </a:rPr>
              <a:t>   </a:t>
            </a:r>
            <a:r>
              <a:rPr lang="en-US" sz="1900" dirty="0">
                <a:solidFill>
                  <a:schemeClr val="tx1"/>
                </a:solidFill>
              </a:rPr>
              <a:t>t2-&gt;right = merge(t2-&gt;right, t1);</a:t>
            </a:r>
          </a:p>
          <a:p>
            <a:pPr marL="0" indent="0">
              <a:buNone/>
            </a:pPr>
            <a:r>
              <a:rPr lang="en-US" sz="1900" dirty="0">
                <a:solidFill>
                  <a:schemeClr val="tx1"/>
                </a:solidFill>
              </a:rPr>
              <a:t>                    </a:t>
            </a:r>
            <a:r>
              <a:rPr lang="en-US" sz="1900" dirty="0" smtClean="0">
                <a:solidFill>
                  <a:schemeClr val="tx1"/>
                </a:solidFill>
              </a:rPr>
              <a:t>small=t2;}</a:t>
            </a:r>
            <a:endParaRPr lang="en-US" sz="1900" dirty="0">
              <a:solidFill>
                <a:schemeClr val="tx1"/>
              </a:solidFill>
            </a:endParaRPr>
          </a:p>
          <a:p>
            <a:pPr marL="0" indent="0">
              <a:buNone/>
            </a:pPr>
            <a:r>
              <a:rPr lang="en-US" sz="1900" dirty="0">
                <a:solidFill>
                  <a:schemeClr val="tx1"/>
                </a:solidFill>
              </a:rPr>
              <a:t>               </a:t>
            </a:r>
            <a:r>
              <a:rPr lang="en-US" sz="1900" dirty="0" smtClean="0">
                <a:solidFill>
                  <a:schemeClr val="tx1"/>
                </a:solidFill>
              </a:rPr>
              <a:t>if </a:t>
            </a:r>
            <a:r>
              <a:rPr lang="en-US" sz="1900" dirty="0">
                <a:solidFill>
                  <a:schemeClr val="tx1"/>
                </a:solidFill>
              </a:rPr>
              <a:t>(</a:t>
            </a:r>
            <a:r>
              <a:rPr lang="en-US" sz="1900" dirty="0" err="1" smtClean="0">
                <a:solidFill>
                  <a:schemeClr val="tx1"/>
                </a:solidFill>
              </a:rPr>
              <a:t>notLeftist</a:t>
            </a:r>
            <a:r>
              <a:rPr lang="en-US" sz="1900" dirty="0" smtClean="0">
                <a:solidFill>
                  <a:schemeClr val="tx1"/>
                </a:solidFill>
              </a:rPr>
              <a:t>(small)) </a:t>
            </a:r>
            <a:r>
              <a:rPr lang="en-US" sz="1900" dirty="0" err="1" smtClean="0">
                <a:solidFill>
                  <a:schemeClr val="tx1"/>
                </a:solidFill>
              </a:rPr>
              <a:t>swapkids</a:t>
            </a:r>
            <a:r>
              <a:rPr lang="en-US" sz="1900" dirty="0" smtClean="0">
                <a:solidFill>
                  <a:schemeClr val="tx1"/>
                </a:solidFill>
              </a:rPr>
              <a:t>(small); </a:t>
            </a:r>
            <a:endParaRPr lang="en-US" sz="1900" dirty="0">
              <a:solidFill>
                <a:schemeClr val="tx1"/>
              </a:solidFill>
            </a:endParaRPr>
          </a:p>
          <a:p>
            <a:pPr marL="0" indent="0">
              <a:buNone/>
            </a:pPr>
            <a:r>
              <a:rPr lang="en-US" sz="1900" dirty="0">
                <a:solidFill>
                  <a:schemeClr val="tx1"/>
                </a:solidFill>
              </a:rPr>
              <a:t>               </a:t>
            </a:r>
            <a:r>
              <a:rPr lang="en-US" sz="1900" dirty="0" err="1" smtClean="0">
                <a:solidFill>
                  <a:schemeClr val="tx1"/>
                </a:solidFill>
              </a:rPr>
              <a:t>setNullPathLength</a:t>
            </a:r>
            <a:r>
              <a:rPr lang="en-US" sz="1900" dirty="0" smtClean="0">
                <a:solidFill>
                  <a:schemeClr val="tx1"/>
                </a:solidFill>
              </a:rPr>
              <a:t>(small);</a:t>
            </a:r>
            <a:endParaRPr lang="en-US" sz="1900" dirty="0">
              <a:solidFill>
                <a:schemeClr val="tx1"/>
              </a:solidFill>
            </a:endParaRPr>
          </a:p>
          <a:p>
            <a:pPr marL="0" indent="0">
              <a:buNone/>
            </a:pPr>
            <a:r>
              <a:rPr lang="en-US" sz="1900" dirty="0">
                <a:solidFill>
                  <a:schemeClr val="tx1"/>
                </a:solidFill>
              </a:rPr>
              <a:t>               return </a:t>
            </a:r>
            <a:r>
              <a:rPr lang="en-US" sz="1900" dirty="0" smtClean="0">
                <a:solidFill>
                  <a:schemeClr val="tx1"/>
                </a:solidFill>
              </a:rPr>
              <a:t>small;</a:t>
            </a:r>
            <a:endParaRPr lang="en-US" sz="1900" dirty="0">
              <a:solidFill>
                <a:schemeClr val="tx1"/>
              </a:solidFill>
            </a:endParaRPr>
          </a:p>
          <a:p>
            <a:pPr marL="0" indent="0">
              <a:buNone/>
            </a:pPr>
            <a:r>
              <a:rPr lang="en-US" sz="1900" dirty="0">
                <a:solidFill>
                  <a:schemeClr val="tx1"/>
                </a:solidFill>
              </a:rPr>
              <a:t>      }</a:t>
            </a:r>
          </a:p>
          <a:p>
            <a:pPr marL="0" indent="0">
              <a:buNone/>
            </a:pPr>
            <a:r>
              <a:rPr lang="en-US" sz="2000" dirty="0">
                <a:solidFill>
                  <a:schemeClr val="tx1"/>
                </a:solidFill>
              </a:rPr>
              <a:t> // How is </a:t>
            </a:r>
            <a:r>
              <a:rPr lang="en-US" sz="2000" dirty="0" err="1">
                <a:solidFill>
                  <a:schemeClr val="tx1"/>
                </a:solidFill>
              </a:rPr>
              <a:t>notLeftist</a:t>
            </a:r>
            <a:r>
              <a:rPr lang="en-US" sz="2000" dirty="0">
                <a:solidFill>
                  <a:schemeClr val="tx1"/>
                </a:solidFill>
              </a:rPr>
              <a:t> determined?  It is a separate routine because a child may be Null (so examining t-&gt;left-&gt;</a:t>
            </a:r>
            <a:r>
              <a:rPr lang="en-US" sz="2000" dirty="0" err="1">
                <a:solidFill>
                  <a:schemeClr val="tx1"/>
                </a:solidFill>
              </a:rPr>
              <a:t>nullpathlength</a:t>
            </a:r>
            <a:r>
              <a:rPr lang="en-US" sz="2000" dirty="0">
                <a:solidFill>
                  <a:schemeClr val="tx1"/>
                </a:solidFill>
              </a:rPr>
              <a:t> is problematic)</a:t>
            </a:r>
          </a:p>
          <a:p>
            <a:endParaRPr lang="en-US" sz="2000"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36</a:t>
            </a:fld>
            <a:endParaRPr lang="en-US" altLang="en-US"/>
          </a:p>
        </p:txBody>
      </p:sp>
    </p:spTree>
    <p:extLst>
      <p:ext uri="{BB962C8B-B14F-4D97-AF65-F5344CB8AC3E}">
        <p14:creationId xmlns:p14="http://schemas.microsoft.com/office/powerpoint/2010/main" val="371730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mj-lt"/>
                <a:ea typeface="+mj-ea"/>
                <a:cs typeface="+mj-cs"/>
              </a:rPr>
              <a:t>Consider merging these two leftist min heaps</a:t>
            </a:r>
            <a:endParaRPr lang="en-US"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37</a:t>
            </a:fld>
            <a:endParaRPr lang="en-US" altLang="en-US"/>
          </a:p>
        </p:txBody>
      </p:sp>
      <p:pic>
        <p:nvPicPr>
          <p:cNvPr id="4" name="Picture 3" descr="a0"/>
          <p:cNvPicPr/>
          <p:nvPr/>
        </p:nvPicPr>
        <p:blipFill>
          <a:blip r:embed="rId2" cstate="print"/>
          <a:srcRect b="36832"/>
          <a:stretch>
            <a:fillRect/>
          </a:stretch>
        </p:blipFill>
        <p:spPr bwMode="auto">
          <a:xfrm>
            <a:off x="606940" y="2057400"/>
            <a:ext cx="3660259" cy="1835150"/>
          </a:xfrm>
          <a:prstGeom prst="rect">
            <a:avLst/>
          </a:prstGeom>
          <a:noFill/>
        </p:spPr>
      </p:pic>
      <p:pic>
        <p:nvPicPr>
          <p:cNvPr id="5" name="Picture 4" descr="a1"/>
          <p:cNvPicPr/>
          <p:nvPr/>
        </p:nvPicPr>
        <p:blipFill>
          <a:blip r:embed="rId3" cstate="print"/>
          <a:srcRect b="36832"/>
          <a:stretch>
            <a:fillRect/>
          </a:stretch>
        </p:blipFill>
        <p:spPr bwMode="auto">
          <a:xfrm>
            <a:off x="5029200" y="2133600"/>
            <a:ext cx="3352800" cy="1949450"/>
          </a:xfrm>
          <a:prstGeom prst="rect">
            <a:avLst/>
          </a:prstGeom>
          <a:noFill/>
        </p:spPr>
      </p:pic>
    </p:spTree>
    <p:extLst>
      <p:ext uri="{BB962C8B-B14F-4D97-AF65-F5344CB8AC3E}">
        <p14:creationId xmlns:p14="http://schemas.microsoft.com/office/powerpoint/2010/main" val="477701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38</a:t>
            </a:fld>
            <a:endParaRPr lang="en-US" altLang="en-US"/>
          </a:p>
        </p:txBody>
      </p:sp>
      <p:pic>
        <p:nvPicPr>
          <p:cNvPr id="4" name="Picture 3" descr="a3"/>
          <p:cNvPicPr/>
          <p:nvPr/>
        </p:nvPicPr>
        <p:blipFill>
          <a:blip r:embed="rId2" cstate="print"/>
          <a:srcRect/>
          <a:stretch>
            <a:fillRect/>
          </a:stretch>
        </p:blipFill>
        <p:spPr bwMode="auto">
          <a:xfrm>
            <a:off x="762000" y="1905000"/>
            <a:ext cx="2697480" cy="2482850"/>
          </a:xfrm>
          <a:prstGeom prst="rect">
            <a:avLst/>
          </a:prstGeom>
          <a:noFill/>
        </p:spPr>
      </p:pic>
      <p:pic>
        <p:nvPicPr>
          <p:cNvPr id="5" name="Picture 4" descr="a4"/>
          <p:cNvPicPr/>
          <p:nvPr/>
        </p:nvPicPr>
        <p:blipFill>
          <a:blip r:embed="rId3" cstate="print"/>
          <a:srcRect/>
          <a:stretch>
            <a:fillRect/>
          </a:stretch>
        </p:blipFill>
        <p:spPr bwMode="auto">
          <a:xfrm>
            <a:off x="4419600" y="1905000"/>
            <a:ext cx="2697480" cy="2482850"/>
          </a:xfrm>
          <a:prstGeom prst="rect">
            <a:avLst/>
          </a:prstGeom>
          <a:noFill/>
        </p:spPr>
      </p:pic>
      <p:pic>
        <p:nvPicPr>
          <p:cNvPr id="6" name="Picture 5" descr="a5"/>
          <p:cNvPicPr/>
          <p:nvPr/>
        </p:nvPicPr>
        <p:blipFill>
          <a:blip r:embed="rId4" cstate="print"/>
          <a:srcRect/>
          <a:stretch>
            <a:fillRect/>
          </a:stretch>
        </p:blipFill>
        <p:spPr bwMode="auto">
          <a:xfrm>
            <a:off x="990600" y="4267200"/>
            <a:ext cx="2697480" cy="2482850"/>
          </a:xfrm>
          <a:prstGeom prst="rect">
            <a:avLst/>
          </a:prstGeom>
          <a:noFill/>
        </p:spPr>
      </p:pic>
    </p:spTree>
    <p:extLst>
      <p:ext uri="{BB962C8B-B14F-4D97-AF65-F5344CB8AC3E}">
        <p14:creationId xmlns:p14="http://schemas.microsoft.com/office/powerpoint/2010/main" val="253948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dirty="0">
                <a:solidFill>
                  <a:schemeClr val="accent2"/>
                </a:solidFill>
              </a:rPr>
              <a:t>The heaps are merged, but the result is not a leftist heap as 3 is unhappy.</a:t>
            </a:r>
            <a:br>
              <a:rPr lang="en-US" sz="2000" dirty="0">
                <a:solidFill>
                  <a:schemeClr val="accent2"/>
                </a:solidFill>
              </a:rPr>
            </a:br>
            <a:r>
              <a:rPr lang="en-US" sz="2000" dirty="0">
                <a:solidFill>
                  <a:srgbClr val="FF0000"/>
                </a:solidFill>
              </a:rPr>
              <a:t>On the way back </a:t>
            </a:r>
            <a:r>
              <a:rPr lang="en-US" sz="2000" dirty="0" smtClean="0">
                <a:solidFill>
                  <a:srgbClr val="FF0000"/>
                </a:solidFill>
              </a:rPr>
              <a:t>our of the recursion </a:t>
            </a:r>
            <a:r>
              <a:rPr lang="en-US" sz="2000" dirty="0" smtClean="0">
                <a:solidFill>
                  <a:schemeClr val="accent2"/>
                </a:solidFill>
              </a:rPr>
              <a:t>swap </a:t>
            </a:r>
            <a:r>
              <a:rPr lang="en-US" sz="2000" dirty="0">
                <a:solidFill>
                  <a:schemeClr val="accent2"/>
                </a:solidFill>
              </a:rPr>
              <a:t>sub-heaps where necessary.  Find the unhappy nodes – after updating the null path lengths.</a:t>
            </a:r>
            <a:br>
              <a:rPr lang="en-US" sz="2000" dirty="0">
                <a:solidFill>
                  <a:schemeClr val="accent2"/>
                </a:solidFill>
              </a:rPr>
            </a:br>
            <a:endParaRPr lang="en-US" sz="2000"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39</a:t>
            </a:fld>
            <a:endParaRPr lang="en-US" altLang="en-US"/>
          </a:p>
        </p:txBody>
      </p:sp>
      <p:pic>
        <p:nvPicPr>
          <p:cNvPr id="10" name="Picture 9" descr="a5"/>
          <p:cNvPicPr/>
          <p:nvPr/>
        </p:nvPicPr>
        <p:blipFill>
          <a:blip r:embed="rId2" cstate="print"/>
          <a:srcRect/>
          <a:stretch>
            <a:fillRect/>
          </a:stretch>
        </p:blipFill>
        <p:spPr bwMode="auto">
          <a:xfrm>
            <a:off x="990600" y="1905000"/>
            <a:ext cx="2697480" cy="2482850"/>
          </a:xfrm>
          <a:prstGeom prst="rect">
            <a:avLst/>
          </a:prstGeom>
          <a:noFill/>
        </p:spPr>
      </p:pic>
      <p:pic>
        <p:nvPicPr>
          <p:cNvPr id="11" name="Picture 10" descr="a6"/>
          <p:cNvPicPr/>
          <p:nvPr/>
        </p:nvPicPr>
        <p:blipFill>
          <a:blip r:embed="rId3" cstate="print"/>
          <a:srcRect/>
          <a:stretch>
            <a:fillRect/>
          </a:stretch>
        </p:blipFill>
        <p:spPr bwMode="auto">
          <a:xfrm>
            <a:off x="4267200" y="1934166"/>
            <a:ext cx="2697480" cy="2482850"/>
          </a:xfrm>
          <a:prstGeom prst="rect">
            <a:avLst/>
          </a:prstGeom>
          <a:noFill/>
        </p:spPr>
      </p:pic>
    </p:spTree>
    <p:extLst>
      <p:ext uri="{BB962C8B-B14F-4D97-AF65-F5344CB8AC3E}">
        <p14:creationId xmlns:p14="http://schemas.microsoft.com/office/powerpoint/2010/main" val="415825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073B3C1-854F-4CC1-B081-C52321C72DE6}" type="slidenum">
              <a:rPr lang="en-US" altLang="en-US"/>
              <a:pPr/>
              <a:t>4</a:t>
            </a:fld>
            <a:endParaRPr lang="en-US" altLang="en-US"/>
          </a:p>
        </p:txBody>
      </p:sp>
      <p:sp>
        <p:nvSpPr>
          <p:cNvPr id="234498" name="Rectangle 2"/>
          <p:cNvSpPr>
            <a:spLocks noGrp="1" noChangeArrowheads="1"/>
          </p:cNvSpPr>
          <p:nvPr>
            <p:ph type="title"/>
          </p:nvPr>
        </p:nvSpPr>
        <p:spPr/>
        <p:txBody>
          <a:bodyPr/>
          <a:lstStyle/>
          <a:p>
            <a:r>
              <a:rPr lang="en-US" altLang="en-US"/>
              <a:t>Naïve Priority Queue Data Structures</a:t>
            </a:r>
          </a:p>
        </p:txBody>
      </p:sp>
      <p:sp>
        <p:nvSpPr>
          <p:cNvPr id="234499" name="Rectangle 3"/>
          <p:cNvSpPr>
            <a:spLocks noGrp="1" noChangeArrowheads="1"/>
          </p:cNvSpPr>
          <p:nvPr>
            <p:ph type="body" idx="1"/>
          </p:nvPr>
        </p:nvSpPr>
        <p:spPr/>
        <p:txBody>
          <a:bodyPr/>
          <a:lstStyle/>
          <a:p>
            <a:r>
              <a:rPr lang="en-US" altLang="en-US" sz="2800" dirty="0"/>
              <a:t>Unsorted list:</a:t>
            </a:r>
          </a:p>
          <a:p>
            <a:r>
              <a:rPr lang="en-US" altLang="en-US" sz="2800" dirty="0" smtClean="0"/>
              <a:t>Sorted </a:t>
            </a:r>
            <a:r>
              <a:rPr lang="en-US" altLang="en-US" sz="2800" dirty="0"/>
              <a:t>list</a:t>
            </a:r>
            <a:r>
              <a:rPr lang="en-US" altLang="en-US" sz="2800" dirty="0" smtClean="0"/>
              <a:t>:</a:t>
            </a:r>
          </a:p>
          <a:p>
            <a:r>
              <a:rPr lang="en-US" altLang="en-US" sz="2800" dirty="0"/>
              <a:t>BST trees</a:t>
            </a:r>
          </a:p>
          <a:p>
            <a:r>
              <a:rPr lang="en-US" altLang="en-US" sz="2800" dirty="0" smtClean="0"/>
              <a:t>Splay trees</a:t>
            </a:r>
          </a:p>
          <a:p>
            <a:r>
              <a:rPr lang="en-US" altLang="en-US" sz="2800" dirty="0" smtClean="0"/>
              <a:t>AVL trees</a:t>
            </a:r>
          </a:p>
          <a:p>
            <a:r>
              <a:rPr lang="en-US" altLang="en-US" sz="2800" dirty="0" smtClean="0"/>
              <a:t>We maintain total order, but that is more than we need.  Can we benefit by keeping less information?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Min</a:t>
            </a:r>
            <a:endParaRPr lang="en-US"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40</a:t>
            </a:fld>
            <a:endParaRPr lang="en-US" altLang="en-US"/>
          </a:p>
        </p:txBody>
      </p:sp>
      <p:pic>
        <p:nvPicPr>
          <p:cNvPr id="4" name="Picture 3" descr="a7"/>
          <p:cNvPicPr/>
          <p:nvPr/>
        </p:nvPicPr>
        <p:blipFill>
          <a:blip r:embed="rId2" cstate="print"/>
          <a:srcRect r="16949"/>
          <a:stretch>
            <a:fillRect/>
          </a:stretch>
        </p:blipFill>
        <p:spPr bwMode="auto">
          <a:xfrm>
            <a:off x="685800" y="1981200"/>
            <a:ext cx="3581400" cy="3347484"/>
          </a:xfrm>
          <a:prstGeom prst="rect">
            <a:avLst/>
          </a:prstGeom>
          <a:noFill/>
        </p:spPr>
      </p:pic>
      <p:pic>
        <p:nvPicPr>
          <p:cNvPr id="5" name="Picture 4" descr="a0"/>
          <p:cNvPicPr/>
          <p:nvPr/>
        </p:nvPicPr>
        <p:blipFill>
          <a:blip r:embed="rId3" cstate="print"/>
          <a:srcRect/>
          <a:stretch>
            <a:fillRect/>
          </a:stretch>
        </p:blipFill>
        <p:spPr bwMode="auto">
          <a:xfrm>
            <a:off x="4572000" y="2038431"/>
            <a:ext cx="3378200" cy="3290253"/>
          </a:xfrm>
          <a:prstGeom prst="rect">
            <a:avLst/>
          </a:prstGeom>
          <a:noFill/>
        </p:spPr>
      </p:pic>
    </p:spTree>
    <p:extLst>
      <p:ext uri="{BB962C8B-B14F-4D97-AF65-F5344CB8AC3E}">
        <p14:creationId xmlns:p14="http://schemas.microsoft.com/office/powerpoint/2010/main" val="2027487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41</a:t>
            </a:fld>
            <a:endParaRPr lang="en-US" altLang="en-US"/>
          </a:p>
        </p:txBody>
      </p:sp>
      <p:pic>
        <p:nvPicPr>
          <p:cNvPr id="4" name="Picture 3" descr="a1"/>
          <p:cNvPicPr/>
          <p:nvPr/>
        </p:nvPicPr>
        <p:blipFill>
          <a:blip r:embed="rId2" cstate="print"/>
          <a:srcRect/>
          <a:stretch>
            <a:fillRect/>
          </a:stretch>
        </p:blipFill>
        <p:spPr bwMode="auto">
          <a:xfrm>
            <a:off x="304800" y="2129096"/>
            <a:ext cx="2336800" cy="2482850"/>
          </a:xfrm>
          <a:prstGeom prst="rect">
            <a:avLst/>
          </a:prstGeom>
          <a:noFill/>
        </p:spPr>
      </p:pic>
      <p:pic>
        <p:nvPicPr>
          <p:cNvPr id="5" name="Picture 4" descr="a3"/>
          <p:cNvPicPr/>
          <p:nvPr/>
        </p:nvPicPr>
        <p:blipFill>
          <a:blip r:embed="rId3" cstate="print"/>
          <a:srcRect/>
          <a:stretch>
            <a:fillRect/>
          </a:stretch>
        </p:blipFill>
        <p:spPr bwMode="auto">
          <a:xfrm>
            <a:off x="3527961" y="2129096"/>
            <a:ext cx="2336800" cy="2482850"/>
          </a:xfrm>
          <a:prstGeom prst="rect">
            <a:avLst/>
          </a:prstGeom>
          <a:noFill/>
        </p:spPr>
      </p:pic>
      <p:pic>
        <p:nvPicPr>
          <p:cNvPr id="6" name="Picture 5" descr="a4"/>
          <p:cNvPicPr/>
          <p:nvPr/>
        </p:nvPicPr>
        <p:blipFill>
          <a:blip r:embed="rId4" cstate="print"/>
          <a:srcRect/>
          <a:stretch>
            <a:fillRect/>
          </a:stretch>
        </p:blipFill>
        <p:spPr bwMode="auto">
          <a:xfrm>
            <a:off x="6248400" y="2129096"/>
            <a:ext cx="2336800" cy="2482850"/>
          </a:xfrm>
          <a:prstGeom prst="rect">
            <a:avLst/>
          </a:prstGeom>
          <a:noFill/>
        </p:spPr>
      </p:pic>
      <p:sp>
        <p:nvSpPr>
          <p:cNvPr id="7" name="TextBox 6"/>
          <p:cNvSpPr txBox="1"/>
          <p:nvPr/>
        </p:nvSpPr>
        <p:spPr>
          <a:xfrm>
            <a:off x="762000" y="6019801"/>
            <a:ext cx="7086600" cy="461665"/>
          </a:xfrm>
          <a:prstGeom prst="rect">
            <a:avLst/>
          </a:prstGeom>
          <a:noFill/>
        </p:spPr>
        <p:txBody>
          <a:bodyPr wrap="square" rtlCol="0">
            <a:spAutoFit/>
          </a:bodyPr>
          <a:lstStyle/>
          <a:p>
            <a:r>
              <a:rPr lang="en-US" dirty="0" smtClean="0">
                <a:solidFill>
                  <a:srgbClr val="00B050"/>
                </a:solidFill>
              </a:rPr>
              <a:t>Who is unhappy?</a:t>
            </a:r>
            <a:endParaRPr lang="en-US" dirty="0">
              <a:solidFill>
                <a:srgbClr val="00B050"/>
              </a:solidFill>
            </a:endParaRPr>
          </a:p>
        </p:txBody>
      </p:sp>
    </p:spTree>
    <p:extLst>
      <p:ext uri="{BB962C8B-B14F-4D97-AF65-F5344CB8AC3E}">
        <p14:creationId xmlns:p14="http://schemas.microsoft.com/office/powerpoint/2010/main" val="1915099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has already switched  kids</a:t>
            </a:r>
            <a:br>
              <a:rPr lang="en-US" sz="2800" dirty="0" smtClean="0"/>
            </a:br>
            <a:r>
              <a:rPr lang="en-US" sz="2800" dirty="0" smtClean="0"/>
              <a:t>Only nodes on access path can be unhappy, right?</a:t>
            </a:r>
            <a:endParaRPr lang="en-US" sz="2800"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42</a:t>
            </a:fld>
            <a:endParaRPr lang="en-US" altLang="en-US"/>
          </a:p>
        </p:txBody>
      </p:sp>
      <p:pic>
        <p:nvPicPr>
          <p:cNvPr id="5" name="Picture 4" descr="a8"/>
          <p:cNvPicPr/>
          <p:nvPr/>
        </p:nvPicPr>
        <p:blipFill>
          <a:blip r:embed="rId2" cstate="print"/>
          <a:srcRect/>
          <a:stretch>
            <a:fillRect/>
          </a:stretch>
        </p:blipFill>
        <p:spPr bwMode="auto">
          <a:xfrm>
            <a:off x="5334000" y="2268516"/>
            <a:ext cx="3574312" cy="3249782"/>
          </a:xfrm>
          <a:prstGeom prst="rect">
            <a:avLst/>
          </a:prstGeom>
          <a:noFill/>
        </p:spPr>
      </p:pic>
      <p:pic>
        <p:nvPicPr>
          <p:cNvPr id="8" name="Picture 7" descr="a7"/>
          <p:cNvPicPr/>
          <p:nvPr/>
        </p:nvPicPr>
        <p:blipFill>
          <a:blip r:embed="rId3" cstate="print"/>
          <a:srcRect/>
          <a:stretch>
            <a:fillRect/>
          </a:stretch>
        </p:blipFill>
        <p:spPr bwMode="auto">
          <a:xfrm>
            <a:off x="838200" y="2057400"/>
            <a:ext cx="4343400" cy="3429000"/>
          </a:xfrm>
          <a:prstGeom prst="rect">
            <a:avLst/>
          </a:prstGeom>
          <a:noFill/>
        </p:spPr>
      </p:pic>
    </p:spTree>
    <p:extLst>
      <p:ext uri="{BB962C8B-B14F-4D97-AF65-F5344CB8AC3E}">
        <p14:creationId xmlns:p14="http://schemas.microsoft.com/office/powerpoint/2010/main" val="1237973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4F54D5C9-3A93-4985-AF6D-99C9C076513C}" type="slidenum">
              <a:rPr lang="en-US" altLang="en-US"/>
              <a:pPr/>
              <a:t>43</a:t>
            </a:fld>
            <a:endParaRPr lang="en-US" altLang="en-US"/>
          </a:p>
        </p:txBody>
      </p:sp>
      <p:sp>
        <p:nvSpPr>
          <p:cNvPr id="299010" name="Rectangle 2"/>
          <p:cNvSpPr>
            <a:spLocks noGrp="1" noChangeArrowheads="1"/>
          </p:cNvSpPr>
          <p:nvPr>
            <p:ph type="title"/>
          </p:nvPr>
        </p:nvSpPr>
        <p:spPr>
          <a:xfrm>
            <a:off x="685800" y="76200"/>
            <a:ext cx="7772400" cy="1143000"/>
          </a:xfrm>
        </p:spPr>
        <p:txBody>
          <a:bodyPr/>
          <a:lstStyle/>
          <a:p>
            <a:r>
              <a:rPr lang="en-US" altLang="en-US" sz="3200" dirty="0"/>
              <a:t>Operations on Leftist </a:t>
            </a:r>
            <a:r>
              <a:rPr lang="en-US" altLang="en-US" sz="3200" dirty="0" smtClean="0"/>
              <a:t>Heaps</a:t>
            </a:r>
            <a:br>
              <a:rPr lang="en-US" altLang="en-US" sz="3200" dirty="0" smtClean="0"/>
            </a:br>
            <a:r>
              <a:rPr lang="en-US" altLang="en-US" sz="3200" dirty="0" smtClean="0"/>
              <a:t>  Everything is a merge</a:t>
            </a:r>
            <a:endParaRPr lang="en-US" altLang="en-US" sz="3200" dirty="0"/>
          </a:p>
        </p:txBody>
      </p:sp>
      <p:sp>
        <p:nvSpPr>
          <p:cNvPr id="299011" name="Rectangle 3"/>
          <p:cNvSpPr>
            <a:spLocks noGrp="1" noChangeArrowheads="1"/>
          </p:cNvSpPr>
          <p:nvPr>
            <p:ph type="body" idx="1"/>
          </p:nvPr>
        </p:nvSpPr>
        <p:spPr>
          <a:xfrm>
            <a:off x="685800" y="1066800"/>
            <a:ext cx="7772400" cy="4114800"/>
          </a:xfrm>
        </p:spPr>
        <p:txBody>
          <a:bodyPr/>
          <a:lstStyle/>
          <a:p>
            <a:pPr>
              <a:lnSpc>
                <a:spcPct val="90000"/>
              </a:lnSpc>
            </a:pPr>
            <a:r>
              <a:rPr lang="en-US" altLang="en-US" sz="2800"/>
              <a:t>merge with two trees of total size n: O(log n)</a:t>
            </a:r>
          </a:p>
          <a:p>
            <a:pPr>
              <a:lnSpc>
                <a:spcPct val="90000"/>
              </a:lnSpc>
            </a:pPr>
            <a:r>
              <a:rPr lang="en-US" altLang="en-US" sz="2800"/>
              <a:t>insert with heap size n: O(log n)</a:t>
            </a:r>
          </a:p>
          <a:p>
            <a:pPr lvl="1">
              <a:lnSpc>
                <a:spcPct val="90000"/>
              </a:lnSpc>
            </a:pPr>
            <a:r>
              <a:rPr lang="en-US" altLang="en-US" sz="2400"/>
              <a:t>pretend node is a size 1 leftist heap</a:t>
            </a:r>
          </a:p>
          <a:p>
            <a:pPr lvl="1">
              <a:lnSpc>
                <a:spcPct val="90000"/>
              </a:lnSpc>
            </a:pPr>
            <a:r>
              <a:rPr lang="en-US" altLang="en-US" sz="2400"/>
              <a:t>insert by merging original heap with one node heap</a:t>
            </a:r>
          </a:p>
          <a:p>
            <a:pPr lvl="1">
              <a:lnSpc>
                <a:spcPct val="90000"/>
              </a:lnSpc>
            </a:pPr>
            <a:endParaRPr lang="en-US" altLang="en-US" sz="2400"/>
          </a:p>
          <a:p>
            <a:pPr>
              <a:lnSpc>
                <a:spcPct val="90000"/>
              </a:lnSpc>
              <a:buFontTx/>
              <a:buNone/>
            </a:pPr>
            <a:r>
              <a:rPr lang="en-US" altLang="en-US" sz="2800"/>
              <a:t>		</a:t>
            </a:r>
          </a:p>
          <a:p>
            <a:pPr>
              <a:lnSpc>
                <a:spcPct val="90000"/>
              </a:lnSpc>
            </a:pPr>
            <a:r>
              <a:rPr lang="en-US" altLang="en-US" sz="2800"/>
              <a:t>deleteMin with heap size n: O(log n)</a:t>
            </a:r>
          </a:p>
          <a:p>
            <a:pPr lvl="1">
              <a:lnSpc>
                <a:spcPct val="90000"/>
              </a:lnSpc>
            </a:pPr>
            <a:r>
              <a:rPr lang="en-US" altLang="en-US" sz="2400"/>
              <a:t>remove and return root</a:t>
            </a:r>
          </a:p>
          <a:p>
            <a:pPr lvl="1">
              <a:lnSpc>
                <a:spcPct val="90000"/>
              </a:lnSpc>
            </a:pPr>
            <a:r>
              <a:rPr lang="en-US" altLang="en-US" sz="2400"/>
              <a:t>merge left and right subtrees</a:t>
            </a:r>
          </a:p>
        </p:txBody>
      </p:sp>
      <p:sp>
        <p:nvSpPr>
          <p:cNvPr id="299012" name="AutoShape 4"/>
          <p:cNvSpPr>
            <a:spLocks noChangeArrowheads="1"/>
          </p:cNvSpPr>
          <p:nvPr/>
        </p:nvSpPr>
        <p:spPr bwMode="auto">
          <a:xfrm>
            <a:off x="2819400" y="3200400"/>
            <a:ext cx="685800" cy="5334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3" name="Oval 5"/>
          <p:cNvSpPr>
            <a:spLocks noChangeAspect="1" noChangeArrowheads="1"/>
          </p:cNvSpPr>
          <p:nvPr/>
        </p:nvSpPr>
        <p:spPr bwMode="auto">
          <a:xfrm>
            <a:off x="3886200" y="32766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p>
        </p:txBody>
      </p:sp>
      <p:sp>
        <p:nvSpPr>
          <p:cNvPr id="299014" name="Line 6"/>
          <p:cNvSpPr>
            <a:spLocks noChangeShapeType="1"/>
          </p:cNvSpPr>
          <p:nvPr/>
        </p:nvSpPr>
        <p:spPr bwMode="auto">
          <a:xfrm>
            <a:off x="4495800" y="3505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5" name="Text Box 7"/>
          <p:cNvSpPr txBox="1">
            <a:spLocks noChangeArrowheads="1"/>
          </p:cNvSpPr>
          <p:nvPr/>
        </p:nvSpPr>
        <p:spPr bwMode="auto">
          <a:xfrm>
            <a:off x="4502150" y="320040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t>merge</a:t>
            </a:r>
          </a:p>
        </p:txBody>
      </p:sp>
      <p:sp>
        <p:nvSpPr>
          <p:cNvPr id="299016" name="AutoShape 8"/>
          <p:cNvSpPr>
            <a:spLocks noChangeArrowheads="1"/>
          </p:cNvSpPr>
          <p:nvPr/>
        </p:nvSpPr>
        <p:spPr bwMode="auto">
          <a:xfrm>
            <a:off x="5486400" y="3200400"/>
            <a:ext cx="838200" cy="5334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7" name="AutoShape 9"/>
          <p:cNvSpPr>
            <a:spLocks noChangeArrowheads="1"/>
          </p:cNvSpPr>
          <p:nvPr/>
        </p:nvSpPr>
        <p:spPr bwMode="auto">
          <a:xfrm>
            <a:off x="1752600" y="6172200"/>
            <a:ext cx="685800" cy="533400"/>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8" name="Oval 10"/>
          <p:cNvSpPr>
            <a:spLocks noChangeAspect="1" noChangeArrowheads="1"/>
          </p:cNvSpPr>
          <p:nvPr/>
        </p:nvSpPr>
        <p:spPr bwMode="auto">
          <a:xfrm>
            <a:off x="1676400" y="5257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p>
        </p:txBody>
      </p:sp>
      <p:sp>
        <p:nvSpPr>
          <p:cNvPr id="299019" name="Line 11"/>
          <p:cNvSpPr>
            <a:spLocks noChangeShapeType="1"/>
          </p:cNvSpPr>
          <p:nvPr/>
        </p:nvSpPr>
        <p:spPr bwMode="auto">
          <a:xfrm>
            <a:off x="6096000" y="6172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0" name="Text Box 12"/>
          <p:cNvSpPr txBox="1">
            <a:spLocks noChangeArrowheads="1"/>
          </p:cNvSpPr>
          <p:nvPr/>
        </p:nvSpPr>
        <p:spPr bwMode="auto">
          <a:xfrm>
            <a:off x="6102350" y="586740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t>merge</a:t>
            </a:r>
          </a:p>
        </p:txBody>
      </p:sp>
      <p:sp>
        <p:nvSpPr>
          <p:cNvPr id="299021" name="AutoShape 13"/>
          <p:cNvSpPr>
            <a:spLocks noChangeArrowheads="1"/>
          </p:cNvSpPr>
          <p:nvPr/>
        </p:nvSpPr>
        <p:spPr bwMode="auto">
          <a:xfrm>
            <a:off x="7086600" y="5943600"/>
            <a:ext cx="838200" cy="533400"/>
          </a:xfrm>
          <a:prstGeom prst="triangle">
            <a:avLst>
              <a:gd name="adj" fmla="val 50000"/>
            </a:avLst>
          </a:prstGeom>
          <a:solidFill>
            <a:srgbClr val="3399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2" name="Oval 14"/>
          <p:cNvSpPr>
            <a:spLocks noChangeAspect="1" noChangeArrowheads="1"/>
          </p:cNvSpPr>
          <p:nvPr/>
        </p:nvSpPr>
        <p:spPr bwMode="auto">
          <a:xfrm>
            <a:off x="2362200" y="5638800"/>
            <a:ext cx="381000" cy="381000"/>
          </a:xfrm>
          <a:prstGeom prst="ellipse">
            <a:avLst/>
          </a:pr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solidFill>
                <a:srgbClr val="FF0000"/>
              </a:solidFill>
            </a:endParaRPr>
          </a:p>
        </p:txBody>
      </p:sp>
      <p:cxnSp>
        <p:nvCxnSpPr>
          <p:cNvPr id="299023" name="AutoShape 15"/>
          <p:cNvCxnSpPr>
            <a:cxnSpLocks noChangeShapeType="1"/>
            <a:stCxn id="299022" idx="1"/>
            <a:endCxn id="299018" idx="6"/>
          </p:cNvCxnSpPr>
          <p:nvPr/>
        </p:nvCxnSpPr>
        <p:spPr bwMode="auto">
          <a:xfrm rot="5400000" flipH="1">
            <a:off x="2133600" y="5391150"/>
            <a:ext cx="227013" cy="34131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024" name="AutoShape 16"/>
          <p:cNvSpPr>
            <a:spLocks noChangeArrowheads="1"/>
          </p:cNvSpPr>
          <p:nvPr/>
        </p:nvSpPr>
        <p:spPr bwMode="auto">
          <a:xfrm>
            <a:off x="2590800" y="6172200"/>
            <a:ext cx="685800" cy="533400"/>
          </a:xfrm>
          <a:prstGeom prst="triangle">
            <a:avLst>
              <a:gd name="adj" fmla="val 50000"/>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99025" name="AutoShape 17"/>
          <p:cNvCxnSpPr>
            <a:cxnSpLocks noChangeShapeType="1"/>
            <a:stCxn id="299022" idx="3"/>
            <a:endCxn id="299017" idx="0"/>
          </p:cNvCxnSpPr>
          <p:nvPr/>
        </p:nvCxnSpPr>
        <p:spPr bwMode="auto">
          <a:xfrm flipH="1">
            <a:off x="2095500" y="5983288"/>
            <a:ext cx="322263" cy="174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26" name="AutoShape 18"/>
          <p:cNvCxnSpPr>
            <a:cxnSpLocks noChangeShapeType="1"/>
            <a:stCxn id="299022" idx="5"/>
            <a:endCxn id="299024" idx="0"/>
          </p:cNvCxnSpPr>
          <p:nvPr/>
        </p:nvCxnSpPr>
        <p:spPr bwMode="auto">
          <a:xfrm>
            <a:off x="2687638" y="5983288"/>
            <a:ext cx="246062" cy="174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027" name="Line 19"/>
          <p:cNvSpPr>
            <a:spLocks noChangeShapeType="1"/>
          </p:cNvSpPr>
          <p:nvPr/>
        </p:nvSpPr>
        <p:spPr bwMode="auto">
          <a:xfrm>
            <a:off x="3352800" y="6172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8" name="AutoShape 20"/>
          <p:cNvSpPr>
            <a:spLocks noChangeArrowheads="1"/>
          </p:cNvSpPr>
          <p:nvPr/>
        </p:nvSpPr>
        <p:spPr bwMode="auto">
          <a:xfrm>
            <a:off x="4419600" y="5943600"/>
            <a:ext cx="685800" cy="533400"/>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9" name="AutoShape 21"/>
          <p:cNvSpPr>
            <a:spLocks noChangeArrowheads="1"/>
          </p:cNvSpPr>
          <p:nvPr/>
        </p:nvSpPr>
        <p:spPr bwMode="auto">
          <a:xfrm>
            <a:off x="5257800" y="5943600"/>
            <a:ext cx="685800" cy="533400"/>
          </a:xfrm>
          <a:prstGeom prst="triangle">
            <a:avLst>
              <a:gd name="adj" fmla="val 50000"/>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fld id="{44CF18D0-0BF2-464D-A94E-BAA4998E9BCC}" type="slidenum">
              <a:rPr lang="en-US" altLang="en-US"/>
              <a:pPr/>
              <a:t>44</a:t>
            </a:fld>
            <a:endParaRPr lang="en-US" altLang="en-US"/>
          </a:p>
        </p:txBody>
      </p:sp>
      <p:sp>
        <p:nvSpPr>
          <p:cNvPr id="301058" name="Rectangle 2"/>
          <p:cNvSpPr>
            <a:spLocks noGrp="1" noChangeArrowheads="1"/>
          </p:cNvSpPr>
          <p:nvPr>
            <p:ph type="title"/>
          </p:nvPr>
        </p:nvSpPr>
        <p:spPr>
          <a:xfrm>
            <a:off x="685800" y="76200"/>
            <a:ext cx="7772400" cy="1143000"/>
          </a:xfrm>
        </p:spPr>
        <p:txBody>
          <a:bodyPr/>
          <a:lstStyle/>
          <a:p>
            <a:r>
              <a:rPr lang="en-US" altLang="en-US"/>
              <a:t>Example</a:t>
            </a:r>
          </a:p>
        </p:txBody>
      </p:sp>
      <p:sp>
        <p:nvSpPr>
          <p:cNvPr id="301059" name="Oval 3"/>
          <p:cNvSpPr>
            <a:spLocks noChangeAspect="1" noChangeArrowheads="1"/>
          </p:cNvSpPr>
          <p:nvPr/>
        </p:nvSpPr>
        <p:spPr bwMode="auto">
          <a:xfrm>
            <a:off x="1627188" y="2201863"/>
            <a:ext cx="331787"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301060" name="Oval 4"/>
          <p:cNvSpPr>
            <a:spLocks noChangeAspect="1" noChangeArrowheads="1"/>
          </p:cNvSpPr>
          <p:nvPr/>
        </p:nvSpPr>
        <p:spPr bwMode="auto">
          <a:xfrm>
            <a:off x="695325" y="220186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1061" name="Oval 5"/>
          <p:cNvSpPr>
            <a:spLocks noChangeAspect="1" noChangeArrowheads="1"/>
          </p:cNvSpPr>
          <p:nvPr/>
        </p:nvSpPr>
        <p:spPr bwMode="auto">
          <a:xfrm>
            <a:off x="1160463" y="1423988"/>
            <a:ext cx="333375"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1062" name="AutoShape 6"/>
          <p:cNvCxnSpPr>
            <a:cxnSpLocks noChangeShapeType="1"/>
            <a:stCxn id="301061" idx="3"/>
            <a:endCxn id="301060" idx="0"/>
          </p:cNvCxnSpPr>
          <p:nvPr/>
        </p:nvCxnSpPr>
        <p:spPr bwMode="auto">
          <a:xfrm flipH="1">
            <a:off x="860425" y="172561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063" name="AutoShape 7"/>
          <p:cNvCxnSpPr>
            <a:cxnSpLocks noChangeShapeType="1"/>
            <a:stCxn id="301061" idx="5"/>
            <a:endCxn id="301059" idx="0"/>
          </p:cNvCxnSpPr>
          <p:nvPr/>
        </p:nvCxnSpPr>
        <p:spPr bwMode="auto">
          <a:xfrm>
            <a:off x="1444625" y="172561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64" name="Oval 8"/>
          <p:cNvSpPr>
            <a:spLocks noChangeAspect="1" noChangeArrowheads="1"/>
          </p:cNvSpPr>
          <p:nvPr/>
        </p:nvSpPr>
        <p:spPr bwMode="auto">
          <a:xfrm>
            <a:off x="1593850" y="3732213"/>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1065" name="Oval 9"/>
          <p:cNvSpPr>
            <a:spLocks noChangeAspect="1" noChangeArrowheads="1"/>
          </p:cNvSpPr>
          <p:nvPr/>
        </p:nvSpPr>
        <p:spPr bwMode="auto">
          <a:xfrm>
            <a:off x="661988" y="3732213"/>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1066" name="Oval 10"/>
          <p:cNvSpPr>
            <a:spLocks noChangeAspect="1" noChangeArrowheads="1"/>
          </p:cNvSpPr>
          <p:nvPr/>
        </p:nvSpPr>
        <p:spPr bwMode="auto">
          <a:xfrm>
            <a:off x="1127125" y="2955925"/>
            <a:ext cx="333375"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1067" name="AutoShape 11"/>
          <p:cNvCxnSpPr>
            <a:cxnSpLocks noChangeShapeType="1"/>
            <a:stCxn id="301066" idx="3"/>
            <a:endCxn id="301065" idx="0"/>
          </p:cNvCxnSpPr>
          <p:nvPr/>
        </p:nvCxnSpPr>
        <p:spPr bwMode="auto">
          <a:xfrm flipH="1">
            <a:off x="827088" y="3257550"/>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068" name="AutoShape 12"/>
          <p:cNvCxnSpPr>
            <a:cxnSpLocks noChangeShapeType="1"/>
            <a:stCxn id="301066" idx="5"/>
            <a:endCxn id="301064" idx="0"/>
          </p:cNvCxnSpPr>
          <p:nvPr/>
        </p:nvCxnSpPr>
        <p:spPr bwMode="auto">
          <a:xfrm>
            <a:off x="1411288" y="3257550"/>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69" name="Oval 13"/>
          <p:cNvSpPr>
            <a:spLocks noChangeAspect="1" noChangeArrowheads="1"/>
          </p:cNvSpPr>
          <p:nvPr/>
        </p:nvSpPr>
        <p:spPr bwMode="auto">
          <a:xfrm>
            <a:off x="428625" y="4508500"/>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1070" name="AutoShape 14"/>
          <p:cNvCxnSpPr>
            <a:cxnSpLocks noChangeShapeType="1"/>
            <a:stCxn id="301065" idx="3"/>
            <a:endCxn id="301069" idx="0"/>
          </p:cNvCxnSpPr>
          <p:nvPr/>
        </p:nvCxnSpPr>
        <p:spPr bwMode="auto">
          <a:xfrm flipH="1">
            <a:off x="595313" y="4033838"/>
            <a:ext cx="11430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71" name="Text Box 15"/>
          <p:cNvSpPr txBox="1">
            <a:spLocks noChangeArrowheads="1"/>
          </p:cNvSpPr>
          <p:nvPr/>
        </p:nvSpPr>
        <p:spPr bwMode="auto">
          <a:xfrm>
            <a:off x="1365250" y="12255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1072" name="Text Box 16"/>
          <p:cNvSpPr txBox="1">
            <a:spLocks noChangeArrowheads="1"/>
          </p:cNvSpPr>
          <p:nvPr/>
        </p:nvSpPr>
        <p:spPr bwMode="auto">
          <a:xfrm>
            <a:off x="900113" y="19700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73" name="Text Box 17"/>
          <p:cNvSpPr txBox="1">
            <a:spLocks noChangeArrowheads="1"/>
          </p:cNvSpPr>
          <p:nvPr/>
        </p:nvSpPr>
        <p:spPr bwMode="auto">
          <a:xfrm>
            <a:off x="1831975" y="19700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74" name="Text Box 18"/>
          <p:cNvSpPr txBox="1">
            <a:spLocks noChangeArrowheads="1"/>
          </p:cNvSpPr>
          <p:nvPr/>
        </p:nvSpPr>
        <p:spPr bwMode="auto">
          <a:xfrm>
            <a:off x="1360488" y="27559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1075" name="Text Box 19"/>
          <p:cNvSpPr txBox="1">
            <a:spLocks noChangeArrowheads="1"/>
          </p:cNvSpPr>
          <p:nvPr/>
        </p:nvSpPr>
        <p:spPr bwMode="auto">
          <a:xfrm>
            <a:off x="893763" y="35004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76" name="Text Box 20"/>
          <p:cNvSpPr txBox="1">
            <a:spLocks noChangeArrowheads="1"/>
          </p:cNvSpPr>
          <p:nvPr/>
        </p:nvSpPr>
        <p:spPr bwMode="auto">
          <a:xfrm>
            <a:off x="1825625" y="35004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77" name="Text Box 21"/>
          <p:cNvSpPr txBox="1">
            <a:spLocks noChangeArrowheads="1"/>
          </p:cNvSpPr>
          <p:nvPr/>
        </p:nvSpPr>
        <p:spPr bwMode="auto">
          <a:xfrm>
            <a:off x="628650" y="43005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78" name="Rectangle 22"/>
          <p:cNvSpPr>
            <a:spLocks noChangeArrowheads="1"/>
          </p:cNvSpPr>
          <p:nvPr/>
        </p:nvSpPr>
        <p:spPr bwMode="auto">
          <a:xfrm>
            <a:off x="228600" y="1158875"/>
            <a:ext cx="2130425" cy="37941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79" name="Text Box 23"/>
          <p:cNvSpPr txBox="1">
            <a:spLocks noChangeArrowheads="1"/>
          </p:cNvSpPr>
          <p:nvPr/>
        </p:nvSpPr>
        <p:spPr bwMode="auto">
          <a:xfrm>
            <a:off x="280988" y="825500"/>
            <a:ext cx="944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merge</a:t>
            </a:r>
          </a:p>
        </p:txBody>
      </p:sp>
      <p:sp>
        <p:nvSpPr>
          <p:cNvPr id="301080" name="Line 24"/>
          <p:cNvSpPr>
            <a:spLocks noChangeShapeType="1"/>
          </p:cNvSpPr>
          <p:nvPr/>
        </p:nvSpPr>
        <p:spPr bwMode="auto">
          <a:xfrm>
            <a:off x="2492375" y="2755900"/>
            <a:ext cx="398463"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81" name="Oval 25"/>
          <p:cNvSpPr>
            <a:spLocks noChangeAspect="1" noChangeArrowheads="1"/>
          </p:cNvSpPr>
          <p:nvPr/>
        </p:nvSpPr>
        <p:spPr bwMode="auto">
          <a:xfrm>
            <a:off x="3330575" y="20685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1082" name="Oval 26"/>
          <p:cNvSpPr>
            <a:spLocks noChangeAspect="1" noChangeArrowheads="1"/>
          </p:cNvSpPr>
          <p:nvPr/>
        </p:nvSpPr>
        <p:spPr bwMode="auto">
          <a:xfrm>
            <a:off x="3795713" y="12922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1083" name="AutoShape 27"/>
          <p:cNvCxnSpPr>
            <a:cxnSpLocks noChangeShapeType="1"/>
            <a:stCxn id="301082" idx="3"/>
            <a:endCxn id="301081" idx="0"/>
          </p:cNvCxnSpPr>
          <p:nvPr/>
        </p:nvCxnSpPr>
        <p:spPr bwMode="auto">
          <a:xfrm flipH="1">
            <a:off x="3495675" y="15922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84" name="Oval 28"/>
          <p:cNvSpPr>
            <a:spLocks noChangeAspect="1" noChangeArrowheads="1"/>
          </p:cNvSpPr>
          <p:nvPr/>
        </p:nvSpPr>
        <p:spPr bwMode="auto">
          <a:xfrm>
            <a:off x="3097213" y="2844800"/>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1085" name="AutoShape 29"/>
          <p:cNvCxnSpPr>
            <a:cxnSpLocks noChangeShapeType="1"/>
            <a:stCxn id="301081" idx="3"/>
            <a:endCxn id="301084" idx="0"/>
          </p:cNvCxnSpPr>
          <p:nvPr/>
        </p:nvCxnSpPr>
        <p:spPr bwMode="auto">
          <a:xfrm flipH="1">
            <a:off x="3263900" y="2368550"/>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86" name="Text Box 30"/>
          <p:cNvSpPr txBox="1">
            <a:spLocks noChangeArrowheads="1"/>
          </p:cNvSpPr>
          <p:nvPr/>
        </p:nvSpPr>
        <p:spPr bwMode="auto">
          <a:xfrm>
            <a:off x="4029075" y="10922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a:t>
            </a:r>
          </a:p>
        </p:txBody>
      </p:sp>
      <p:sp>
        <p:nvSpPr>
          <p:cNvPr id="301087" name="Text Box 31"/>
          <p:cNvSpPr txBox="1">
            <a:spLocks noChangeArrowheads="1"/>
          </p:cNvSpPr>
          <p:nvPr/>
        </p:nvSpPr>
        <p:spPr bwMode="auto">
          <a:xfrm>
            <a:off x="3562350" y="18367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88" name="Text Box 32"/>
          <p:cNvSpPr txBox="1">
            <a:spLocks noChangeArrowheads="1"/>
          </p:cNvSpPr>
          <p:nvPr/>
        </p:nvSpPr>
        <p:spPr bwMode="auto">
          <a:xfrm>
            <a:off x="3297238" y="26352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1089" name="AutoShape 33"/>
          <p:cNvCxnSpPr>
            <a:cxnSpLocks noChangeShapeType="1"/>
            <a:stCxn id="301082" idx="5"/>
          </p:cNvCxnSpPr>
          <p:nvPr/>
        </p:nvCxnSpPr>
        <p:spPr bwMode="auto">
          <a:xfrm>
            <a:off x="4079875" y="1593850"/>
            <a:ext cx="34290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90" name="Oval 34"/>
          <p:cNvSpPr>
            <a:spLocks noChangeAspect="1" noChangeArrowheads="1"/>
          </p:cNvSpPr>
          <p:nvPr/>
        </p:nvSpPr>
        <p:spPr bwMode="auto">
          <a:xfrm>
            <a:off x="5503863" y="3133725"/>
            <a:ext cx="331787"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301091" name="Oval 35"/>
          <p:cNvSpPr>
            <a:spLocks noChangeAspect="1" noChangeArrowheads="1"/>
          </p:cNvSpPr>
          <p:nvPr/>
        </p:nvSpPr>
        <p:spPr bwMode="auto">
          <a:xfrm>
            <a:off x="4572000" y="3133725"/>
            <a:ext cx="331788"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1092" name="Oval 36"/>
          <p:cNvSpPr>
            <a:spLocks noChangeAspect="1" noChangeArrowheads="1"/>
          </p:cNvSpPr>
          <p:nvPr/>
        </p:nvSpPr>
        <p:spPr bwMode="auto">
          <a:xfrm>
            <a:off x="5037138" y="2357438"/>
            <a:ext cx="333375"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1093" name="AutoShape 37"/>
          <p:cNvCxnSpPr>
            <a:cxnSpLocks noChangeShapeType="1"/>
            <a:stCxn id="301092" idx="3"/>
            <a:endCxn id="301091" idx="0"/>
          </p:cNvCxnSpPr>
          <p:nvPr/>
        </p:nvCxnSpPr>
        <p:spPr bwMode="auto">
          <a:xfrm flipH="1">
            <a:off x="4737100" y="2657475"/>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094" name="AutoShape 38"/>
          <p:cNvCxnSpPr>
            <a:cxnSpLocks noChangeShapeType="1"/>
            <a:stCxn id="301092" idx="5"/>
            <a:endCxn id="301090" idx="0"/>
          </p:cNvCxnSpPr>
          <p:nvPr/>
        </p:nvCxnSpPr>
        <p:spPr bwMode="auto">
          <a:xfrm>
            <a:off x="5321300" y="2657475"/>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095" name="Oval 39"/>
          <p:cNvSpPr>
            <a:spLocks noChangeAspect="1" noChangeArrowheads="1"/>
          </p:cNvSpPr>
          <p:nvPr/>
        </p:nvSpPr>
        <p:spPr bwMode="auto">
          <a:xfrm>
            <a:off x="5029200" y="3919538"/>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1096" name="Text Box 40"/>
          <p:cNvSpPr txBox="1">
            <a:spLocks noChangeArrowheads="1"/>
          </p:cNvSpPr>
          <p:nvPr/>
        </p:nvSpPr>
        <p:spPr bwMode="auto">
          <a:xfrm>
            <a:off x="5241925" y="21574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1097" name="Text Box 41"/>
          <p:cNvSpPr txBox="1">
            <a:spLocks noChangeArrowheads="1"/>
          </p:cNvSpPr>
          <p:nvPr/>
        </p:nvSpPr>
        <p:spPr bwMode="auto">
          <a:xfrm>
            <a:off x="4776788" y="29019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98" name="Text Box 42"/>
          <p:cNvSpPr txBox="1">
            <a:spLocks noChangeArrowheads="1"/>
          </p:cNvSpPr>
          <p:nvPr/>
        </p:nvSpPr>
        <p:spPr bwMode="auto">
          <a:xfrm>
            <a:off x="5708650" y="29019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099" name="Text Box 43"/>
          <p:cNvSpPr txBox="1">
            <a:spLocks noChangeArrowheads="1"/>
          </p:cNvSpPr>
          <p:nvPr/>
        </p:nvSpPr>
        <p:spPr bwMode="auto">
          <a:xfrm>
            <a:off x="5260975" y="36877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100" name="Rectangle 44"/>
          <p:cNvSpPr>
            <a:spLocks noChangeArrowheads="1"/>
          </p:cNvSpPr>
          <p:nvPr/>
        </p:nvSpPr>
        <p:spPr bwMode="auto">
          <a:xfrm>
            <a:off x="4422775" y="2090738"/>
            <a:ext cx="1597025" cy="23304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01" name="Text Box 45"/>
          <p:cNvSpPr txBox="1">
            <a:spLocks noChangeArrowheads="1"/>
          </p:cNvSpPr>
          <p:nvPr/>
        </p:nvSpPr>
        <p:spPr bwMode="auto">
          <a:xfrm>
            <a:off x="4475163" y="1757363"/>
            <a:ext cx="944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merge</a:t>
            </a:r>
          </a:p>
        </p:txBody>
      </p:sp>
      <p:sp>
        <p:nvSpPr>
          <p:cNvPr id="301102" name="Line 46"/>
          <p:cNvSpPr>
            <a:spLocks noChangeShapeType="1"/>
          </p:cNvSpPr>
          <p:nvPr/>
        </p:nvSpPr>
        <p:spPr bwMode="auto">
          <a:xfrm>
            <a:off x="6248400" y="3200400"/>
            <a:ext cx="398463"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03" name="Oval 47"/>
          <p:cNvSpPr>
            <a:spLocks noChangeAspect="1" noChangeArrowheads="1"/>
          </p:cNvSpPr>
          <p:nvPr/>
        </p:nvSpPr>
        <p:spPr bwMode="auto">
          <a:xfrm>
            <a:off x="6826250" y="31734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1104" name="Oval 48"/>
          <p:cNvSpPr>
            <a:spLocks noChangeAspect="1" noChangeArrowheads="1"/>
          </p:cNvSpPr>
          <p:nvPr/>
        </p:nvSpPr>
        <p:spPr bwMode="auto">
          <a:xfrm>
            <a:off x="7291388" y="23971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1105" name="AutoShape 49"/>
          <p:cNvCxnSpPr>
            <a:cxnSpLocks noChangeShapeType="1"/>
            <a:stCxn id="301104" idx="3"/>
            <a:endCxn id="301103" idx="0"/>
          </p:cNvCxnSpPr>
          <p:nvPr/>
        </p:nvCxnSpPr>
        <p:spPr bwMode="auto">
          <a:xfrm flipH="1">
            <a:off x="6991350" y="26971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106" name="AutoShape 50"/>
          <p:cNvCxnSpPr>
            <a:cxnSpLocks noChangeShapeType="1"/>
            <a:stCxn id="301104" idx="5"/>
          </p:cNvCxnSpPr>
          <p:nvPr/>
        </p:nvCxnSpPr>
        <p:spPr bwMode="auto">
          <a:xfrm>
            <a:off x="7575550" y="2698750"/>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107" name="Text Box 51"/>
          <p:cNvSpPr txBox="1">
            <a:spLocks noChangeArrowheads="1"/>
          </p:cNvSpPr>
          <p:nvPr/>
        </p:nvSpPr>
        <p:spPr bwMode="auto">
          <a:xfrm>
            <a:off x="7496175" y="21971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a:t>
            </a:r>
          </a:p>
        </p:txBody>
      </p:sp>
      <p:sp>
        <p:nvSpPr>
          <p:cNvPr id="301108" name="Text Box 52"/>
          <p:cNvSpPr txBox="1">
            <a:spLocks noChangeArrowheads="1"/>
          </p:cNvSpPr>
          <p:nvPr/>
        </p:nvSpPr>
        <p:spPr bwMode="auto">
          <a:xfrm>
            <a:off x="7031038" y="29416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109" name="Rectangle 53"/>
          <p:cNvSpPr>
            <a:spLocks noChangeArrowheads="1"/>
          </p:cNvSpPr>
          <p:nvPr/>
        </p:nvSpPr>
        <p:spPr bwMode="auto">
          <a:xfrm>
            <a:off x="7927975" y="3155950"/>
            <a:ext cx="987425" cy="12636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10" name="Text Box 54"/>
          <p:cNvSpPr txBox="1">
            <a:spLocks noChangeArrowheads="1"/>
          </p:cNvSpPr>
          <p:nvPr/>
        </p:nvSpPr>
        <p:spPr bwMode="auto">
          <a:xfrm>
            <a:off x="7924800" y="28194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merge</a:t>
            </a:r>
          </a:p>
        </p:txBody>
      </p:sp>
      <p:sp>
        <p:nvSpPr>
          <p:cNvPr id="301111" name="Oval 55"/>
          <p:cNvSpPr>
            <a:spLocks noChangeAspect="1" noChangeArrowheads="1"/>
          </p:cNvSpPr>
          <p:nvPr/>
        </p:nvSpPr>
        <p:spPr bwMode="auto">
          <a:xfrm>
            <a:off x="8229600" y="34020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301112" name="Oval 56"/>
          <p:cNvSpPr>
            <a:spLocks noChangeAspect="1" noChangeArrowheads="1"/>
          </p:cNvSpPr>
          <p:nvPr/>
        </p:nvSpPr>
        <p:spPr bwMode="auto">
          <a:xfrm>
            <a:off x="8242300" y="3989388"/>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1113" name="Text Box 57"/>
          <p:cNvSpPr txBox="1">
            <a:spLocks noChangeArrowheads="1"/>
          </p:cNvSpPr>
          <p:nvPr/>
        </p:nvSpPr>
        <p:spPr bwMode="auto">
          <a:xfrm>
            <a:off x="8434388" y="31702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114" name="Text Box 58"/>
          <p:cNvSpPr txBox="1">
            <a:spLocks noChangeArrowheads="1"/>
          </p:cNvSpPr>
          <p:nvPr/>
        </p:nvSpPr>
        <p:spPr bwMode="auto">
          <a:xfrm>
            <a:off x="8474075" y="37576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1115" name="Line 59"/>
          <p:cNvSpPr>
            <a:spLocks noChangeShapeType="1"/>
          </p:cNvSpPr>
          <p:nvPr/>
        </p:nvSpPr>
        <p:spPr bwMode="auto">
          <a:xfrm>
            <a:off x="8382000" y="4572000"/>
            <a:ext cx="0" cy="4572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16" name="Oval 60"/>
          <p:cNvSpPr>
            <a:spLocks noChangeAspect="1" noChangeArrowheads="1"/>
          </p:cNvSpPr>
          <p:nvPr/>
        </p:nvSpPr>
        <p:spPr bwMode="auto">
          <a:xfrm>
            <a:off x="7781925" y="5367338"/>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1117" name="Oval 61"/>
          <p:cNvSpPr>
            <a:spLocks noChangeAspect="1" noChangeArrowheads="1"/>
          </p:cNvSpPr>
          <p:nvPr/>
        </p:nvSpPr>
        <p:spPr bwMode="auto">
          <a:xfrm>
            <a:off x="8075613" y="6143625"/>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a:t>12</a:t>
            </a:r>
          </a:p>
        </p:txBody>
      </p:sp>
      <p:cxnSp>
        <p:nvCxnSpPr>
          <p:cNvPr id="301118" name="AutoShape 62"/>
          <p:cNvCxnSpPr>
            <a:cxnSpLocks noChangeShapeType="1"/>
            <a:stCxn id="301116" idx="3"/>
            <a:endCxn id="301117" idx="0"/>
          </p:cNvCxnSpPr>
          <p:nvPr/>
        </p:nvCxnSpPr>
        <p:spPr bwMode="auto">
          <a:xfrm>
            <a:off x="7830514" y="5651891"/>
            <a:ext cx="410993" cy="4917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119" name="Text Box 63"/>
          <p:cNvSpPr txBox="1">
            <a:spLocks noChangeArrowheads="1"/>
          </p:cNvSpPr>
          <p:nvPr/>
        </p:nvSpPr>
        <p:spPr bwMode="auto">
          <a:xfrm>
            <a:off x="8100445" y="51673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0</a:t>
            </a:r>
          </a:p>
        </p:txBody>
      </p:sp>
      <p:sp>
        <p:nvSpPr>
          <p:cNvPr id="301120" name="Text Box 64"/>
          <p:cNvSpPr txBox="1">
            <a:spLocks noChangeArrowheads="1"/>
          </p:cNvSpPr>
          <p:nvPr/>
        </p:nvSpPr>
        <p:spPr bwMode="auto">
          <a:xfrm>
            <a:off x="8275638" y="59356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CB7FFB8A-39D0-42AF-8A19-7A902E8B8A77}" type="slidenum">
              <a:rPr lang="en-US" altLang="en-US"/>
              <a:pPr/>
              <a:t>45</a:t>
            </a:fld>
            <a:endParaRPr lang="en-US" altLang="en-US"/>
          </a:p>
        </p:txBody>
      </p:sp>
      <p:sp>
        <p:nvSpPr>
          <p:cNvPr id="303106" name="Rectangle 1026"/>
          <p:cNvSpPr>
            <a:spLocks noGrp="1" noChangeArrowheads="1"/>
          </p:cNvSpPr>
          <p:nvPr>
            <p:ph type="title"/>
          </p:nvPr>
        </p:nvSpPr>
        <p:spPr/>
        <p:txBody>
          <a:bodyPr/>
          <a:lstStyle/>
          <a:p>
            <a:r>
              <a:rPr lang="en-US" altLang="en-US" dirty="0" smtClean="0"/>
              <a:t>Putting together the pieces</a:t>
            </a:r>
            <a:endParaRPr lang="en-US" altLang="en-US" dirty="0"/>
          </a:p>
        </p:txBody>
      </p:sp>
      <p:sp>
        <p:nvSpPr>
          <p:cNvPr id="303107" name="Oval 1027"/>
          <p:cNvSpPr>
            <a:spLocks noChangeAspect="1" noChangeArrowheads="1"/>
          </p:cNvSpPr>
          <p:nvPr/>
        </p:nvSpPr>
        <p:spPr bwMode="auto">
          <a:xfrm>
            <a:off x="2398713" y="3919538"/>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3108" name="Oval 1028"/>
          <p:cNvSpPr>
            <a:spLocks noChangeAspect="1" noChangeArrowheads="1"/>
          </p:cNvSpPr>
          <p:nvPr/>
        </p:nvSpPr>
        <p:spPr bwMode="auto">
          <a:xfrm>
            <a:off x="2763044" y="4700041"/>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cxnSp>
        <p:nvCxnSpPr>
          <p:cNvPr id="303109" name="AutoShape 1029"/>
          <p:cNvCxnSpPr>
            <a:cxnSpLocks noChangeShapeType="1"/>
            <a:stCxn id="303107" idx="3"/>
            <a:endCxn id="303108" idx="0"/>
          </p:cNvCxnSpPr>
          <p:nvPr/>
        </p:nvCxnSpPr>
        <p:spPr bwMode="auto">
          <a:xfrm>
            <a:off x="2447302" y="4204091"/>
            <a:ext cx="481636" cy="4959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10" name="Text Box 1030"/>
          <p:cNvSpPr txBox="1">
            <a:spLocks noChangeArrowheads="1"/>
          </p:cNvSpPr>
          <p:nvPr/>
        </p:nvSpPr>
        <p:spPr bwMode="auto">
          <a:xfrm>
            <a:off x="2630488" y="36877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11" name="Text Box 1031"/>
          <p:cNvSpPr txBox="1">
            <a:spLocks noChangeArrowheads="1"/>
          </p:cNvSpPr>
          <p:nvPr/>
        </p:nvSpPr>
        <p:spPr bwMode="auto">
          <a:xfrm>
            <a:off x="3086100" y="4516685"/>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0</a:t>
            </a:r>
          </a:p>
        </p:txBody>
      </p:sp>
      <p:sp>
        <p:nvSpPr>
          <p:cNvPr id="303112" name="Oval 1032"/>
          <p:cNvSpPr>
            <a:spLocks noChangeAspect="1" noChangeArrowheads="1"/>
          </p:cNvSpPr>
          <p:nvPr/>
        </p:nvSpPr>
        <p:spPr bwMode="auto">
          <a:xfrm>
            <a:off x="1219200" y="37830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3113" name="Oval 1033"/>
          <p:cNvSpPr>
            <a:spLocks noChangeAspect="1" noChangeArrowheads="1"/>
          </p:cNvSpPr>
          <p:nvPr/>
        </p:nvSpPr>
        <p:spPr bwMode="auto">
          <a:xfrm>
            <a:off x="1684338" y="30067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3114" name="AutoShape 1034"/>
          <p:cNvCxnSpPr>
            <a:cxnSpLocks noChangeShapeType="1"/>
            <a:stCxn id="303113" idx="3"/>
            <a:endCxn id="303112" idx="0"/>
          </p:cNvCxnSpPr>
          <p:nvPr/>
        </p:nvCxnSpPr>
        <p:spPr bwMode="auto">
          <a:xfrm flipH="1">
            <a:off x="1384300" y="33067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115" name="AutoShape 1035"/>
          <p:cNvCxnSpPr>
            <a:cxnSpLocks noChangeShapeType="1"/>
            <a:stCxn id="303113" idx="5"/>
          </p:cNvCxnSpPr>
          <p:nvPr/>
        </p:nvCxnSpPr>
        <p:spPr bwMode="auto">
          <a:xfrm>
            <a:off x="1968500" y="3308350"/>
            <a:ext cx="3492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16" name="Text Box 1036"/>
          <p:cNvSpPr txBox="1">
            <a:spLocks noChangeArrowheads="1"/>
          </p:cNvSpPr>
          <p:nvPr/>
        </p:nvSpPr>
        <p:spPr bwMode="auto">
          <a:xfrm>
            <a:off x="1889125" y="28067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a:t>
            </a:r>
          </a:p>
        </p:txBody>
      </p:sp>
      <p:sp>
        <p:nvSpPr>
          <p:cNvPr id="303117" name="Text Box 1037"/>
          <p:cNvSpPr txBox="1">
            <a:spLocks noChangeArrowheads="1"/>
          </p:cNvSpPr>
          <p:nvPr/>
        </p:nvSpPr>
        <p:spPr bwMode="auto">
          <a:xfrm>
            <a:off x="1423988" y="35512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18" name="Oval 1038"/>
          <p:cNvSpPr>
            <a:spLocks noChangeAspect="1" noChangeArrowheads="1"/>
          </p:cNvSpPr>
          <p:nvPr/>
        </p:nvSpPr>
        <p:spPr bwMode="auto">
          <a:xfrm>
            <a:off x="538163" y="2840038"/>
            <a:ext cx="331787"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3119" name="Oval 1039"/>
          <p:cNvSpPr>
            <a:spLocks noChangeAspect="1" noChangeArrowheads="1"/>
          </p:cNvSpPr>
          <p:nvPr/>
        </p:nvSpPr>
        <p:spPr bwMode="auto">
          <a:xfrm>
            <a:off x="1003300" y="2063750"/>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3120" name="AutoShape 1040"/>
          <p:cNvCxnSpPr>
            <a:cxnSpLocks noChangeShapeType="1"/>
            <a:stCxn id="303119" idx="3"/>
            <a:endCxn id="303118" idx="0"/>
          </p:cNvCxnSpPr>
          <p:nvPr/>
        </p:nvCxnSpPr>
        <p:spPr bwMode="auto">
          <a:xfrm flipH="1">
            <a:off x="703263" y="2363788"/>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21" name="Oval 1041"/>
          <p:cNvSpPr>
            <a:spLocks noChangeAspect="1" noChangeArrowheads="1"/>
          </p:cNvSpPr>
          <p:nvPr/>
        </p:nvSpPr>
        <p:spPr bwMode="auto">
          <a:xfrm>
            <a:off x="304800" y="3616325"/>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3122" name="AutoShape 1042"/>
          <p:cNvCxnSpPr>
            <a:cxnSpLocks noChangeShapeType="1"/>
            <a:stCxn id="303118" idx="3"/>
            <a:endCxn id="303121" idx="0"/>
          </p:cNvCxnSpPr>
          <p:nvPr/>
        </p:nvCxnSpPr>
        <p:spPr bwMode="auto">
          <a:xfrm flipH="1">
            <a:off x="471488" y="3140075"/>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23" name="Text Box 1043"/>
          <p:cNvSpPr txBox="1">
            <a:spLocks noChangeArrowheads="1"/>
          </p:cNvSpPr>
          <p:nvPr/>
        </p:nvSpPr>
        <p:spPr bwMode="auto">
          <a:xfrm>
            <a:off x="1236663" y="1863725"/>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a:t>
            </a:r>
          </a:p>
        </p:txBody>
      </p:sp>
      <p:sp>
        <p:nvSpPr>
          <p:cNvPr id="303124" name="Text Box 1044"/>
          <p:cNvSpPr txBox="1">
            <a:spLocks noChangeArrowheads="1"/>
          </p:cNvSpPr>
          <p:nvPr/>
        </p:nvSpPr>
        <p:spPr bwMode="auto">
          <a:xfrm>
            <a:off x="769938" y="26082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25" name="Text Box 1045"/>
          <p:cNvSpPr txBox="1">
            <a:spLocks noChangeArrowheads="1"/>
          </p:cNvSpPr>
          <p:nvPr/>
        </p:nvSpPr>
        <p:spPr bwMode="auto">
          <a:xfrm>
            <a:off x="504825" y="34067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3126" name="AutoShape 1046"/>
          <p:cNvCxnSpPr>
            <a:cxnSpLocks noChangeShapeType="1"/>
            <a:stCxn id="303119" idx="5"/>
          </p:cNvCxnSpPr>
          <p:nvPr/>
        </p:nvCxnSpPr>
        <p:spPr bwMode="auto">
          <a:xfrm>
            <a:off x="1287463" y="2365375"/>
            <a:ext cx="34290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27" name="Line 1047"/>
          <p:cNvSpPr>
            <a:spLocks noChangeShapeType="1"/>
          </p:cNvSpPr>
          <p:nvPr/>
        </p:nvSpPr>
        <p:spPr bwMode="auto">
          <a:xfrm>
            <a:off x="2819400" y="3124200"/>
            <a:ext cx="5334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128" name="Oval 1048"/>
          <p:cNvSpPr>
            <a:spLocks noChangeAspect="1" noChangeArrowheads="1"/>
          </p:cNvSpPr>
          <p:nvPr/>
        </p:nvSpPr>
        <p:spPr bwMode="auto">
          <a:xfrm>
            <a:off x="5248275" y="3817938"/>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3129" name="Oval 1049"/>
          <p:cNvSpPr>
            <a:spLocks noChangeAspect="1" noChangeArrowheads="1"/>
          </p:cNvSpPr>
          <p:nvPr/>
        </p:nvSpPr>
        <p:spPr bwMode="auto">
          <a:xfrm>
            <a:off x="5723474" y="4608512"/>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a:t>12</a:t>
            </a:r>
          </a:p>
        </p:txBody>
      </p:sp>
      <p:cxnSp>
        <p:nvCxnSpPr>
          <p:cNvPr id="303130" name="AutoShape 1050"/>
          <p:cNvCxnSpPr>
            <a:cxnSpLocks noChangeShapeType="1"/>
            <a:stCxn id="303128" idx="3"/>
            <a:endCxn id="303129" idx="0"/>
          </p:cNvCxnSpPr>
          <p:nvPr/>
        </p:nvCxnSpPr>
        <p:spPr bwMode="auto">
          <a:xfrm>
            <a:off x="5296864" y="4102491"/>
            <a:ext cx="592504" cy="50602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31" name="Text Box 1051"/>
          <p:cNvSpPr txBox="1">
            <a:spLocks noChangeArrowheads="1"/>
          </p:cNvSpPr>
          <p:nvPr/>
        </p:nvSpPr>
        <p:spPr bwMode="auto">
          <a:xfrm>
            <a:off x="5480050" y="35861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32" name="Text Box 1052"/>
          <p:cNvSpPr txBox="1">
            <a:spLocks noChangeArrowheads="1"/>
          </p:cNvSpPr>
          <p:nvPr/>
        </p:nvSpPr>
        <p:spPr bwMode="auto">
          <a:xfrm>
            <a:off x="5913588" y="43862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0</a:t>
            </a:r>
          </a:p>
        </p:txBody>
      </p:sp>
      <p:sp>
        <p:nvSpPr>
          <p:cNvPr id="303133" name="Oval 1053"/>
          <p:cNvSpPr>
            <a:spLocks noChangeAspect="1" noChangeArrowheads="1"/>
          </p:cNvSpPr>
          <p:nvPr/>
        </p:nvSpPr>
        <p:spPr bwMode="auto">
          <a:xfrm>
            <a:off x="4233863" y="3824288"/>
            <a:ext cx="331787"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3134" name="Oval 1054"/>
          <p:cNvSpPr>
            <a:spLocks noChangeAspect="1" noChangeArrowheads="1"/>
          </p:cNvSpPr>
          <p:nvPr/>
        </p:nvSpPr>
        <p:spPr bwMode="auto">
          <a:xfrm>
            <a:off x="4699000" y="3048000"/>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3135" name="AutoShape 1055"/>
          <p:cNvCxnSpPr>
            <a:cxnSpLocks noChangeShapeType="1"/>
            <a:stCxn id="303134" idx="3"/>
            <a:endCxn id="303133" idx="0"/>
          </p:cNvCxnSpPr>
          <p:nvPr/>
        </p:nvCxnSpPr>
        <p:spPr bwMode="auto">
          <a:xfrm flipH="1">
            <a:off x="4398963" y="3348038"/>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136" name="AutoShape 1056"/>
          <p:cNvCxnSpPr>
            <a:cxnSpLocks noChangeShapeType="1"/>
            <a:stCxn id="303134" idx="5"/>
            <a:endCxn id="303128" idx="1"/>
          </p:cNvCxnSpPr>
          <p:nvPr/>
        </p:nvCxnSpPr>
        <p:spPr bwMode="auto">
          <a:xfrm>
            <a:off x="4983163" y="3349625"/>
            <a:ext cx="314325"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37" name="Text Box 1057"/>
          <p:cNvSpPr txBox="1">
            <a:spLocks noChangeArrowheads="1"/>
          </p:cNvSpPr>
          <p:nvPr/>
        </p:nvSpPr>
        <p:spPr bwMode="auto">
          <a:xfrm>
            <a:off x="4903788" y="28479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3138" name="Text Box 1058"/>
          <p:cNvSpPr txBox="1">
            <a:spLocks noChangeArrowheads="1"/>
          </p:cNvSpPr>
          <p:nvPr/>
        </p:nvSpPr>
        <p:spPr bwMode="auto">
          <a:xfrm>
            <a:off x="4438650" y="35925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39" name="Oval 1059"/>
          <p:cNvSpPr>
            <a:spLocks noChangeAspect="1" noChangeArrowheads="1"/>
          </p:cNvSpPr>
          <p:nvPr/>
        </p:nvSpPr>
        <p:spPr bwMode="auto">
          <a:xfrm>
            <a:off x="3552825" y="28813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3140" name="Oval 1060"/>
          <p:cNvSpPr>
            <a:spLocks noChangeAspect="1" noChangeArrowheads="1"/>
          </p:cNvSpPr>
          <p:nvPr/>
        </p:nvSpPr>
        <p:spPr bwMode="auto">
          <a:xfrm>
            <a:off x="4017963" y="21050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3141" name="AutoShape 1061"/>
          <p:cNvCxnSpPr>
            <a:cxnSpLocks noChangeShapeType="1"/>
            <a:stCxn id="303140" idx="3"/>
            <a:endCxn id="303139" idx="0"/>
          </p:cNvCxnSpPr>
          <p:nvPr/>
        </p:nvCxnSpPr>
        <p:spPr bwMode="auto">
          <a:xfrm flipH="1">
            <a:off x="3717925" y="24050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42" name="Oval 1062"/>
          <p:cNvSpPr>
            <a:spLocks noChangeAspect="1" noChangeArrowheads="1"/>
          </p:cNvSpPr>
          <p:nvPr/>
        </p:nvSpPr>
        <p:spPr bwMode="auto">
          <a:xfrm>
            <a:off x="3319463" y="3657600"/>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3143" name="AutoShape 1063"/>
          <p:cNvCxnSpPr>
            <a:cxnSpLocks noChangeShapeType="1"/>
            <a:stCxn id="303139" idx="3"/>
            <a:endCxn id="303142" idx="0"/>
          </p:cNvCxnSpPr>
          <p:nvPr/>
        </p:nvCxnSpPr>
        <p:spPr bwMode="auto">
          <a:xfrm flipH="1">
            <a:off x="3486150" y="3181350"/>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44" name="Text Box 1064"/>
          <p:cNvSpPr txBox="1">
            <a:spLocks noChangeArrowheads="1"/>
          </p:cNvSpPr>
          <p:nvPr/>
        </p:nvSpPr>
        <p:spPr bwMode="auto">
          <a:xfrm>
            <a:off x="4251325" y="19050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a:t>
            </a:r>
          </a:p>
        </p:txBody>
      </p:sp>
      <p:sp>
        <p:nvSpPr>
          <p:cNvPr id="303145" name="Text Box 1065"/>
          <p:cNvSpPr txBox="1">
            <a:spLocks noChangeArrowheads="1"/>
          </p:cNvSpPr>
          <p:nvPr/>
        </p:nvSpPr>
        <p:spPr bwMode="auto">
          <a:xfrm>
            <a:off x="3784600" y="26495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46" name="Text Box 1066"/>
          <p:cNvSpPr txBox="1">
            <a:spLocks noChangeArrowheads="1"/>
          </p:cNvSpPr>
          <p:nvPr/>
        </p:nvSpPr>
        <p:spPr bwMode="auto">
          <a:xfrm>
            <a:off x="3519488" y="3448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3147" name="AutoShape 1067"/>
          <p:cNvCxnSpPr>
            <a:cxnSpLocks noChangeShapeType="1"/>
            <a:stCxn id="303140" idx="5"/>
          </p:cNvCxnSpPr>
          <p:nvPr/>
        </p:nvCxnSpPr>
        <p:spPr bwMode="auto">
          <a:xfrm>
            <a:off x="4302125" y="2406650"/>
            <a:ext cx="34290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48" name="Line 1068"/>
          <p:cNvSpPr>
            <a:spLocks noChangeShapeType="1"/>
          </p:cNvSpPr>
          <p:nvPr/>
        </p:nvSpPr>
        <p:spPr bwMode="auto">
          <a:xfrm>
            <a:off x="5486400" y="3124200"/>
            <a:ext cx="5334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149" name="Oval 1069"/>
          <p:cNvSpPr>
            <a:spLocks noChangeAspect="1" noChangeArrowheads="1"/>
          </p:cNvSpPr>
          <p:nvPr/>
        </p:nvSpPr>
        <p:spPr bwMode="auto">
          <a:xfrm>
            <a:off x="8177213" y="3665538"/>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3150" name="Oval 1070"/>
          <p:cNvSpPr>
            <a:spLocks noChangeAspect="1" noChangeArrowheads="1"/>
          </p:cNvSpPr>
          <p:nvPr/>
        </p:nvSpPr>
        <p:spPr bwMode="auto">
          <a:xfrm>
            <a:off x="8450531" y="4491754"/>
            <a:ext cx="331788" cy="3231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a:t>12</a:t>
            </a:r>
          </a:p>
        </p:txBody>
      </p:sp>
      <p:cxnSp>
        <p:nvCxnSpPr>
          <p:cNvPr id="303151" name="AutoShape 1071"/>
          <p:cNvCxnSpPr>
            <a:cxnSpLocks noChangeShapeType="1"/>
            <a:endCxn id="303150" idx="0"/>
          </p:cNvCxnSpPr>
          <p:nvPr/>
        </p:nvCxnSpPr>
        <p:spPr bwMode="auto">
          <a:xfrm>
            <a:off x="8375187" y="3942093"/>
            <a:ext cx="241238" cy="54966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52" name="Text Box 1072"/>
          <p:cNvSpPr txBox="1">
            <a:spLocks noChangeArrowheads="1"/>
          </p:cNvSpPr>
          <p:nvPr/>
        </p:nvSpPr>
        <p:spPr bwMode="auto">
          <a:xfrm>
            <a:off x="8408988" y="34337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53" name="Text Box 1073"/>
          <p:cNvSpPr txBox="1">
            <a:spLocks noChangeArrowheads="1"/>
          </p:cNvSpPr>
          <p:nvPr/>
        </p:nvSpPr>
        <p:spPr bwMode="auto">
          <a:xfrm>
            <a:off x="8704263" y="42338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54" name="Oval 1074"/>
          <p:cNvSpPr>
            <a:spLocks noChangeAspect="1" noChangeArrowheads="1"/>
          </p:cNvSpPr>
          <p:nvPr/>
        </p:nvSpPr>
        <p:spPr bwMode="auto">
          <a:xfrm>
            <a:off x="7162800" y="3671888"/>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3155" name="Oval 1075"/>
          <p:cNvSpPr>
            <a:spLocks noChangeAspect="1" noChangeArrowheads="1"/>
          </p:cNvSpPr>
          <p:nvPr/>
        </p:nvSpPr>
        <p:spPr bwMode="auto">
          <a:xfrm>
            <a:off x="7627938" y="2895600"/>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3156" name="AutoShape 1076"/>
          <p:cNvCxnSpPr>
            <a:cxnSpLocks noChangeShapeType="1"/>
            <a:stCxn id="303155" idx="3"/>
            <a:endCxn id="303154" idx="0"/>
          </p:cNvCxnSpPr>
          <p:nvPr/>
        </p:nvCxnSpPr>
        <p:spPr bwMode="auto">
          <a:xfrm flipH="1">
            <a:off x="7327900" y="3195638"/>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157" name="AutoShape 1077"/>
          <p:cNvCxnSpPr>
            <a:cxnSpLocks noChangeShapeType="1"/>
            <a:stCxn id="303155" idx="5"/>
            <a:endCxn id="303149" idx="1"/>
          </p:cNvCxnSpPr>
          <p:nvPr/>
        </p:nvCxnSpPr>
        <p:spPr bwMode="auto">
          <a:xfrm>
            <a:off x="7912100" y="3197225"/>
            <a:ext cx="314325"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58" name="Text Box 1078"/>
          <p:cNvSpPr txBox="1">
            <a:spLocks noChangeArrowheads="1"/>
          </p:cNvSpPr>
          <p:nvPr/>
        </p:nvSpPr>
        <p:spPr bwMode="auto">
          <a:xfrm>
            <a:off x="7964488" y="28479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3159" name="Text Box 1079"/>
          <p:cNvSpPr txBox="1">
            <a:spLocks noChangeArrowheads="1"/>
          </p:cNvSpPr>
          <p:nvPr/>
        </p:nvSpPr>
        <p:spPr bwMode="auto">
          <a:xfrm>
            <a:off x="7367588" y="34401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60" name="Oval 1080"/>
          <p:cNvSpPr>
            <a:spLocks noChangeAspect="1" noChangeArrowheads="1"/>
          </p:cNvSpPr>
          <p:nvPr/>
        </p:nvSpPr>
        <p:spPr bwMode="auto">
          <a:xfrm>
            <a:off x="6613525" y="28813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3161" name="Oval 1081"/>
          <p:cNvSpPr>
            <a:spLocks noChangeAspect="1" noChangeArrowheads="1"/>
          </p:cNvSpPr>
          <p:nvPr/>
        </p:nvSpPr>
        <p:spPr bwMode="auto">
          <a:xfrm>
            <a:off x="7078663" y="21050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3162" name="AutoShape 1082"/>
          <p:cNvCxnSpPr>
            <a:cxnSpLocks noChangeShapeType="1"/>
            <a:stCxn id="303161" idx="3"/>
            <a:endCxn id="303160" idx="0"/>
          </p:cNvCxnSpPr>
          <p:nvPr/>
        </p:nvCxnSpPr>
        <p:spPr bwMode="auto">
          <a:xfrm flipH="1">
            <a:off x="6778625" y="24050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63" name="Oval 1083"/>
          <p:cNvSpPr>
            <a:spLocks noChangeAspect="1" noChangeArrowheads="1"/>
          </p:cNvSpPr>
          <p:nvPr/>
        </p:nvSpPr>
        <p:spPr bwMode="auto">
          <a:xfrm>
            <a:off x="6380163" y="3657600"/>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3164" name="AutoShape 1084"/>
          <p:cNvCxnSpPr>
            <a:cxnSpLocks noChangeShapeType="1"/>
            <a:stCxn id="303160" idx="3"/>
            <a:endCxn id="303163" idx="0"/>
          </p:cNvCxnSpPr>
          <p:nvPr/>
        </p:nvCxnSpPr>
        <p:spPr bwMode="auto">
          <a:xfrm flipH="1">
            <a:off x="6546850" y="3181350"/>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65" name="Text Box 1085"/>
          <p:cNvSpPr txBox="1">
            <a:spLocks noChangeArrowheads="1"/>
          </p:cNvSpPr>
          <p:nvPr/>
        </p:nvSpPr>
        <p:spPr bwMode="auto">
          <a:xfrm>
            <a:off x="7312025" y="19050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1</a:t>
            </a:r>
          </a:p>
        </p:txBody>
      </p:sp>
      <p:sp>
        <p:nvSpPr>
          <p:cNvPr id="303166" name="Text Box 1086"/>
          <p:cNvSpPr txBox="1">
            <a:spLocks noChangeArrowheads="1"/>
          </p:cNvSpPr>
          <p:nvPr/>
        </p:nvSpPr>
        <p:spPr bwMode="auto">
          <a:xfrm>
            <a:off x="6845300" y="26495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3167" name="Text Box 1087"/>
          <p:cNvSpPr txBox="1">
            <a:spLocks noChangeArrowheads="1"/>
          </p:cNvSpPr>
          <p:nvPr/>
        </p:nvSpPr>
        <p:spPr bwMode="auto">
          <a:xfrm>
            <a:off x="6580188" y="3448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3168" name="AutoShape 1088"/>
          <p:cNvCxnSpPr>
            <a:cxnSpLocks noChangeShapeType="1"/>
            <a:stCxn id="303161" idx="5"/>
            <a:endCxn id="303155" idx="1"/>
          </p:cNvCxnSpPr>
          <p:nvPr/>
        </p:nvCxnSpPr>
        <p:spPr bwMode="auto">
          <a:xfrm>
            <a:off x="7362825" y="2406650"/>
            <a:ext cx="314325" cy="5191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169" name="Text Box 1089"/>
          <p:cNvSpPr txBox="1">
            <a:spLocks noChangeArrowheads="1"/>
          </p:cNvSpPr>
          <p:nvPr/>
        </p:nvSpPr>
        <p:spPr bwMode="auto">
          <a:xfrm>
            <a:off x="6858000" y="5105400"/>
            <a:ext cx="1422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dirty="0" smtClean="0">
                <a:solidFill>
                  <a:srgbClr val="FF0000"/>
                </a:solidFill>
              </a:rPr>
              <a:t>Not leftist</a:t>
            </a:r>
            <a:endParaRPr lang="en-US" altLang="en-US"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2C8088E7-2B28-4070-AB18-6D606144D8FB}" type="slidenum">
              <a:rPr lang="en-US" altLang="en-US"/>
              <a:pPr/>
              <a:t>46</a:t>
            </a:fld>
            <a:endParaRPr lang="en-US" altLang="en-US"/>
          </a:p>
        </p:txBody>
      </p:sp>
      <p:sp>
        <p:nvSpPr>
          <p:cNvPr id="305154" name="Rectangle 2"/>
          <p:cNvSpPr>
            <a:spLocks noGrp="1" noChangeArrowheads="1"/>
          </p:cNvSpPr>
          <p:nvPr>
            <p:ph type="title"/>
          </p:nvPr>
        </p:nvSpPr>
        <p:spPr/>
        <p:txBody>
          <a:bodyPr/>
          <a:lstStyle/>
          <a:p>
            <a:r>
              <a:rPr lang="en-US" altLang="en-US"/>
              <a:t>Finally… </a:t>
            </a:r>
          </a:p>
        </p:txBody>
      </p:sp>
      <p:sp>
        <p:nvSpPr>
          <p:cNvPr id="305155" name="Oval 3"/>
          <p:cNvSpPr>
            <a:spLocks noChangeAspect="1" noChangeArrowheads="1"/>
          </p:cNvSpPr>
          <p:nvPr/>
        </p:nvSpPr>
        <p:spPr bwMode="auto">
          <a:xfrm>
            <a:off x="2635250" y="3995738"/>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5156" name="Oval 4"/>
          <p:cNvSpPr>
            <a:spLocks noChangeAspect="1" noChangeArrowheads="1"/>
          </p:cNvSpPr>
          <p:nvPr/>
        </p:nvSpPr>
        <p:spPr bwMode="auto">
          <a:xfrm>
            <a:off x="3097213" y="4772025"/>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a:t>12</a:t>
            </a:r>
          </a:p>
        </p:txBody>
      </p:sp>
      <p:cxnSp>
        <p:nvCxnSpPr>
          <p:cNvPr id="305157" name="AutoShape 5"/>
          <p:cNvCxnSpPr>
            <a:cxnSpLocks noChangeShapeType="1"/>
            <a:stCxn id="305155" idx="3"/>
            <a:endCxn id="305156" idx="0"/>
          </p:cNvCxnSpPr>
          <p:nvPr/>
        </p:nvCxnSpPr>
        <p:spPr bwMode="auto">
          <a:xfrm>
            <a:off x="2683839" y="4280291"/>
            <a:ext cx="579268" cy="4917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58" name="Text Box 6"/>
          <p:cNvSpPr txBox="1">
            <a:spLocks noChangeArrowheads="1"/>
          </p:cNvSpPr>
          <p:nvPr/>
        </p:nvSpPr>
        <p:spPr bwMode="auto">
          <a:xfrm>
            <a:off x="2867025" y="37639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59" name="Text Box 7"/>
          <p:cNvSpPr txBox="1">
            <a:spLocks noChangeArrowheads="1"/>
          </p:cNvSpPr>
          <p:nvPr/>
        </p:nvSpPr>
        <p:spPr bwMode="auto">
          <a:xfrm>
            <a:off x="3286873" y="45640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0</a:t>
            </a:r>
          </a:p>
        </p:txBody>
      </p:sp>
      <p:sp>
        <p:nvSpPr>
          <p:cNvPr id="305160" name="Oval 8"/>
          <p:cNvSpPr>
            <a:spLocks noChangeAspect="1" noChangeArrowheads="1"/>
          </p:cNvSpPr>
          <p:nvPr/>
        </p:nvSpPr>
        <p:spPr bwMode="auto">
          <a:xfrm>
            <a:off x="1620838" y="4002088"/>
            <a:ext cx="331787"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5161" name="Oval 9"/>
          <p:cNvSpPr>
            <a:spLocks noChangeAspect="1" noChangeArrowheads="1"/>
          </p:cNvSpPr>
          <p:nvPr/>
        </p:nvSpPr>
        <p:spPr bwMode="auto">
          <a:xfrm>
            <a:off x="2085975" y="3225800"/>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5162" name="AutoShape 10"/>
          <p:cNvCxnSpPr>
            <a:cxnSpLocks noChangeShapeType="1"/>
            <a:stCxn id="305161" idx="3"/>
            <a:endCxn id="305160" idx="0"/>
          </p:cNvCxnSpPr>
          <p:nvPr/>
        </p:nvCxnSpPr>
        <p:spPr bwMode="auto">
          <a:xfrm flipH="1">
            <a:off x="1785938" y="3525838"/>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63" name="AutoShape 11"/>
          <p:cNvCxnSpPr>
            <a:cxnSpLocks noChangeShapeType="1"/>
            <a:stCxn id="305161" idx="5"/>
            <a:endCxn id="305155" idx="1"/>
          </p:cNvCxnSpPr>
          <p:nvPr/>
        </p:nvCxnSpPr>
        <p:spPr bwMode="auto">
          <a:xfrm>
            <a:off x="2370138" y="3527425"/>
            <a:ext cx="314325"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64" name="Text Box 12"/>
          <p:cNvSpPr txBox="1">
            <a:spLocks noChangeArrowheads="1"/>
          </p:cNvSpPr>
          <p:nvPr/>
        </p:nvSpPr>
        <p:spPr bwMode="auto">
          <a:xfrm>
            <a:off x="2422525" y="31781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5165" name="Text Box 13"/>
          <p:cNvSpPr txBox="1">
            <a:spLocks noChangeArrowheads="1"/>
          </p:cNvSpPr>
          <p:nvPr/>
        </p:nvSpPr>
        <p:spPr bwMode="auto">
          <a:xfrm>
            <a:off x="1825625" y="37703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66" name="Oval 14"/>
          <p:cNvSpPr>
            <a:spLocks noChangeAspect="1" noChangeArrowheads="1"/>
          </p:cNvSpPr>
          <p:nvPr/>
        </p:nvSpPr>
        <p:spPr bwMode="auto">
          <a:xfrm>
            <a:off x="1071563" y="3211513"/>
            <a:ext cx="331787"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5167" name="Oval 15"/>
          <p:cNvSpPr>
            <a:spLocks noChangeAspect="1" noChangeArrowheads="1"/>
          </p:cNvSpPr>
          <p:nvPr/>
        </p:nvSpPr>
        <p:spPr bwMode="auto">
          <a:xfrm>
            <a:off x="1536700" y="24352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cxnSp>
        <p:nvCxnSpPr>
          <p:cNvPr id="305168" name="AutoShape 16"/>
          <p:cNvCxnSpPr>
            <a:cxnSpLocks noChangeShapeType="1"/>
            <a:stCxn id="305167" idx="3"/>
            <a:endCxn id="305166" idx="0"/>
          </p:cNvCxnSpPr>
          <p:nvPr/>
        </p:nvCxnSpPr>
        <p:spPr bwMode="auto">
          <a:xfrm flipH="1">
            <a:off x="1236663" y="2735263"/>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69" name="Oval 17"/>
          <p:cNvSpPr>
            <a:spLocks noChangeAspect="1" noChangeArrowheads="1"/>
          </p:cNvSpPr>
          <p:nvPr/>
        </p:nvSpPr>
        <p:spPr bwMode="auto">
          <a:xfrm>
            <a:off x="838200" y="3987800"/>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5170" name="AutoShape 18"/>
          <p:cNvCxnSpPr>
            <a:cxnSpLocks noChangeShapeType="1"/>
            <a:stCxn id="305166" idx="3"/>
            <a:endCxn id="305169" idx="0"/>
          </p:cNvCxnSpPr>
          <p:nvPr/>
        </p:nvCxnSpPr>
        <p:spPr bwMode="auto">
          <a:xfrm flipH="1">
            <a:off x="1004888" y="3511550"/>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71" name="Text Box 19"/>
          <p:cNvSpPr txBox="1">
            <a:spLocks noChangeArrowheads="1"/>
          </p:cNvSpPr>
          <p:nvPr/>
        </p:nvSpPr>
        <p:spPr bwMode="auto">
          <a:xfrm>
            <a:off x="1770063" y="22352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a:solidFill>
                  <a:srgbClr val="FF0000"/>
                </a:solidFill>
              </a:rPr>
              <a:t>1</a:t>
            </a:r>
          </a:p>
        </p:txBody>
      </p:sp>
      <p:sp>
        <p:nvSpPr>
          <p:cNvPr id="305172" name="Text Box 20"/>
          <p:cNvSpPr txBox="1">
            <a:spLocks noChangeArrowheads="1"/>
          </p:cNvSpPr>
          <p:nvPr/>
        </p:nvSpPr>
        <p:spPr bwMode="auto">
          <a:xfrm>
            <a:off x="1303338" y="29797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73" name="Text Box 21"/>
          <p:cNvSpPr txBox="1">
            <a:spLocks noChangeArrowheads="1"/>
          </p:cNvSpPr>
          <p:nvPr/>
        </p:nvSpPr>
        <p:spPr bwMode="auto">
          <a:xfrm>
            <a:off x="1038225" y="37782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5174" name="AutoShape 22"/>
          <p:cNvCxnSpPr>
            <a:cxnSpLocks noChangeShapeType="1"/>
            <a:stCxn id="305167" idx="5"/>
            <a:endCxn id="305161" idx="1"/>
          </p:cNvCxnSpPr>
          <p:nvPr/>
        </p:nvCxnSpPr>
        <p:spPr bwMode="auto">
          <a:xfrm>
            <a:off x="1820863" y="2736850"/>
            <a:ext cx="314325" cy="5191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75" name="Line 23"/>
          <p:cNvSpPr>
            <a:spLocks noChangeShapeType="1"/>
          </p:cNvSpPr>
          <p:nvPr/>
        </p:nvSpPr>
        <p:spPr bwMode="auto">
          <a:xfrm>
            <a:off x="3429000" y="3505200"/>
            <a:ext cx="1447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76" name="Oval 24"/>
          <p:cNvSpPr>
            <a:spLocks noChangeAspect="1" noChangeArrowheads="1"/>
          </p:cNvSpPr>
          <p:nvPr/>
        </p:nvSpPr>
        <p:spPr bwMode="auto">
          <a:xfrm>
            <a:off x="7242175" y="3211513"/>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305177" name="Oval 25"/>
          <p:cNvSpPr>
            <a:spLocks noChangeAspect="1" noChangeArrowheads="1"/>
          </p:cNvSpPr>
          <p:nvPr/>
        </p:nvSpPr>
        <p:spPr bwMode="auto">
          <a:xfrm>
            <a:off x="6499225" y="2435225"/>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05178" name="Oval 26"/>
          <p:cNvSpPr>
            <a:spLocks noChangeAspect="1" noChangeArrowheads="1"/>
          </p:cNvSpPr>
          <p:nvPr/>
        </p:nvSpPr>
        <p:spPr bwMode="auto">
          <a:xfrm>
            <a:off x="7008813" y="3987800"/>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cxnSp>
        <p:nvCxnSpPr>
          <p:cNvPr id="305179" name="AutoShape 27"/>
          <p:cNvCxnSpPr>
            <a:cxnSpLocks noChangeShapeType="1"/>
            <a:stCxn id="305176" idx="3"/>
            <a:endCxn id="305178" idx="0"/>
          </p:cNvCxnSpPr>
          <p:nvPr/>
        </p:nvCxnSpPr>
        <p:spPr bwMode="auto">
          <a:xfrm flipH="1">
            <a:off x="7175500" y="3511550"/>
            <a:ext cx="114300" cy="460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80" name="Text Box 28"/>
          <p:cNvSpPr txBox="1">
            <a:spLocks noChangeArrowheads="1"/>
          </p:cNvSpPr>
          <p:nvPr/>
        </p:nvSpPr>
        <p:spPr bwMode="auto">
          <a:xfrm>
            <a:off x="6732588" y="22352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FF0000"/>
                </a:solidFill>
              </a:rPr>
              <a:t>1</a:t>
            </a:r>
            <a:endParaRPr lang="en-US" altLang="en-US" sz="1800" dirty="0">
              <a:solidFill>
                <a:srgbClr val="FF0000"/>
              </a:solidFill>
            </a:endParaRPr>
          </a:p>
        </p:txBody>
      </p:sp>
      <p:sp>
        <p:nvSpPr>
          <p:cNvPr id="305181" name="Text Box 29"/>
          <p:cNvSpPr txBox="1">
            <a:spLocks noChangeArrowheads="1"/>
          </p:cNvSpPr>
          <p:nvPr/>
        </p:nvSpPr>
        <p:spPr bwMode="auto">
          <a:xfrm>
            <a:off x="7473950" y="29797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82" name="Text Box 30"/>
          <p:cNvSpPr txBox="1">
            <a:spLocks noChangeArrowheads="1"/>
          </p:cNvSpPr>
          <p:nvPr/>
        </p:nvSpPr>
        <p:spPr bwMode="auto">
          <a:xfrm>
            <a:off x="7208838" y="37782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5183" name="AutoShape 31"/>
          <p:cNvCxnSpPr>
            <a:cxnSpLocks noChangeShapeType="1"/>
            <a:stCxn id="305177" idx="5"/>
            <a:endCxn id="305176" idx="1"/>
          </p:cNvCxnSpPr>
          <p:nvPr/>
        </p:nvCxnSpPr>
        <p:spPr bwMode="auto">
          <a:xfrm>
            <a:off x="6783388" y="2736850"/>
            <a:ext cx="508000" cy="5048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84" name="Oval 32"/>
          <p:cNvSpPr>
            <a:spLocks noChangeAspect="1" noChangeArrowheads="1"/>
          </p:cNvSpPr>
          <p:nvPr/>
        </p:nvSpPr>
        <p:spPr bwMode="auto">
          <a:xfrm>
            <a:off x="6297613" y="3995738"/>
            <a:ext cx="331787"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305185" name="Oval 33"/>
          <p:cNvSpPr>
            <a:spLocks noChangeAspect="1" noChangeArrowheads="1"/>
          </p:cNvSpPr>
          <p:nvPr/>
        </p:nvSpPr>
        <p:spPr bwMode="auto">
          <a:xfrm>
            <a:off x="6064250" y="4772025"/>
            <a:ext cx="331788" cy="3333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cxnSp>
        <p:nvCxnSpPr>
          <p:cNvPr id="305186" name="AutoShape 34"/>
          <p:cNvCxnSpPr>
            <a:cxnSpLocks noChangeShapeType="1"/>
            <a:stCxn id="305184" idx="3"/>
            <a:endCxn id="305185" idx="0"/>
          </p:cNvCxnSpPr>
          <p:nvPr/>
        </p:nvCxnSpPr>
        <p:spPr bwMode="auto">
          <a:xfrm flipH="1">
            <a:off x="6230938" y="4297363"/>
            <a:ext cx="11430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87" name="Text Box 35"/>
          <p:cNvSpPr txBox="1">
            <a:spLocks noChangeArrowheads="1"/>
          </p:cNvSpPr>
          <p:nvPr/>
        </p:nvSpPr>
        <p:spPr bwMode="auto">
          <a:xfrm>
            <a:off x="6427788" y="37639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88" name="Text Box 36"/>
          <p:cNvSpPr txBox="1">
            <a:spLocks noChangeArrowheads="1"/>
          </p:cNvSpPr>
          <p:nvPr/>
        </p:nvSpPr>
        <p:spPr bwMode="auto">
          <a:xfrm>
            <a:off x="6264275" y="45640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sp>
        <p:nvSpPr>
          <p:cNvPr id="305189" name="Oval 37"/>
          <p:cNvSpPr>
            <a:spLocks noChangeAspect="1" noChangeArrowheads="1"/>
          </p:cNvSpPr>
          <p:nvPr/>
        </p:nvSpPr>
        <p:spPr bwMode="auto">
          <a:xfrm>
            <a:off x="5283200" y="4002088"/>
            <a:ext cx="331788" cy="3317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305190" name="Oval 38"/>
          <p:cNvSpPr>
            <a:spLocks noChangeAspect="1" noChangeArrowheads="1"/>
          </p:cNvSpPr>
          <p:nvPr/>
        </p:nvSpPr>
        <p:spPr bwMode="auto">
          <a:xfrm>
            <a:off x="5748338" y="3225800"/>
            <a:ext cx="333375" cy="3317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cxnSp>
        <p:nvCxnSpPr>
          <p:cNvPr id="305191" name="AutoShape 39"/>
          <p:cNvCxnSpPr>
            <a:cxnSpLocks noChangeShapeType="1"/>
            <a:stCxn id="305190" idx="3"/>
            <a:endCxn id="305189" idx="0"/>
          </p:cNvCxnSpPr>
          <p:nvPr/>
        </p:nvCxnSpPr>
        <p:spPr bwMode="auto">
          <a:xfrm flipH="1">
            <a:off x="5448300" y="3525838"/>
            <a:ext cx="349250" cy="4587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192" name="AutoShape 40"/>
          <p:cNvCxnSpPr>
            <a:cxnSpLocks noChangeShapeType="1"/>
            <a:stCxn id="305190" idx="5"/>
            <a:endCxn id="305184" idx="1"/>
          </p:cNvCxnSpPr>
          <p:nvPr/>
        </p:nvCxnSpPr>
        <p:spPr bwMode="auto">
          <a:xfrm>
            <a:off x="6032500" y="3527425"/>
            <a:ext cx="314325"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93" name="Text Box 41"/>
          <p:cNvSpPr txBox="1">
            <a:spLocks noChangeArrowheads="1"/>
          </p:cNvSpPr>
          <p:nvPr/>
        </p:nvSpPr>
        <p:spPr bwMode="auto">
          <a:xfrm>
            <a:off x="6084888" y="31781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1</a:t>
            </a:r>
          </a:p>
        </p:txBody>
      </p:sp>
      <p:sp>
        <p:nvSpPr>
          <p:cNvPr id="305194" name="Text Box 42"/>
          <p:cNvSpPr txBox="1">
            <a:spLocks noChangeArrowheads="1"/>
          </p:cNvSpPr>
          <p:nvPr/>
        </p:nvSpPr>
        <p:spPr bwMode="auto">
          <a:xfrm>
            <a:off x="5487988" y="37703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FF0000"/>
                </a:solidFill>
              </a:rPr>
              <a:t>0</a:t>
            </a:r>
          </a:p>
        </p:txBody>
      </p:sp>
      <p:cxnSp>
        <p:nvCxnSpPr>
          <p:cNvPr id="305195" name="AutoShape 43"/>
          <p:cNvCxnSpPr>
            <a:cxnSpLocks noChangeShapeType="1"/>
            <a:stCxn id="305177" idx="3"/>
            <a:endCxn id="305190" idx="7"/>
          </p:cNvCxnSpPr>
          <p:nvPr/>
        </p:nvCxnSpPr>
        <p:spPr bwMode="auto">
          <a:xfrm flipH="1">
            <a:off x="6032500" y="2736850"/>
            <a:ext cx="515938" cy="5191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5D7E722-41DB-4CF6-9DAA-B1F510D40164}" type="slidenum">
              <a:rPr lang="en-US" altLang="en-US"/>
              <a:pPr/>
              <a:t>47</a:t>
            </a:fld>
            <a:endParaRPr lang="en-US" altLang="en-US"/>
          </a:p>
        </p:txBody>
      </p:sp>
      <p:sp>
        <p:nvSpPr>
          <p:cNvPr id="307202" name="Rectangle 2"/>
          <p:cNvSpPr>
            <a:spLocks noGrp="1" noChangeArrowheads="1"/>
          </p:cNvSpPr>
          <p:nvPr>
            <p:ph type="title"/>
          </p:nvPr>
        </p:nvSpPr>
        <p:spPr/>
        <p:txBody>
          <a:bodyPr/>
          <a:lstStyle/>
          <a:p>
            <a:r>
              <a:rPr lang="en-US" altLang="en-US"/>
              <a:t>Skew Heaps</a:t>
            </a:r>
          </a:p>
        </p:txBody>
      </p:sp>
      <p:sp>
        <p:nvSpPr>
          <p:cNvPr id="307203" name="Rectangle 3"/>
          <p:cNvSpPr>
            <a:spLocks noGrp="1" noChangeArrowheads="1"/>
          </p:cNvSpPr>
          <p:nvPr>
            <p:ph type="body" idx="1"/>
          </p:nvPr>
        </p:nvSpPr>
        <p:spPr>
          <a:xfrm>
            <a:off x="457200" y="1981200"/>
            <a:ext cx="8229600" cy="4114800"/>
          </a:xfrm>
        </p:spPr>
        <p:txBody>
          <a:bodyPr/>
          <a:lstStyle/>
          <a:p>
            <a:r>
              <a:rPr lang="en-US" altLang="en-US" sz="2400" dirty="0"/>
              <a:t>Problems with leftist heaps</a:t>
            </a:r>
          </a:p>
          <a:p>
            <a:pPr lvl="1"/>
            <a:r>
              <a:rPr lang="en-US" altLang="en-US" sz="2000" dirty="0"/>
              <a:t>extra storage for </a:t>
            </a:r>
            <a:r>
              <a:rPr lang="en-US" altLang="en-US" sz="2000" dirty="0" err="1"/>
              <a:t>npl</a:t>
            </a:r>
            <a:endParaRPr lang="en-US" altLang="en-US" sz="2000" dirty="0"/>
          </a:p>
          <a:p>
            <a:pPr lvl="1"/>
            <a:r>
              <a:rPr lang="en-US" altLang="en-US" sz="2000" dirty="0" smtClean="0"/>
              <a:t>extra </a:t>
            </a:r>
            <a:r>
              <a:rPr lang="en-US" altLang="en-US" sz="2000" dirty="0"/>
              <a:t>complexity/logic to maintain and check </a:t>
            </a:r>
            <a:r>
              <a:rPr lang="en-US" altLang="en-US" sz="2000" dirty="0" err="1"/>
              <a:t>npl</a:t>
            </a:r>
            <a:endParaRPr lang="en-US" altLang="en-US" sz="2000" dirty="0"/>
          </a:p>
          <a:p>
            <a:r>
              <a:rPr lang="en-US" altLang="en-US" sz="2400" dirty="0"/>
              <a:t>Solution: skew heaps</a:t>
            </a:r>
          </a:p>
          <a:p>
            <a:pPr lvl="1"/>
            <a:r>
              <a:rPr lang="en-US" altLang="en-US" sz="2000" dirty="0"/>
              <a:t>blind adjusting version of leftist heaps</a:t>
            </a:r>
          </a:p>
          <a:p>
            <a:pPr lvl="1"/>
            <a:r>
              <a:rPr lang="en-US" altLang="en-US" sz="2000" dirty="0">
                <a:solidFill>
                  <a:srgbClr val="FF0000"/>
                </a:solidFill>
              </a:rPr>
              <a:t>amortized</a:t>
            </a:r>
            <a:r>
              <a:rPr lang="en-US" altLang="en-US" sz="2000" dirty="0"/>
              <a:t> time for merge, insert, and </a:t>
            </a:r>
            <a:r>
              <a:rPr lang="en-US" altLang="en-US" sz="2000" dirty="0" err="1"/>
              <a:t>deleteMin</a:t>
            </a:r>
            <a:r>
              <a:rPr lang="en-US" altLang="en-US" sz="2000" dirty="0"/>
              <a:t> is O(log n)</a:t>
            </a:r>
          </a:p>
          <a:p>
            <a:pPr lvl="1"/>
            <a:r>
              <a:rPr lang="en-US" altLang="en-US" sz="2000" dirty="0"/>
              <a:t>worst case time for all three is O(n)</a:t>
            </a:r>
          </a:p>
          <a:p>
            <a:pPr lvl="1"/>
            <a:r>
              <a:rPr lang="en-US" altLang="en-US" sz="2000" dirty="0"/>
              <a:t>merge </a:t>
            </a:r>
            <a:r>
              <a:rPr lang="en-US" altLang="en-US" sz="2000" i="1" dirty="0"/>
              <a:t>always</a:t>
            </a:r>
            <a:r>
              <a:rPr lang="en-US" altLang="en-US" sz="2000" dirty="0"/>
              <a:t> switches children when fixing right path</a:t>
            </a:r>
          </a:p>
          <a:p>
            <a:pPr lvl="1"/>
            <a:r>
              <a:rPr lang="en-US" altLang="en-US" sz="2000" dirty="0"/>
              <a:t>iterative method has only one pass</a:t>
            </a:r>
          </a:p>
        </p:txBody>
      </p:sp>
      <p:sp>
        <p:nvSpPr>
          <p:cNvPr id="307204" name="Text Box 4"/>
          <p:cNvSpPr txBox="1">
            <a:spLocks noChangeArrowheads="1"/>
          </p:cNvSpPr>
          <p:nvPr/>
        </p:nvSpPr>
        <p:spPr bwMode="auto">
          <a:xfrm>
            <a:off x="3048000" y="601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i="1">
                <a:solidFill>
                  <a:srgbClr val="FF0000"/>
                </a:solidFill>
              </a:rPr>
              <a:t>What do skew heaps remind us of?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22FCEF9-8D7E-4D27-AD65-23551AF6387A}" type="slidenum">
              <a:rPr lang="en-US" altLang="en-US" smtClean="0"/>
              <a:pPr/>
              <a:t>48</a:t>
            </a:fld>
            <a:endParaRPr lang="en-US" altLang="en-US"/>
          </a:p>
        </p:txBody>
      </p:sp>
      <p:sp>
        <p:nvSpPr>
          <p:cNvPr id="4" name="Rectangle 3"/>
          <p:cNvSpPr/>
          <p:nvPr/>
        </p:nvSpPr>
        <p:spPr>
          <a:xfrm>
            <a:off x="1828800" y="1066800"/>
            <a:ext cx="5943600" cy="3416320"/>
          </a:xfrm>
          <a:prstGeom prst="rect">
            <a:avLst/>
          </a:prstGeom>
        </p:spPr>
        <p:txBody>
          <a:bodyPr wrap="square">
            <a:spAutoFit/>
          </a:bodyPr>
          <a:lstStyle/>
          <a:p>
            <a:r>
              <a:rPr lang="en-US" b="1" dirty="0"/>
              <a:t>The Skew Heap – A Simple Modification</a:t>
            </a:r>
            <a:endParaRPr lang="en-US" dirty="0"/>
          </a:p>
          <a:p>
            <a:pPr lvl="0" algn="l"/>
            <a:r>
              <a:rPr lang="en-US" dirty="0"/>
              <a:t>We can make a simple modification to the leftist heap and get similar results without storing (or computing) the null path length</a:t>
            </a:r>
            <a:r>
              <a:rPr lang="en-US" dirty="0" smtClean="0"/>
              <a:t>.</a:t>
            </a:r>
          </a:p>
          <a:p>
            <a:pPr lvl="0" algn="l"/>
            <a:endParaRPr lang="en-US" dirty="0"/>
          </a:p>
          <a:p>
            <a:pPr lvl="0" algn="l"/>
            <a:r>
              <a:rPr lang="en-US" dirty="0"/>
              <a:t>We always merge with the right child, but after merging, we swap the left and right children for every node in the resulting right path of the temporary tree.</a:t>
            </a:r>
          </a:p>
        </p:txBody>
      </p:sp>
    </p:spTree>
    <p:extLst>
      <p:ext uri="{BB962C8B-B14F-4D97-AF65-F5344CB8AC3E}">
        <p14:creationId xmlns:p14="http://schemas.microsoft.com/office/powerpoint/2010/main" val="3945751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 one – do all merging first, then swap kids.  </a:t>
            </a:r>
            <a:br>
              <a:rPr lang="en-US" dirty="0" smtClean="0"/>
            </a:br>
            <a:r>
              <a:rPr lang="en-US" sz="2400" dirty="0" smtClean="0"/>
              <a:t>You should get the result on the right.</a:t>
            </a:r>
            <a:endParaRPr lang="en-US" sz="2400"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49</a:t>
            </a:fld>
            <a:endParaRPr lang="en-US" altLang="en-US"/>
          </a:p>
        </p:txBody>
      </p:sp>
      <p:pic>
        <p:nvPicPr>
          <p:cNvPr id="4" name="Picture 3" descr="Mpq2"/>
          <p:cNvPicPr/>
          <p:nvPr/>
        </p:nvPicPr>
        <p:blipFill>
          <a:blip r:embed="rId2" cstate="print"/>
          <a:srcRect/>
          <a:stretch>
            <a:fillRect/>
          </a:stretch>
        </p:blipFill>
        <p:spPr bwMode="auto">
          <a:xfrm>
            <a:off x="1066800" y="2362200"/>
            <a:ext cx="6786562" cy="2478405"/>
          </a:xfrm>
          <a:prstGeom prst="rect">
            <a:avLst/>
          </a:prstGeom>
          <a:noFill/>
          <a:ln w="9525">
            <a:noFill/>
            <a:miter lim="800000"/>
            <a:headEnd/>
            <a:tailEnd/>
          </a:ln>
        </p:spPr>
      </p:pic>
    </p:spTree>
    <p:extLst>
      <p:ext uri="{BB962C8B-B14F-4D97-AF65-F5344CB8AC3E}">
        <p14:creationId xmlns:p14="http://schemas.microsoft.com/office/powerpoint/2010/main" val="216702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428918D3-AA9A-44CD-9D4D-A919910B1D07}" type="slidenum">
              <a:rPr lang="en-US" altLang="en-US"/>
              <a:pPr/>
              <a:t>5</a:t>
            </a:fld>
            <a:endParaRPr lang="en-US" altLang="en-US"/>
          </a:p>
        </p:txBody>
      </p:sp>
      <p:sp>
        <p:nvSpPr>
          <p:cNvPr id="238594" name="Rectangle 2"/>
          <p:cNvSpPr>
            <a:spLocks noGrp="1" noChangeArrowheads="1"/>
          </p:cNvSpPr>
          <p:nvPr>
            <p:ph type="title"/>
          </p:nvPr>
        </p:nvSpPr>
        <p:spPr/>
        <p:txBody>
          <a:bodyPr/>
          <a:lstStyle/>
          <a:p>
            <a:r>
              <a:rPr lang="en-US" altLang="en-US" dirty="0"/>
              <a:t>Binary Heap Priority </a:t>
            </a:r>
            <a:r>
              <a:rPr lang="en-US" altLang="en-US" dirty="0" smtClean="0"/>
              <a:t>Queue </a:t>
            </a:r>
            <a:r>
              <a:rPr lang="en-US" altLang="en-US" dirty="0"/>
              <a:t>Data Structure</a:t>
            </a:r>
          </a:p>
        </p:txBody>
      </p:sp>
      <p:grpSp>
        <p:nvGrpSpPr>
          <p:cNvPr id="238595" name="Group 3"/>
          <p:cNvGrpSpPr>
            <a:grpSpLocks/>
          </p:cNvGrpSpPr>
          <p:nvPr/>
        </p:nvGrpSpPr>
        <p:grpSpPr bwMode="auto">
          <a:xfrm>
            <a:off x="4838700" y="2667000"/>
            <a:ext cx="3848100" cy="3048000"/>
            <a:chOff x="96" y="1680"/>
            <a:chExt cx="2424" cy="1920"/>
          </a:xfrm>
        </p:grpSpPr>
        <p:grpSp>
          <p:nvGrpSpPr>
            <p:cNvPr id="238596" name="Group 4"/>
            <p:cNvGrpSpPr>
              <a:grpSpLocks/>
            </p:cNvGrpSpPr>
            <p:nvPr/>
          </p:nvGrpSpPr>
          <p:grpSpPr bwMode="auto">
            <a:xfrm>
              <a:off x="96" y="3360"/>
              <a:ext cx="1584" cy="240"/>
              <a:chOff x="96" y="3360"/>
              <a:chExt cx="1584" cy="240"/>
            </a:xfrm>
          </p:grpSpPr>
          <p:sp>
            <p:nvSpPr>
              <p:cNvPr id="238597" name="Oval 5"/>
              <p:cNvSpPr>
                <a:spLocks noChangeAspect="1" noChangeArrowheads="1"/>
              </p:cNvSpPr>
              <p:nvPr/>
            </p:nvSpPr>
            <p:spPr bwMode="auto">
              <a:xfrm>
                <a:off x="1440"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38598" name="Oval 6"/>
              <p:cNvSpPr>
                <a:spLocks noChangeAspect="1" noChangeArrowheads="1"/>
              </p:cNvSpPr>
              <p:nvPr/>
            </p:nvSpPr>
            <p:spPr bwMode="auto">
              <a:xfrm>
                <a:off x="1104"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38599" name="Oval 7"/>
              <p:cNvSpPr>
                <a:spLocks noChangeAspect="1" noChangeArrowheads="1"/>
              </p:cNvSpPr>
              <p:nvPr/>
            </p:nvSpPr>
            <p:spPr bwMode="auto">
              <a:xfrm>
                <a:off x="768"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38600" name="Oval 8"/>
              <p:cNvSpPr>
                <a:spLocks noChangeAspect="1" noChangeArrowheads="1"/>
              </p:cNvSpPr>
              <p:nvPr/>
            </p:nvSpPr>
            <p:spPr bwMode="auto">
              <a:xfrm>
                <a:off x="432"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38601" name="Oval 9"/>
              <p:cNvSpPr>
                <a:spLocks noChangeAspect="1" noChangeArrowheads="1"/>
              </p:cNvSpPr>
              <p:nvPr/>
            </p:nvSpPr>
            <p:spPr bwMode="auto">
              <a:xfrm>
                <a:off x="96"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grpSp>
        <p:grpSp>
          <p:nvGrpSpPr>
            <p:cNvPr id="238602" name="Group 10"/>
            <p:cNvGrpSpPr>
              <a:grpSpLocks/>
            </p:cNvGrpSpPr>
            <p:nvPr/>
          </p:nvGrpSpPr>
          <p:grpSpPr bwMode="auto">
            <a:xfrm>
              <a:off x="264" y="2800"/>
              <a:ext cx="2256" cy="240"/>
              <a:chOff x="264" y="2832"/>
              <a:chExt cx="2256" cy="240"/>
            </a:xfrm>
          </p:grpSpPr>
          <p:sp>
            <p:nvSpPr>
              <p:cNvPr id="238603" name="Oval 11"/>
              <p:cNvSpPr>
                <a:spLocks noChangeAspect="1" noChangeArrowheads="1"/>
              </p:cNvSpPr>
              <p:nvPr/>
            </p:nvSpPr>
            <p:spPr bwMode="auto">
              <a:xfrm>
                <a:off x="2280"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38604" name="Oval 12"/>
              <p:cNvSpPr>
                <a:spLocks noChangeAspect="1" noChangeArrowheads="1"/>
              </p:cNvSpPr>
              <p:nvPr/>
            </p:nvSpPr>
            <p:spPr bwMode="auto">
              <a:xfrm>
                <a:off x="1608"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38605" name="Oval 13"/>
              <p:cNvSpPr>
                <a:spLocks noChangeAspect="1" noChangeArrowheads="1"/>
              </p:cNvSpPr>
              <p:nvPr/>
            </p:nvSpPr>
            <p:spPr bwMode="auto">
              <a:xfrm>
                <a:off x="936"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38606" name="Oval 14"/>
              <p:cNvSpPr>
                <a:spLocks noChangeAspect="1" noChangeArrowheads="1"/>
              </p:cNvSpPr>
              <p:nvPr/>
            </p:nvSpPr>
            <p:spPr bwMode="auto">
              <a:xfrm>
                <a:off x="264"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grpSp>
        <p:grpSp>
          <p:nvGrpSpPr>
            <p:cNvPr id="238607" name="Group 15"/>
            <p:cNvGrpSpPr>
              <a:grpSpLocks/>
            </p:cNvGrpSpPr>
            <p:nvPr/>
          </p:nvGrpSpPr>
          <p:grpSpPr bwMode="auto">
            <a:xfrm>
              <a:off x="600" y="2240"/>
              <a:ext cx="1584" cy="240"/>
              <a:chOff x="600" y="2256"/>
              <a:chExt cx="1584" cy="240"/>
            </a:xfrm>
          </p:grpSpPr>
          <p:sp>
            <p:nvSpPr>
              <p:cNvPr id="238608" name="Oval 16"/>
              <p:cNvSpPr>
                <a:spLocks noChangeAspect="1" noChangeArrowheads="1"/>
              </p:cNvSpPr>
              <p:nvPr/>
            </p:nvSpPr>
            <p:spPr bwMode="auto">
              <a:xfrm>
                <a:off x="1944"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38609" name="Oval 17"/>
              <p:cNvSpPr>
                <a:spLocks noChangeAspect="1" noChangeArrowheads="1"/>
              </p:cNvSpPr>
              <p:nvPr/>
            </p:nvSpPr>
            <p:spPr bwMode="auto">
              <a:xfrm>
                <a:off x="600"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grpSp>
        <p:sp>
          <p:nvSpPr>
            <p:cNvPr id="238610" name="Oval 18"/>
            <p:cNvSpPr>
              <a:spLocks noChangeAspect="1" noChangeArrowheads="1"/>
            </p:cNvSpPr>
            <p:nvPr/>
          </p:nvSpPr>
          <p:spPr bwMode="auto">
            <a:xfrm>
              <a:off x="1272" y="168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38611" name="AutoShape 19"/>
            <p:cNvCxnSpPr>
              <a:cxnSpLocks noChangeShapeType="1"/>
              <a:stCxn id="238610" idx="3"/>
              <a:endCxn id="238609" idx="0"/>
            </p:cNvCxnSpPr>
            <p:nvPr/>
          </p:nvCxnSpPr>
          <p:spPr bwMode="auto">
            <a:xfrm flipH="1">
              <a:off x="720"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2" name="AutoShape 20"/>
            <p:cNvCxnSpPr>
              <a:cxnSpLocks noChangeShapeType="1"/>
              <a:stCxn id="238610" idx="5"/>
              <a:endCxn id="238608" idx="0"/>
            </p:cNvCxnSpPr>
            <p:nvPr/>
          </p:nvCxnSpPr>
          <p:spPr bwMode="auto">
            <a:xfrm>
              <a:off x="1477"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3" name="AutoShape 21"/>
            <p:cNvCxnSpPr>
              <a:cxnSpLocks noChangeShapeType="1"/>
              <a:stCxn id="238608" idx="3"/>
              <a:endCxn id="238604" idx="0"/>
            </p:cNvCxnSpPr>
            <p:nvPr/>
          </p:nvCxnSpPr>
          <p:spPr bwMode="auto">
            <a:xfrm flipH="1">
              <a:off x="1728"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4" name="AutoShape 22"/>
            <p:cNvCxnSpPr>
              <a:cxnSpLocks noChangeShapeType="1"/>
              <a:stCxn id="238608" idx="5"/>
              <a:endCxn id="238603" idx="0"/>
            </p:cNvCxnSpPr>
            <p:nvPr/>
          </p:nvCxnSpPr>
          <p:spPr bwMode="auto">
            <a:xfrm>
              <a:off x="2149"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5" name="AutoShape 23"/>
            <p:cNvCxnSpPr>
              <a:cxnSpLocks noChangeShapeType="1"/>
              <a:stCxn id="238604" idx="3"/>
              <a:endCxn id="238597" idx="0"/>
            </p:cNvCxnSpPr>
            <p:nvPr/>
          </p:nvCxnSpPr>
          <p:spPr bwMode="auto">
            <a:xfrm flipH="1">
              <a:off x="1560"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6" name="AutoShape 24"/>
            <p:cNvCxnSpPr>
              <a:cxnSpLocks noChangeShapeType="1"/>
              <a:stCxn id="238609" idx="3"/>
              <a:endCxn id="238606" idx="0"/>
            </p:cNvCxnSpPr>
            <p:nvPr/>
          </p:nvCxnSpPr>
          <p:spPr bwMode="auto">
            <a:xfrm flipH="1">
              <a:off x="384"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7" name="AutoShape 25"/>
            <p:cNvCxnSpPr>
              <a:cxnSpLocks noChangeShapeType="1"/>
              <a:stCxn id="238609" idx="5"/>
              <a:endCxn id="238605" idx="0"/>
            </p:cNvCxnSpPr>
            <p:nvPr/>
          </p:nvCxnSpPr>
          <p:spPr bwMode="auto">
            <a:xfrm>
              <a:off x="805"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8" name="AutoShape 26"/>
            <p:cNvCxnSpPr>
              <a:cxnSpLocks noChangeShapeType="1"/>
              <a:stCxn id="238606" idx="3"/>
              <a:endCxn id="238601" idx="0"/>
            </p:cNvCxnSpPr>
            <p:nvPr/>
          </p:nvCxnSpPr>
          <p:spPr bwMode="auto">
            <a:xfrm flipH="1">
              <a:off x="216"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19" name="AutoShape 27"/>
            <p:cNvCxnSpPr>
              <a:cxnSpLocks noChangeShapeType="1"/>
              <a:stCxn id="238606" idx="5"/>
              <a:endCxn id="238600" idx="0"/>
            </p:cNvCxnSpPr>
            <p:nvPr/>
          </p:nvCxnSpPr>
          <p:spPr bwMode="auto">
            <a:xfrm>
              <a:off x="469"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20" name="AutoShape 28"/>
            <p:cNvCxnSpPr>
              <a:cxnSpLocks noChangeShapeType="1"/>
              <a:stCxn id="238605" idx="3"/>
              <a:endCxn id="238599" idx="0"/>
            </p:cNvCxnSpPr>
            <p:nvPr/>
          </p:nvCxnSpPr>
          <p:spPr bwMode="auto">
            <a:xfrm flipH="1">
              <a:off x="888"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21" name="AutoShape 29"/>
            <p:cNvCxnSpPr>
              <a:cxnSpLocks noChangeShapeType="1"/>
              <a:stCxn id="238605" idx="5"/>
              <a:endCxn id="238598" idx="0"/>
            </p:cNvCxnSpPr>
            <p:nvPr/>
          </p:nvCxnSpPr>
          <p:spPr bwMode="auto">
            <a:xfrm>
              <a:off x="1141"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8622" name="Rectangle 30"/>
          <p:cNvSpPr>
            <a:spLocks noGrp="1" noChangeArrowheads="1"/>
          </p:cNvSpPr>
          <p:nvPr>
            <p:ph type="body" sz="half" idx="1"/>
          </p:nvPr>
        </p:nvSpPr>
        <p:spPr>
          <a:xfrm>
            <a:off x="76200" y="1905000"/>
            <a:ext cx="4858544" cy="4191000"/>
          </a:xfrm>
        </p:spPr>
        <p:txBody>
          <a:bodyPr/>
          <a:lstStyle/>
          <a:p>
            <a:r>
              <a:rPr lang="en-US" altLang="en-US" sz="2400" dirty="0"/>
              <a:t>Heap-order </a:t>
            </a:r>
            <a:r>
              <a:rPr lang="en-US" altLang="en-US" sz="2400" dirty="0" smtClean="0"/>
              <a:t>property  (Min Tree)</a:t>
            </a:r>
            <a:endParaRPr lang="en-US" altLang="en-US" sz="2400" dirty="0"/>
          </a:p>
          <a:p>
            <a:pPr lvl="1"/>
            <a:r>
              <a:rPr lang="en-US" altLang="en-US" sz="2000" dirty="0"/>
              <a:t>parent’s key is less than children’s keys</a:t>
            </a:r>
          </a:p>
          <a:p>
            <a:pPr lvl="1"/>
            <a:r>
              <a:rPr lang="en-US" altLang="en-US" sz="2000" dirty="0"/>
              <a:t>result: minimum is always at the top</a:t>
            </a:r>
          </a:p>
          <a:p>
            <a:r>
              <a:rPr lang="en-US" altLang="en-US" sz="2400" dirty="0"/>
              <a:t>Structure property</a:t>
            </a:r>
          </a:p>
          <a:p>
            <a:pPr lvl="1"/>
            <a:r>
              <a:rPr lang="en-US" altLang="en-US" sz="2000" dirty="0" smtClean="0"/>
              <a:t>almost complete </a:t>
            </a:r>
            <a:r>
              <a:rPr lang="en-US" altLang="en-US" sz="2000" dirty="0"/>
              <a:t>tree with </a:t>
            </a:r>
            <a:r>
              <a:rPr lang="en-US" altLang="en-US" sz="2000" dirty="0" smtClean="0"/>
              <a:t>leaf </a:t>
            </a:r>
            <a:r>
              <a:rPr lang="en-US" altLang="en-US" sz="2000" dirty="0"/>
              <a:t>nodes packed to the left</a:t>
            </a:r>
          </a:p>
          <a:p>
            <a:pPr lvl="1"/>
            <a:r>
              <a:rPr lang="en-US" altLang="en-US" sz="2000" dirty="0"/>
              <a:t>result: depth is always O(log n); next open location always known</a:t>
            </a:r>
          </a:p>
        </p:txBody>
      </p:sp>
      <p:sp>
        <p:nvSpPr>
          <p:cNvPr id="238623" name="Text Box 31"/>
          <p:cNvSpPr txBox="1">
            <a:spLocks noChangeArrowheads="1"/>
          </p:cNvSpPr>
          <p:nvPr/>
        </p:nvSpPr>
        <p:spPr bwMode="auto">
          <a:xfrm>
            <a:off x="2935288" y="6137275"/>
            <a:ext cx="3998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solidFill>
                  <a:srgbClr val="FF0000"/>
                </a:solidFill>
              </a:rPr>
              <a:t>How do we find the minimum?</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000" dirty="0">
                <a:solidFill>
                  <a:schemeClr val="accent2"/>
                </a:solidFill>
              </a:rPr>
              <a:t>Let’s consider this operation from a recursive point of view.  Let </a:t>
            </a:r>
            <a:r>
              <a:rPr lang="en-US" sz="2000" i="1" dirty="0">
                <a:solidFill>
                  <a:schemeClr val="accent2"/>
                </a:solidFill>
              </a:rPr>
              <a:t>L</a:t>
            </a:r>
            <a:r>
              <a:rPr lang="en-US" sz="2000" dirty="0">
                <a:solidFill>
                  <a:schemeClr val="accent2"/>
                </a:solidFill>
              </a:rPr>
              <a:t> be the tree with the smaller root and </a:t>
            </a:r>
            <a:r>
              <a:rPr lang="en-US" sz="2000" i="1" dirty="0">
                <a:solidFill>
                  <a:schemeClr val="accent2"/>
                </a:solidFill>
              </a:rPr>
              <a:t>R</a:t>
            </a:r>
            <a:r>
              <a:rPr lang="en-US" sz="2000" dirty="0">
                <a:solidFill>
                  <a:schemeClr val="accent2"/>
                </a:solidFill>
              </a:rPr>
              <a:t> be the other tree.</a:t>
            </a:r>
            <a:br>
              <a:rPr lang="en-US" sz="2000" dirty="0">
                <a:solidFill>
                  <a:schemeClr val="accent2"/>
                </a:solidFill>
              </a:rPr>
            </a:br>
            <a:endParaRPr lang="en-US" sz="2000" dirty="0"/>
          </a:p>
        </p:txBody>
      </p:sp>
      <p:sp>
        <p:nvSpPr>
          <p:cNvPr id="5" name="Content Placeholder 4"/>
          <p:cNvSpPr>
            <a:spLocks noGrp="1"/>
          </p:cNvSpPr>
          <p:nvPr>
            <p:ph idx="1"/>
          </p:nvPr>
        </p:nvSpPr>
        <p:spPr>
          <a:xfrm>
            <a:off x="533400" y="1524000"/>
            <a:ext cx="7924800" cy="4572000"/>
          </a:xfrm>
        </p:spPr>
        <p:txBody>
          <a:bodyPr/>
          <a:lstStyle/>
          <a:p>
            <a:pPr lvl="1"/>
            <a:r>
              <a:rPr lang="en-US" dirty="0">
                <a:solidFill>
                  <a:schemeClr val="tx1"/>
                </a:solidFill>
                <a:latin typeface="+mn-lt"/>
              </a:rPr>
              <a:t>If one tree is empty, the other is the merged result.</a:t>
            </a:r>
            <a:endParaRPr lang="en-US" sz="1800" dirty="0">
              <a:solidFill>
                <a:schemeClr val="tx1"/>
              </a:solidFill>
              <a:latin typeface="+mn-lt"/>
            </a:endParaRPr>
          </a:p>
          <a:p>
            <a:pPr lvl="1"/>
            <a:r>
              <a:rPr lang="en-US" dirty="0">
                <a:solidFill>
                  <a:schemeClr val="tx1"/>
                </a:solidFill>
                <a:latin typeface="+mn-lt"/>
              </a:rPr>
              <a:t>If t is the tree with the smaller value, Let t-&gt;right = merge (t-&gt;right, other)</a:t>
            </a:r>
            <a:endParaRPr lang="en-US" sz="1800" dirty="0">
              <a:solidFill>
                <a:schemeClr val="tx1"/>
              </a:solidFill>
              <a:latin typeface="+mn-lt"/>
            </a:endParaRPr>
          </a:p>
          <a:p>
            <a:pPr lvl="1"/>
            <a:r>
              <a:rPr lang="en-US" dirty="0">
                <a:solidFill>
                  <a:schemeClr val="tx1"/>
                </a:solidFill>
                <a:latin typeface="+mn-lt"/>
              </a:rPr>
              <a:t>Swap the kids of t</a:t>
            </a:r>
            <a:endParaRPr lang="en-US" sz="1800" dirty="0">
              <a:solidFill>
                <a:schemeClr val="tx1"/>
              </a:solidFill>
              <a:latin typeface="+mn-lt"/>
            </a:endParaRPr>
          </a:p>
          <a:p>
            <a:pPr lvl="0"/>
            <a:r>
              <a:rPr lang="en-US" dirty="0">
                <a:solidFill>
                  <a:schemeClr val="tx1"/>
                </a:solidFill>
                <a:latin typeface="+mn-lt"/>
                <a:ea typeface="+mn-ea"/>
                <a:cs typeface="+mn-cs"/>
              </a:rPr>
              <a:t>The result of child swapping is that the length of the right path will not be unduly large all the time.</a:t>
            </a:r>
            <a:endParaRPr lang="en-US" sz="2000" dirty="0">
              <a:solidFill>
                <a:schemeClr val="tx1"/>
              </a:solidFill>
              <a:latin typeface="+mn-lt"/>
              <a:ea typeface="+mn-ea"/>
              <a:cs typeface="+mn-cs"/>
            </a:endParaRPr>
          </a:p>
          <a:p>
            <a:pPr lvl="0"/>
            <a:r>
              <a:rPr lang="en-US" dirty="0">
                <a:solidFill>
                  <a:schemeClr val="tx1"/>
                </a:solidFill>
                <a:latin typeface="+mn-lt"/>
                <a:ea typeface="+mn-ea"/>
                <a:cs typeface="+mn-cs"/>
              </a:rPr>
              <a:t>The </a:t>
            </a:r>
            <a:r>
              <a:rPr lang="en-US" dirty="0">
                <a:solidFill>
                  <a:srgbClr val="FF0000"/>
                </a:solidFill>
                <a:latin typeface="+mn-lt"/>
                <a:ea typeface="+mn-ea"/>
                <a:cs typeface="+mn-cs"/>
              </a:rPr>
              <a:t>amortized </a:t>
            </a:r>
            <a:r>
              <a:rPr lang="en-US" dirty="0">
                <a:solidFill>
                  <a:schemeClr val="tx1"/>
                </a:solidFill>
                <a:latin typeface="+mn-lt"/>
                <a:ea typeface="+mn-ea"/>
                <a:cs typeface="+mn-cs"/>
              </a:rPr>
              <a:t>time needed to merge two skew heaps is </a:t>
            </a:r>
            <a:r>
              <a:rPr lang="en-US" dirty="0" smtClean="0">
                <a:solidFill>
                  <a:schemeClr val="tx1"/>
                </a:solidFill>
                <a:latin typeface="+mn-lt"/>
                <a:ea typeface="+mn-ea"/>
                <a:cs typeface="+mn-cs"/>
              </a:rPr>
              <a:t> O(log n).</a:t>
            </a:r>
            <a:endParaRPr lang="en-US" sz="2000" dirty="0">
              <a:solidFill>
                <a:schemeClr val="tx1"/>
              </a:solidFill>
              <a:latin typeface="+mn-lt"/>
              <a:ea typeface="+mn-ea"/>
              <a:cs typeface="+mn-cs"/>
            </a:endParaRPr>
          </a:p>
          <a:p>
            <a:endParaRPr lang="en-US"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50</a:t>
            </a:fld>
            <a:endParaRPr lang="en-US" altLang="en-US"/>
          </a:p>
        </p:txBody>
      </p:sp>
    </p:spTree>
    <p:extLst>
      <p:ext uri="{BB962C8B-B14F-4D97-AF65-F5344CB8AC3E}">
        <p14:creationId xmlns:p14="http://schemas.microsoft.com/office/powerpoint/2010/main" val="2708602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533400"/>
            <a:ext cx="8077200" cy="5638800"/>
          </a:xfrm>
        </p:spPr>
        <p:txBody>
          <a:bodyPr/>
          <a:lstStyle/>
          <a:p>
            <a:pPr marL="0" lvl="0" indent="0">
              <a:buNone/>
            </a:pPr>
            <a:r>
              <a:rPr lang="en-US" sz="1800" dirty="0"/>
              <a:t>Node * </a:t>
            </a:r>
            <a:r>
              <a:rPr lang="en-US" sz="1800" dirty="0" err="1" smtClean="0"/>
              <a:t>SkewHeapMerge</a:t>
            </a:r>
            <a:r>
              <a:rPr lang="en-US" sz="1800" dirty="0" smtClean="0"/>
              <a:t> </a:t>
            </a:r>
            <a:r>
              <a:rPr lang="en-US" sz="1800" dirty="0"/>
              <a:t>(Node * t1, Node * t2)   // t1 and t2 are merged, a new tree</a:t>
            </a:r>
          </a:p>
          <a:p>
            <a:pPr marL="0" indent="0">
              <a:buNone/>
            </a:pPr>
            <a:r>
              <a:rPr lang="en-US" sz="1800" dirty="0"/>
              <a:t>       {    </a:t>
            </a:r>
            <a:r>
              <a:rPr lang="en-US" sz="1800" dirty="0" smtClean="0"/>
              <a:t>Node * small;</a:t>
            </a:r>
          </a:p>
          <a:p>
            <a:pPr marL="0" indent="0">
              <a:buNone/>
            </a:pPr>
            <a:r>
              <a:rPr lang="en-US" sz="1800" dirty="0"/>
              <a:t> </a:t>
            </a:r>
            <a:r>
              <a:rPr lang="en-US" sz="1800" dirty="0" smtClean="0"/>
              <a:t>             </a:t>
            </a:r>
            <a:r>
              <a:rPr lang="en-US" sz="1800" dirty="0"/>
              <a:t>if (t1==NULL)  return t2;</a:t>
            </a:r>
          </a:p>
          <a:p>
            <a:pPr marL="0" indent="0">
              <a:buNone/>
            </a:pPr>
            <a:r>
              <a:rPr lang="en-US" sz="1800" dirty="0"/>
              <a:t>              if (t2==NULL) return t1;</a:t>
            </a:r>
          </a:p>
          <a:p>
            <a:pPr marL="0" indent="0">
              <a:buNone/>
            </a:pPr>
            <a:r>
              <a:rPr lang="en-US" sz="1800" dirty="0"/>
              <a:t>              if (t1 -&gt;element &lt; t2-&gt;element) {</a:t>
            </a:r>
          </a:p>
          <a:p>
            <a:pPr marL="0" indent="0">
              <a:buNone/>
            </a:pPr>
            <a:r>
              <a:rPr lang="en-US" sz="1800" dirty="0"/>
              <a:t>                    t1-&gt;right = merge(t1-&gt;right, t2</a:t>
            </a:r>
            <a:r>
              <a:rPr lang="en-US" sz="1800" dirty="0" smtClean="0"/>
              <a:t>);</a:t>
            </a:r>
          </a:p>
          <a:p>
            <a:pPr marL="0" indent="0">
              <a:buNone/>
            </a:pPr>
            <a:r>
              <a:rPr lang="en-US" sz="1800" dirty="0"/>
              <a:t> </a:t>
            </a:r>
            <a:r>
              <a:rPr lang="en-US" sz="1800" dirty="0" smtClean="0"/>
              <a:t>                   small=t1</a:t>
            </a:r>
            <a:r>
              <a:rPr lang="en-US" sz="1800" dirty="0"/>
              <a:t>;}</a:t>
            </a:r>
          </a:p>
          <a:p>
            <a:pPr marL="0" indent="0">
              <a:buNone/>
            </a:pPr>
            <a:r>
              <a:rPr lang="en-US" sz="1800" dirty="0"/>
              <a:t>             else { </a:t>
            </a:r>
          </a:p>
          <a:p>
            <a:pPr marL="0" indent="0">
              <a:buNone/>
            </a:pPr>
            <a:r>
              <a:rPr lang="en-US" sz="1800" dirty="0"/>
              <a:t>                    t2-&gt;right = merge(t2-&gt;right, t1);</a:t>
            </a:r>
          </a:p>
          <a:p>
            <a:pPr marL="0" indent="0">
              <a:buNone/>
            </a:pPr>
            <a:r>
              <a:rPr lang="en-US" sz="1800" dirty="0"/>
              <a:t>                    </a:t>
            </a:r>
            <a:r>
              <a:rPr lang="en-US" sz="1800" dirty="0" smtClean="0"/>
              <a:t>small=t2</a:t>
            </a:r>
            <a:r>
              <a:rPr lang="en-US" sz="1800" dirty="0"/>
              <a:t>;}</a:t>
            </a:r>
          </a:p>
          <a:p>
            <a:pPr marL="0" indent="0">
              <a:buNone/>
            </a:pPr>
            <a:r>
              <a:rPr lang="en-US" sz="1800" dirty="0" smtClean="0"/>
              <a:t>               </a:t>
            </a:r>
            <a:r>
              <a:rPr lang="en-US" sz="1800" dirty="0" err="1" smtClean="0"/>
              <a:t>swapkids</a:t>
            </a:r>
            <a:r>
              <a:rPr lang="en-US" sz="1800" dirty="0" smtClean="0"/>
              <a:t>(small); </a:t>
            </a:r>
            <a:endParaRPr lang="en-US" sz="1800" dirty="0"/>
          </a:p>
          <a:p>
            <a:pPr marL="0" indent="0">
              <a:buNone/>
            </a:pPr>
            <a:r>
              <a:rPr lang="en-US" sz="1800" dirty="0" smtClean="0"/>
              <a:t>                return small;</a:t>
            </a:r>
            <a:endParaRPr lang="en-US" sz="1800" dirty="0"/>
          </a:p>
          <a:p>
            <a:pPr marL="0" indent="0">
              <a:buNone/>
            </a:pPr>
            <a:r>
              <a:rPr lang="en-US" sz="1800" dirty="0"/>
              <a:t>      }</a:t>
            </a:r>
          </a:p>
          <a:p>
            <a:endParaRPr lang="en-US" dirty="0"/>
          </a:p>
        </p:txBody>
      </p:sp>
      <p:sp>
        <p:nvSpPr>
          <p:cNvPr id="3" name="Slide Number Placeholder 2"/>
          <p:cNvSpPr>
            <a:spLocks noGrp="1"/>
          </p:cNvSpPr>
          <p:nvPr>
            <p:ph type="sldNum" sz="quarter" idx="12"/>
          </p:nvPr>
        </p:nvSpPr>
        <p:spPr/>
        <p:txBody>
          <a:bodyPr/>
          <a:lstStyle/>
          <a:p>
            <a:fld id="{A22FCEF9-8D7E-4D27-AD65-23551AF6387A}" type="slidenum">
              <a:rPr lang="en-US" altLang="en-US" smtClean="0"/>
              <a:pPr/>
              <a:t>51</a:t>
            </a:fld>
            <a:endParaRPr lang="en-US" altLang="en-US"/>
          </a:p>
        </p:txBody>
      </p:sp>
    </p:spTree>
    <p:extLst>
      <p:ext uri="{BB962C8B-B14F-4D97-AF65-F5344CB8AC3E}">
        <p14:creationId xmlns:p14="http://schemas.microsoft.com/office/powerpoint/2010/main" val="4166807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22FCEF9-8D7E-4D27-AD65-23551AF6387A}" type="slidenum">
              <a:rPr lang="en-US" altLang="en-US" smtClean="0"/>
              <a:pPr/>
              <a:t>52</a:t>
            </a:fld>
            <a:endParaRPr lang="en-US" altLang="en-US"/>
          </a:p>
        </p:txBody>
      </p:sp>
      <p:pic>
        <p:nvPicPr>
          <p:cNvPr id="4" name="Picture 3"/>
          <p:cNvPicPr/>
          <p:nvPr/>
        </p:nvPicPr>
        <p:blipFill>
          <a:blip r:embed="rId2" cstate="print"/>
          <a:srcRect/>
          <a:stretch>
            <a:fillRect/>
          </a:stretch>
        </p:blipFill>
        <p:spPr bwMode="auto">
          <a:xfrm>
            <a:off x="533400" y="381000"/>
            <a:ext cx="7924800" cy="6019800"/>
          </a:xfrm>
          <a:prstGeom prst="rect">
            <a:avLst/>
          </a:prstGeom>
          <a:noFill/>
          <a:ln w="9525">
            <a:noFill/>
            <a:miter lim="800000"/>
            <a:headEnd/>
            <a:tailEnd/>
          </a:ln>
        </p:spPr>
      </p:pic>
      <p:sp>
        <p:nvSpPr>
          <p:cNvPr id="2" name="TextBox 1"/>
          <p:cNvSpPr txBox="1"/>
          <p:nvPr/>
        </p:nvSpPr>
        <p:spPr>
          <a:xfrm>
            <a:off x="0" y="3505200"/>
            <a:ext cx="3429000" cy="1200329"/>
          </a:xfrm>
          <a:prstGeom prst="rect">
            <a:avLst/>
          </a:prstGeom>
          <a:noFill/>
        </p:spPr>
        <p:txBody>
          <a:bodyPr wrap="square" rtlCol="0">
            <a:spAutoFit/>
          </a:bodyPr>
          <a:lstStyle/>
          <a:p>
            <a:r>
              <a:rPr lang="en-US" dirty="0" smtClean="0">
                <a:solidFill>
                  <a:srgbClr val="FF0000"/>
                </a:solidFill>
              </a:rPr>
              <a:t>Notice, only nodes on access path swap kids.  Doorbell rings…</a:t>
            </a:r>
            <a:endParaRPr lang="en-US" dirty="0">
              <a:solidFill>
                <a:srgbClr val="FF0000"/>
              </a:solidFill>
            </a:endParaRPr>
          </a:p>
        </p:txBody>
      </p:sp>
    </p:spTree>
    <p:extLst>
      <p:ext uri="{BB962C8B-B14F-4D97-AF65-F5344CB8AC3E}">
        <p14:creationId xmlns:p14="http://schemas.microsoft.com/office/powerpoint/2010/main" val="2714537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B2AEEDB-62EF-41F0-9A32-6CD5D3E18E51}" type="slidenum">
              <a:rPr lang="en-US" altLang="en-US"/>
              <a:pPr/>
              <a:t>53</a:t>
            </a:fld>
            <a:endParaRPr lang="en-US" altLang="en-US"/>
          </a:p>
        </p:txBody>
      </p:sp>
      <p:sp>
        <p:nvSpPr>
          <p:cNvPr id="368642" name="Rectangle 2"/>
          <p:cNvSpPr>
            <a:spLocks noGrp="1" noChangeArrowheads="1"/>
          </p:cNvSpPr>
          <p:nvPr>
            <p:ph type="title"/>
          </p:nvPr>
        </p:nvSpPr>
        <p:spPr>
          <a:xfrm>
            <a:off x="762000" y="381000"/>
            <a:ext cx="7772400" cy="1143000"/>
          </a:xfrm>
        </p:spPr>
        <p:txBody>
          <a:bodyPr/>
          <a:lstStyle/>
          <a:p>
            <a:r>
              <a:rPr lang="en-US" altLang="en-US"/>
              <a:t>Binomial Queues</a:t>
            </a:r>
          </a:p>
        </p:txBody>
      </p:sp>
      <p:sp>
        <p:nvSpPr>
          <p:cNvPr id="368643" name="Rectangle 3"/>
          <p:cNvSpPr>
            <a:spLocks noGrp="1" noChangeArrowheads="1"/>
          </p:cNvSpPr>
          <p:nvPr>
            <p:ph type="body" idx="1"/>
          </p:nvPr>
        </p:nvSpPr>
        <p:spPr>
          <a:xfrm>
            <a:off x="533400" y="1371600"/>
            <a:ext cx="7924800" cy="5029200"/>
          </a:xfrm>
        </p:spPr>
        <p:txBody>
          <a:bodyPr/>
          <a:lstStyle/>
          <a:p>
            <a:r>
              <a:rPr lang="en-US" altLang="en-US" sz="2400" dirty="0" smtClean="0"/>
              <a:t>Binomial </a:t>
            </a:r>
            <a:r>
              <a:rPr lang="en-US" altLang="en-US" sz="2400" dirty="0"/>
              <a:t>queues support all three priority queue operations Merge, Insert and </a:t>
            </a:r>
            <a:r>
              <a:rPr lang="en-US" altLang="en-US" sz="2400" dirty="0" err="1"/>
              <a:t>DeleteMin</a:t>
            </a:r>
            <a:r>
              <a:rPr lang="en-US" altLang="en-US" sz="2400" dirty="0"/>
              <a:t> in O(log N) time</a:t>
            </a:r>
          </a:p>
          <a:p>
            <a:r>
              <a:rPr lang="en-US" altLang="en-US" sz="2400" dirty="0"/>
              <a:t>Idea: Maintain a </a:t>
            </a:r>
            <a:r>
              <a:rPr lang="en-US" altLang="en-US" sz="2400" dirty="0">
                <a:solidFill>
                  <a:srgbClr val="0000FF"/>
                </a:solidFill>
              </a:rPr>
              <a:t>collection of heap-ordered trees</a:t>
            </a:r>
          </a:p>
          <a:p>
            <a:pPr lvl="1"/>
            <a:r>
              <a:rPr lang="en-US" altLang="en-US" sz="2400" i="1" dirty="0">
                <a:solidFill>
                  <a:srgbClr val="0000FF"/>
                </a:solidFill>
              </a:rPr>
              <a:t>Forest</a:t>
            </a:r>
            <a:r>
              <a:rPr lang="en-US" altLang="en-US" sz="2400" dirty="0"/>
              <a:t> </a:t>
            </a:r>
            <a:r>
              <a:rPr lang="en-US" altLang="en-US" sz="2400" i="1" dirty="0">
                <a:solidFill>
                  <a:srgbClr val="0000FF"/>
                </a:solidFill>
              </a:rPr>
              <a:t>of binomial trees</a:t>
            </a:r>
          </a:p>
          <a:p>
            <a:r>
              <a:rPr lang="en-US" altLang="en-US" sz="2400" dirty="0">
                <a:solidFill>
                  <a:srgbClr val="FF0000"/>
                </a:solidFill>
              </a:rPr>
              <a:t>Recursive Definition of Binomial Tree (based on height k): </a:t>
            </a:r>
          </a:p>
          <a:p>
            <a:pPr lvl="1"/>
            <a:r>
              <a:rPr lang="en-US" altLang="en-US" sz="2400" dirty="0"/>
              <a:t>Only one binomial tree for a given height</a:t>
            </a:r>
          </a:p>
          <a:p>
            <a:pPr lvl="1"/>
            <a:r>
              <a:rPr lang="en-US" altLang="en-US" sz="2400" dirty="0">
                <a:solidFill>
                  <a:srgbClr val="0000FF"/>
                </a:solidFill>
              </a:rPr>
              <a:t>Binomial tree of height 0 = single root node</a:t>
            </a:r>
          </a:p>
          <a:p>
            <a:pPr lvl="1"/>
            <a:r>
              <a:rPr lang="en-US" altLang="en-US" sz="2400" dirty="0">
                <a:solidFill>
                  <a:srgbClr val="0000FF"/>
                </a:solidFill>
              </a:rPr>
              <a:t>Binomial tree of height k =</a:t>
            </a:r>
            <a:r>
              <a:rPr lang="en-US" altLang="en-US" sz="2400" dirty="0"/>
              <a:t> </a:t>
            </a:r>
            <a:r>
              <a:rPr lang="en-US" altLang="en-US" sz="2400" dirty="0">
                <a:solidFill>
                  <a:srgbClr val="0000FF"/>
                </a:solidFill>
              </a:rPr>
              <a:t>B</a:t>
            </a:r>
            <a:r>
              <a:rPr lang="en-US" altLang="en-US" sz="2400" baseline="-25000" dirty="0">
                <a:solidFill>
                  <a:srgbClr val="0000FF"/>
                </a:solidFill>
              </a:rPr>
              <a:t>k </a:t>
            </a:r>
            <a:r>
              <a:rPr lang="en-US" altLang="en-US" sz="2400" dirty="0">
                <a:solidFill>
                  <a:srgbClr val="0000FF"/>
                </a:solidFill>
              </a:rPr>
              <a:t>= Attach B</a:t>
            </a:r>
            <a:r>
              <a:rPr lang="en-US" altLang="en-US" sz="2400" baseline="-25000" dirty="0">
                <a:solidFill>
                  <a:srgbClr val="0000FF"/>
                </a:solidFill>
              </a:rPr>
              <a:t>k-1</a:t>
            </a:r>
            <a:r>
              <a:rPr lang="en-US" altLang="en-US" sz="2400" dirty="0">
                <a:solidFill>
                  <a:srgbClr val="0000FF"/>
                </a:solidFill>
              </a:rPr>
              <a:t> to root of another B</a:t>
            </a:r>
            <a:r>
              <a:rPr lang="en-US" altLang="en-US" sz="2400" baseline="-25000" dirty="0">
                <a:solidFill>
                  <a:srgbClr val="0000FF"/>
                </a:solidFill>
              </a:rPr>
              <a:t>k-1</a:t>
            </a:r>
          </a:p>
        </p:txBody>
      </p:sp>
    </p:spTree>
    <p:extLst>
      <p:ext uri="{BB962C8B-B14F-4D97-AF65-F5344CB8AC3E}">
        <p14:creationId xmlns:p14="http://schemas.microsoft.com/office/powerpoint/2010/main" val="204130839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AA428F-E584-47EE-BE8E-D29A6B456D9D}" type="slidenum">
              <a:rPr lang="en-US" altLang="en-US"/>
              <a:pPr/>
              <a:t>54</a:t>
            </a:fld>
            <a:endParaRPr lang="en-US" altLang="en-US"/>
          </a:p>
        </p:txBody>
      </p:sp>
      <p:sp>
        <p:nvSpPr>
          <p:cNvPr id="369666" name="Rectangle 2"/>
          <p:cNvSpPr>
            <a:spLocks noGrp="1" noChangeArrowheads="1"/>
          </p:cNvSpPr>
          <p:nvPr>
            <p:ph type="title"/>
          </p:nvPr>
        </p:nvSpPr>
        <p:spPr>
          <a:xfrm>
            <a:off x="381000" y="0"/>
            <a:ext cx="8305800" cy="1066800"/>
          </a:xfrm>
        </p:spPr>
        <p:txBody>
          <a:bodyPr/>
          <a:lstStyle/>
          <a:p>
            <a:r>
              <a:rPr lang="en-US" altLang="en-US"/>
              <a:t>Building a Binomial Tree</a:t>
            </a:r>
          </a:p>
        </p:txBody>
      </p:sp>
      <p:sp>
        <p:nvSpPr>
          <p:cNvPr id="369667" name="Rectangle 3"/>
          <p:cNvSpPr>
            <a:spLocks noGrp="1" noChangeArrowheads="1"/>
          </p:cNvSpPr>
          <p:nvPr>
            <p:ph type="body" idx="1"/>
          </p:nvPr>
        </p:nvSpPr>
        <p:spPr>
          <a:xfrm>
            <a:off x="457200" y="914400"/>
            <a:ext cx="8382000" cy="4572000"/>
          </a:xfrm>
        </p:spPr>
        <p:txBody>
          <a:bodyPr/>
          <a:lstStyle/>
          <a:p>
            <a:pPr marL="457200" indent="-457200"/>
            <a:r>
              <a:rPr lang="en-US" altLang="en-US" sz="2400"/>
              <a:t>To construct a binomial tree B</a:t>
            </a:r>
            <a:r>
              <a:rPr lang="en-US" altLang="en-US" sz="2400" baseline="-25000"/>
              <a:t>k </a:t>
            </a:r>
            <a:r>
              <a:rPr lang="en-US" altLang="en-US" sz="2400"/>
              <a:t>of height k:</a:t>
            </a:r>
          </a:p>
          <a:p>
            <a:pPr marL="838200" lvl="1" indent="-381000">
              <a:buFont typeface="Monotype Sorts" pitchFamily="2" charset="2"/>
              <a:buAutoNum type="arabicPeriod"/>
            </a:pPr>
            <a:r>
              <a:rPr lang="en-US" altLang="en-US" sz="2400"/>
              <a:t>Take the binomial tree B</a:t>
            </a:r>
            <a:r>
              <a:rPr lang="en-US" altLang="en-US" sz="2400" baseline="-25000"/>
              <a:t>k-1</a:t>
            </a:r>
            <a:r>
              <a:rPr lang="en-US" altLang="en-US" sz="2400"/>
              <a:t> of height k-1</a:t>
            </a:r>
          </a:p>
          <a:p>
            <a:pPr marL="838200" lvl="1" indent="-381000">
              <a:buFont typeface="Monotype Sorts" pitchFamily="2" charset="2"/>
              <a:buAutoNum type="arabicPeriod"/>
            </a:pPr>
            <a:r>
              <a:rPr lang="en-US" altLang="en-US" sz="2400"/>
              <a:t>Place another copy of B</a:t>
            </a:r>
            <a:r>
              <a:rPr lang="en-US" altLang="en-US" sz="2400" baseline="-25000"/>
              <a:t>k-1</a:t>
            </a:r>
            <a:r>
              <a:rPr lang="en-US" altLang="en-US" sz="2400"/>
              <a:t> </a:t>
            </a:r>
            <a:r>
              <a:rPr lang="en-US" altLang="en-US" sz="2400">
                <a:solidFill>
                  <a:srgbClr val="0000FF"/>
                </a:solidFill>
              </a:rPr>
              <a:t>one level below the first</a:t>
            </a:r>
          </a:p>
          <a:p>
            <a:pPr marL="838200" lvl="1" indent="-381000">
              <a:buFont typeface="Monotype Sorts" pitchFamily="2" charset="2"/>
              <a:buAutoNum type="arabicPeriod"/>
            </a:pPr>
            <a:r>
              <a:rPr lang="en-US" altLang="en-US" sz="2400"/>
              <a:t>Attach the root nodes</a:t>
            </a:r>
          </a:p>
          <a:p>
            <a:pPr marL="457200" indent="-457200"/>
            <a:r>
              <a:rPr lang="en-US" altLang="en-US" sz="2400">
                <a:solidFill>
                  <a:srgbClr val="0000FF"/>
                </a:solidFill>
              </a:rPr>
              <a:t>Binomial tree of height k has exactly 2</a:t>
            </a:r>
            <a:r>
              <a:rPr lang="en-US" altLang="en-US" sz="2400" baseline="30000">
                <a:solidFill>
                  <a:srgbClr val="0000FF"/>
                </a:solidFill>
              </a:rPr>
              <a:t>k</a:t>
            </a:r>
            <a:r>
              <a:rPr lang="en-US" altLang="en-US" sz="2400">
                <a:solidFill>
                  <a:srgbClr val="0000FF"/>
                </a:solidFill>
              </a:rPr>
              <a:t> nodes (by induction)</a:t>
            </a:r>
          </a:p>
        </p:txBody>
      </p:sp>
      <p:sp>
        <p:nvSpPr>
          <p:cNvPr id="369668"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69669" name="Oval 5"/>
          <p:cNvSpPr>
            <a:spLocks noChangeArrowheads="1"/>
          </p:cNvSpPr>
          <p:nvPr/>
        </p:nvSpPr>
        <p:spPr bwMode="auto">
          <a:xfrm>
            <a:off x="971550" y="4008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5</a:t>
            </a:r>
            <a:endParaRPr lang="en-US" dirty="0"/>
          </a:p>
        </p:txBody>
      </p:sp>
    </p:spTree>
    <p:extLst>
      <p:ext uri="{BB962C8B-B14F-4D97-AF65-F5344CB8AC3E}">
        <p14:creationId xmlns:p14="http://schemas.microsoft.com/office/powerpoint/2010/main" val="34238037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698D146-E6B1-411B-9D46-7A5269487886}" type="slidenum">
              <a:rPr lang="en-US" altLang="en-US"/>
              <a:pPr/>
              <a:t>55</a:t>
            </a:fld>
            <a:endParaRPr lang="en-US" altLang="en-US"/>
          </a:p>
        </p:txBody>
      </p:sp>
      <p:sp>
        <p:nvSpPr>
          <p:cNvPr id="371714" name="Rectangle 2"/>
          <p:cNvSpPr>
            <a:spLocks noGrp="1" noChangeArrowheads="1"/>
          </p:cNvSpPr>
          <p:nvPr>
            <p:ph type="title"/>
          </p:nvPr>
        </p:nvSpPr>
        <p:spPr>
          <a:xfrm>
            <a:off x="381000" y="0"/>
            <a:ext cx="8305800" cy="1066800"/>
          </a:xfrm>
        </p:spPr>
        <p:txBody>
          <a:bodyPr/>
          <a:lstStyle/>
          <a:p>
            <a:r>
              <a:rPr lang="en-US" altLang="en-US"/>
              <a:t>Building a Binomial Tree</a:t>
            </a:r>
          </a:p>
        </p:txBody>
      </p:sp>
      <p:sp>
        <p:nvSpPr>
          <p:cNvPr id="371715" name="Rectangle 3"/>
          <p:cNvSpPr>
            <a:spLocks noGrp="1" noChangeArrowheads="1"/>
          </p:cNvSpPr>
          <p:nvPr>
            <p:ph type="body" idx="1"/>
          </p:nvPr>
        </p:nvSpPr>
        <p:spPr>
          <a:xfrm>
            <a:off x="457200" y="914400"/>
            <a:ext cx="8382000" cy="4572000"/>
          </a:xfrm>
        </p:spPr>
        <p:txBody>
          <a:bodyPr/>
          <a:lstStyle/>
          <a:p>
            <a:pPr marL="457200" indent="-457200"/>
            <a:r>
              <a:rPr lang="en-US" altLang="en-US" sz="2400" dirty="0"/>
              <a:t>To construct a binomial tree B</a:t>
            </a:r>
            <a:r>
              <a:rPr lang="en-US" altLang="en-US" sz="2400" baseline="-25000" dirty="0"/>
              <a:t>k </a:t>
            </a:r>
            <a:r>
              <a:rPr lang="en-US" altLang="en-US" sz="2400" dirty="0"/>
              <a:t>of height k:</a:t>
            </a:r>
          </a:p>
          <a:p>
            <a:pPr marL="838200" lvl="1" indent="-381000">
              <a:buFont typeface="Monotype Sorts" pitchFamily="2" charset="2"/>
              <a:buAutoNum type="arabicPeriod"/>
            </a:pPr>
            <a:r>
              <a:rPr lang="en-US" altLang="en-US" sz="2400" dirty="0"/>
              <a:t>Take the binomial tree B</a:t>
            </a:r>
            <a:r>
              <a:rPr lang="en-US" altLang="en-US" sz="2400" baseline="-25000" dirty="0"/>
              <a:t>k-1</a:t>
            </a:r>
            <a:r>
              <a:rPr lang="en-US" altLang="en-US" sz="2400" dirty="0"/>
              <a:t> of height k-1</a:t>
            </a:r>
          </a:p>
          <a:p>
            <a:pPr marL="838200" lvl="1" indent="-381000">
              <a:buFont typeface="Monotype Sorts" pitchFamily="2" charset="2"/>
              <a:buAutoNum type="arabicPeriod"/>
            </a:pPr>
            <a:r>
              <a:rPr lang="en-US" altLang="en-US" sz="2400" dirty="0"/>
              <a:t>Place another copy of B</a:t>
            </a:r>
            <a:r>
              <a:rPr lang="en-US" altLang="en-US" sz="2400" baseline="-25000" dirty="0"/>
              <a:t>k-1</a:t>
            </a:r>
            <a:r>
              <a:rPr lang="en-US" altLang="en-US" sz="2400" dirty="0"/>
              <a:t> </a:t>
            </a:r>
            <a:r>
              <a:rPr lang="en-US" altLang="en-US" sz="2400" dirty="0">
                <a:solidFill>
                  <a:srgbClr val="0000FF"/>
                </a:solidFill>
              </a:rPr>
              <a:t>one level below the first</a:t>
            </a:r>
          </a:p>
          <a:p>
            <a:pPr marL="838200" lvl="1" indent="-381000">
              <a:buFont typeface="Monotype Sorts" pitchFamily="2" charset="2"/>
              <a:buAutoNum type="arabicPeriod"/>
            </a:pPr>
            <a:r>
              <a:rPr lang="en-US" altLang="en-US" sz="2400" dirty="0"/>
              <a:t>Attach the root nodes</a:t>
            </a:r>
          </a:p>
          <a:p>
            <a:pPr marL="457200" indent="-457200"/>
            <a:r>
              <a:rPr lang="en-US" altLang="en-US" sz="2400" dirty="0">
                <a:solidFill>
                  <a:srgbClr val="0000FF"/>
                </a:solidFill>
              </a:rPr>
              <a:t>Binomial tree of height k has exactly 2</a:t>
            </a:r>
            <a:r>
              <a:rPr lang="en-US" altLang="en-US" sz="2400" baseline="30000" dirty="0">
                <a:solidFill>
                  <a:srgbClr val="0000FF"/>
                </a:solidFill>
              </a:rPr>
              <a:t>k</a:t>
            </a:r>
            <a:r>
              <a:rPr lang="en-US" altLang="en-US" sz="2400" dirty="0">
                <a:solidFill>
                  <a:srgbClr val="0000FF"/>
                </a:solidFill>
              </a:rPr>
              <a:t> nodes (by induction)</a:t>
            </a:r>
          </a:p>
        </p:txBody>
      </p:sp>
      <p:sp>
        <p:nvSpPr>
          <p:cNvPr id="371716"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71717" name="Oval 5"/>
          <p:cNvSpPr>
            <a:spLocks noChangeArrowheads="1"/>
          </p:cNvSpPr>
          <p:nvPr/>
        </p:nvSpPr>
        <p:spPr bwMode="auto">
          <a:xfrm>
            <a:off x="19113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3</a:t>
            </a:r>
            <a:endParaRPr lang="en-US" dirty="0"/>
          </a:p>
        </p:txBody>
      </p:sp>
      <p:sp>
        <p:nvSpPr>
          <p:cNvPr id="371718" name="Oval 6"/>
          <p:cNvSpPr>
            <a:spLocks noChangeArrowheads="1"/>
          </p:cNvSpPr>
          <p:nvPr/>
        </p:nvSpPr>
        <p:spPr bwMode="auto">
          <a:xfrm>
            <a:off x="2225675" y="4800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9</a:t>
            </a:r>
            <a:endParaRPr lang="en-US" dirty="0"/>
          </a:p>
        </p:txBody>
      </p:sp>
      <p:sp>
        <p:nvSpPr>
          <p:cNvPr id="371719" name="Line 7"/>
          <p:cNvSpPr>
            <a:spLocks noChangeShapeType="1"/>
          </p:cNvSpPr>
          <p:nvPr/>
        </p:nvSpPr>
        <p:spPr bwMode="auto">
          <a:xfrm>
            <a:off x="2173288" y="4343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720" name="Oval 8"/>
          <p:cNvSpPr>
            <a:spLocks noChangeArrowheads="1"/>
          </p:cNvSpPr>
          <p:nvPr/>
        </p:nvSpPr>
        <p:spPr bwMode="auto">
          <a:xfrm>
            <a:off x="971550" y="4008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5</a:t>
            </a:r>
            <a:endParaRPr lang="en-US" dirty="0"/>
          </a:p>
        </p:txBody>
      </p:sp>
    </p:spTree>
    <p:extLst>
      <p:ext uri="{BB962C8B-B14F-4D97-AF65-F5344CB8AC3E}">
        <p14:creationId xmlns:p14="http://schemas.microsoft.com/office/powerpoint/2010/main" val="318922279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62127FF4-D983-4AB8-B9B6-819133E8569F}" type="slidenum">
              <a:rPr lang="en-US" altLang="en-US"/>
              <a:pPr/>
              <a:t>56</a:t>
            </a:fld>
            <a:endParaRPr lang="en-US" altLang="en-US"/>
          </a:p>
        </p:txBody>
      </p:sp>
      <p:sp>
        <p:nvSpPr>
          <p:cNvPr id="373762" name="Rectangle 2"/>
          <p:cNvSpPr>
            <a:spLocks noGrp="1" noChangeArrowheads="1"/>
          </p:cNvSpPr>
          <p:nvPr>
            <p:ph type="title"/>
          </p:nvPr>
        </p:nvSpPr>
        <p:spPr>
          <a:xfrm>
            <a:off x="381000" y="0"/>
            <a:ext cx="8305800" cy="1066800"/>
          </a:xfrm>
        </p:spPr>
        <p:txBody>
          <a:bodyPr/>
          <a:lstStyle/>
          <a:p>
            <a:r>
              <a:rPr lang="en-US" altLang="en-US"/>
              <a:t>Building a Binomial Tree</a:t>
            </a:r>
          </a:p>
        </p:txBody>
      </p:sp>
      <p:sp>
        <p:nvSpPr>
          <p:cNvPr id="373763" name="Rectangle 3"/>
          <p:cNvSpPr>
            <a:spLocks noGrp="1" noChangeArrowheads="1"/>
          </p:cNvSpPr>
          <p:nvPr>
            <p:ph type="body" idx="1"/>
          </p:nvPr>
        </p:nvSpPr>
        <p:spPr>
          <a:xfrm>
            <a:off x="457200" y="914400"/>
            <a:ext cx="8382000" cy="4572000"/>
          </a:xfrm>
        </p:spPr>
        <p:txBody>
          <a:bodyPr/>
          <a:lstStyle/>
          <a:p>
            <a:pPr marL="457200" indent="-457200"/>
            <a:r>
              <a:rPr lang="en-US" altLang="en-US" sz="2400"/>
              <a:t>To construct a binomial tree B</a:t>
            </a:r>
            <a:r>
              <a:rPr lang="en-US" altLang="en-US" sz="2400" baseline="-25000"/>
              <a:t>k </a:t>
            </a:r>
            <a:r>
              <a:rPr lang="en-US" altLang="en-US" sz="2400"/>
              <a:t>of height k:</a:t>
            </a:r>
          </a:p>
          <a:p>
            <a:pPr marL="838200" lvl="1" indent="-381000">
              <a:buFont typeface="Monotype Sorts" pitchFamily="2" charset="2"/>
              <a:buAutoNum type="arabicPeriod"/>
            </a:pPr>
            <a:r>
              <a:rPr lang="en-US" altLang="en-US" sz="2400"/>
              <a:t>Take the binomial tree B</a:t>
            </a:r>
            <a:r>
              <a:rPr lang="en-US" altLang="en-US" sz="2400" baseline="-25000"/>
              <a:t>k-1</a:t>
            </a:r>
            <a:r>
              <a:rPr lang="en-US" altLang="en-US" sz="2400"/>
              <a:t> of height k-1</a:t>
            </a:r>
          </a:p>
          <a:p>
            <a:pPr marL="838200" lvl="1" indent="-381000">
              <a:buFont typeface="Monotype Sorts" pitchFamily="2" charset="2"/>
              <a:buAutoNum type="arabicPeriod"/>
            </a:pPr>
            <a:r>
              <a:rPr lang="en-US" altLang="en-US" sz="2400"/>
              <a:t>Place another copy of B</a:t>
            </a:r>
            <a:r>
              <a:rPr lang="en-US" altLang="en-US" sz="2400" baseline="-25000"/>
              <a:t>k-1</a:t>
            </a:r>
            <a:r>
              <a:rPr lang="en-US" altLang="en-US" sz="2400"/>
              <a:t> </a:t>
            </a:r>
            <a:r>
              <a:rPr lang="en-US" altLang="en-US" sz="2400">
                <a:solidFill>
                  <a:srgbClr val="0000FF"/>
                </a:solidFill>
              </a:rPr>
              <a:t>one level below the first</a:t>
            </a:r>
          </a:p>
          <a:p>
            <a:pPr marL="838200" lvl="1" indent="-381000">
              <a:buFont typeface="Monotype Sorts" pitchFamily="2" charset="2"/>
              <a:buAutoNum type="arabicPeriod"/>
            </a:pPr>
            <a:r>
              <a:rPr lang="en-US" altLang="en-US" sz="2400"/>
              <a:t>Attach the root nodes</a:t>
            </a:r>
          </a:p>
          <a:p>
            <a:pPr marL="457200" indent="-457200"/>
            <a:r>
              <a:rPr lang="en-US" altLang="en-US" sz="2400">
                <a:solidFill>
                  <a:srgbClr val="0000FF"/>
                </a:solidFill>
              </a:rPr>
              <a:t>Binomial tree of height k has exactly 2</a:t>
            </a:r>
            <a:r>
              <a:rPr lang="en-US" altLang="en-US" sz="2400" baseline="30000">
                <a:solidFill>
                  <a:srgbClr val="0000FF"/>
                </a:solidFill>
              </a:rPr>
              <a:t>k</a:t>
            </a:r>
            <a:r>
              <a:rPr lang="en-US" altLang="en-US" sz="2400">
                <a:solidFill>
                  <a:srgbClr val="0000FF"/>
                </a:solidFill>
              </a:rPr>
              <a:t> nodes (by induction)</a:t>
            </a:r>
          </a:p>
        </p:txBody>
      </p:sp>
      <p:sp>
        <p:nvSpPr>
          <p:cNvPr id="373764"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73765" name="Oval 5"/>
          <p:cNvSpPr>
            <a:spLocks noChangeArrowheads="1"/>
          </p:cNvSpPr>
          <p:nvPr/>
        </p:nvSpPr>
        <p:spPr bwMode="auto">
          <a:xfrm>
            <a:off x="19113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3</a:t>
            </a:r>
            <a:endParaRPr lang="en-US" dirty="0"/>
          </a:p>
        </p:txBody>
      </p:sp>
      <p:sp>
        <p:nvSpPr>
          <p:cNvPr id="373766" name="Oval 6"/>
          <p:cNvSpPr>
            <a:spLocks noChangeArrowheads="1"/>
          </p:cNvSpPr>
          <p:nvPr/>
        </p:nvSpPr>
        <p:spPr bwMode="auto">
          <a:xfrm>
            <a:off x="2225675" y="4800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9</a:t>
            </a:r>
            <a:endParaRPr lang="en-US" dirty="0"/>
          </a:p>
        </p:txBody>
      </p:sp>
      <p:sp>
        <p:nvSpPr>
          <p:cNvPr id="373767" name="Line 7"/>
          <p:cNvSpPr>
            <a:spLocks noChangeShapeType="1"/>
          </p:cNvSpPr>
          <p:nvPr/>
        </p:nvSpPr>
        <p:spPr bwMode="auto">
          <a:xfrm>
            <a:off x="2173288" y="4343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3768" name="Oval 8"/>
          <p:cNvSpPr>
            <a:spLocks noChangeArrowheads="1"/>
          </p:cNvSpPr>
          <p:nvPr/>
        </p:nvSpPr>
        <p:spPr bwMode="auto">
          <a:xfrm>
            <a:off x="9715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5</a:t>
            </a:r>
            <a:endParaRPr lang="en-US" dirty="0"/>
          </a:p>
        </p:txBody>
      </p:sp>
      <p:sp>
        <p:nvSpPr>
          <p:cNvPr id="373769" name="Oval 9"/>
          <p:cNvSpPr>
            <a:spLocks noChangeArrowheads="1"/>
          </p:cNvSpPr>
          <p:nvPr/>
        </p:nvSpPr>
        <p:spPr bwMode="auto">
          <a:xfrm>
            <a:off x="3667125" y="39862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4</a:t>
            </a:r>
            <a:endParaRPr lang="en-US" dirty="0"/>
          </a:p>
        </p:txBody>
      </p:sp>
      <p:sp>
        <p:nvSpPr>
          <p:cNvPr id="373770" name="Oval 10"/>
          <p:cNvSpPr>
            <a:spLocks noChangeArrowheads="1"/>
          </p:cNvSpPr>
          <p:nvPr/>
        </p:nvSpPr>
        <p:spPr bwMode="auto">
          <a:xfrm>
            <a:off x="3981450" y="4775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6</a:t>
            </a:r>
            <a:endParaRPr lang="en-US" dirty="0"/>
          </a:p>
        </p:txBody>
      </p:sp>
      <p:sp>
        <p:nvSpPr>
          <p:cNvPr id="373771" name="Line 11"/>
          <p:cNvSpPr>
            <a:spLocks noChangeShapeType="1"/>
          </p:cNvSpPr>
          <p:nvPr/>
        </p:nvSpPr>
        <p:spPr bwMode="auto">
          <a:xfrm>
            <a:off x="3929063" y="43180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772" name="Oval 12"/>
          <p:cNvSpPr>
            <a:spLocks noChangeArrowheads="1"/>
          </p:cNvSpPr>
          <p:nvPr/>
        </p:nvSpPr>
        <p:spPr bwMode="auto">
          <a:xfrm>
            <a:off x="4437063" y="47879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7</a:t>
            </a:r>
            <a:endParaRPr lang="en-US" dirty="0"/>
          </a:p>
        </p:txBody>
      </p:sp>
      <p:sp>
        <p:nvSpPr>
          <p:cNvPr id="373773" name="Oval 13"/>
          <p:cNvSpPr>
            <a:spLocks noChangeArrowheads="1"/>
          </p:cNvSpPr>
          <p:nvPr/>
        </p:nvSpPr>
        <p:spPr bwMode="auto">
          <a:xfrm>
            <a:off x="4751388" y="5576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12</a:t>
            </a:r>
            <a:endParaRPr lang="en-US" dirty="0"/>
          </a:p>
        </p:txBody>
      </p:sp>
      <p:sp>
        <p:nvSpPr>
          <p:cNvPr id="373774" name="Line 14"/>
          <p:cNvSpPr>
            <a:spLocks noChangeShapeType="1"/>
          </p:cNvSpPr>
          <p:nvPr/>
        </p:nvSpPr>
        <p:spPr bwMode="auto">
          <a:xfrm>
            <a:off x="4699000" y="51196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775" name="Line 15"/>
          <p:cNvSpPr>
            <a:spLocks noChangeShapeType="1"/>
          </p:cNvSpPr>
          <p:nvPr/>
        </p:nvSpPr>
        <p:spPr bwMode="auto">
          <a:xfrm>
            <a:off x="3962400" y="42672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877970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BB596988-519C-41E2-91AB-2325B5E6F4C4}" type="slidenum">
              <a:rPr lang="en-US" altLang="en-US"/>
              <a:pPr/>
              <a:t>57</a:t>
            </a:fld>
            <a:endParaRPr lang="en-US" altLang="en-US"/>
          </a:p>
        </p:txBody>
      </p:sp>
      <p:sp>
        <p:nvSpPr>
          <p:cNvPr id="375810" name="Rectangle 2"/>
          <p:cNvSpPr>
            <a:spLocks noGrp="1" noChangeArrowheads="1"/>
          </p:cNvSpPr>
          <p:nvPr>
            <p:ph type="title"/>
          </p:nvPr>
        </p:nvSpPr>
        <p:spPr>
          <a:xfrm>
            <a:off x="381000" y="0"/>
            <a:ext cx="8305800" cy="1066800"/>
          </a:xfrm>
        </p:spPr>
        <p:txBody>
          <a:bodyPr/>
          <a:lstStyle/>
          <a:p>
            <a:r>
              <a:rPr lang="en-US" altLang="en-US"/>
              <a:t>Building a Binomial Tree</a:t>
            </a:r>
          </a:p>
        </p:txBody>
      </p:sp>
      <p:sp>
        <p:nvSpPr>
          <p:cNvPr id="375811" name="Rectangle 3"/>
          <p:cNvSpPr>
            <a:spLocks noGrp="1" noChangeArrowheads="1"/>
          </p:cNvSpPr>
          <p:nvPr>
            <p:ph type="body" idx="1"/>
          </p:nvPr>
        </p:nvSpPr>
        <p:spPr>
          <a:xfrm>
            <a:off x="457200" y="914400"/>
            <a:ext cx="8382000" cy="4572000"/>
          </a:xfrm>
        </p:spPr>
        <p:txBody>
          <a:bodyPr/>
          <a:lstStyle/>
          <a:p>
            <a:pPr marL="457200" indent="-457200"/>
            <a:r>
              <a:rPr lang="en-US" altLang="en-US" sz="2400" dirty="0"/>
              <a:t>To construct a binomial tree B</a:t>
            </a:r>
            <a:r>
              <a:rPr lang="en-US" altLang="en-US" sz="2400" baseline="-25000" dirty="0"/>
              <a:t>k </a:t>
            </a:r>
            <a:r>
              <a:rPr lang="en-US" altLang="en-US" sz="2400" dirty="0"/>
              <a:t>of height k:</a:t>
            </a:r>
          </a:p>
          <a:p>
            <a:pPr marL="838200" lvl="1" indent="-381000">
              <a:buFont typeface="Monotype Sorts" pitchFamily="2" charset="2"/>
              <a:buAutoNum type="arabicPeriod"/>
            </a:pPr>
            <a:r>
              <a:rPr lang="en-US" altLang="en-US" sz="2400" dirty="0"/>
              <a:t>Take the binomial tree B</a:t>
            </a:r>
            <a:r>
              <a:rPr lang="en-US" altLang="en-US" sz="2400" baseline="-25000" dirty="0"/>
              <a:t>k-1</a:t>
            </a:r>
            <a:r>
              <a:rPr lang="en-US" altLang="en-US" sz="2400" dirty="0"/>
              <a:t> of height k-1</a:t>
            </a:r>
          </a:p>
          <a:p>
            <a:pPr marL="838200" lvl="1" indent="-381000">
              <a:buFont typeface="Monotype Sorts" pitchFamily="2" charset="2"/>
              <a:buAutoNum type="arabicPeriod"/>
            </a:pPr>
            <a:r>
              <a:rPr lang="en-US" altLang="en-US" sz="2400" dirty="0"/>
              <a:t>Place another copy of B</a:t>
            </a:r>
            <a:r>
              <a:rPr lang="en-US" altLang="en-US" sz="2400" baseline="-25000" dirty="0"/>
              <a:t>k-1</a:t>
            </a:r>
            <a:r>
              <a:rPr lang="en-US" altLang="en-US" sz="2400" dirty="0"/>
              <a:t> </a:t>
            </a:r>
            <a:r>
              <a:rPr lang="en-US" altLang="en-US" sz="2400" dirty="0">
                <a:solidFill>
                  <a:srgbClr val="0000FF"/>
                </a:solidFill>
              </a:rPr>
              <a:t>one level below the first</a:t>
            </a:r>
          </a:p>
          <a:p>
            <a:pPr marL="838200" lvl="1" indent="-381000">
              <a:buFont typeface="Monotype Sorts" pitchFamily="2" charset="2"/>
              <a:buAutoNum type="arabicPeriod"/>
            </a:pPr>
            <a:r>
              <a:rPr lang="en-US" altLang="en-US" sz="2400" dirty="0"/>
              <a:t>Attach the root nodes</a:t>
            </a:r>
          </a:p>
          <a:p>
            <a:pPr marL="457200" indent="-457200"/>
            <a:r>
              <a:rPr lang="en-US" altLang="en-US" sz="2400" dirty="0">
                <a:solidFill>
                  <a:srgbClr val="0000FF"/>
                </a:solidFill>
              </a:rPr>
              <a:t>Binomial tree of height k has exactly 2</a:t>
            </a:r>
            <a:r>
              <a:rPr lang="en-US" altLang="en-US" sz="2400" baseline="30000" dirty="0">
                <a:solidFill>
                  <a:srgbClr val="0000FF"/>
                </a:solidFill>
              </a:rPr>
              <a:t>k</a:t>
            </a:r>
            <a:r>
              <a:rPr lang="en-US" altLang="en-US" sz="2400" dirty="0">
                <a:solidFill>
                  <a:srgbClr val="0000FF"/>
                </a:solidFill>
              </a:rPr>
              <a:t> nodes (by induction)</a:t>
            </a:r>
          </a:p>
        </p:txBody>
      </p:sp>
      <p:sp>
        <p:nvSpPr>
          <p:cNvPr id="375812"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75813" name="Oval 5"/>
          <p:cNvSpPr>
            <a:spLocks noChangeArrowheads="1"/>
          </p:cNvSpPr>
          <p:nvPr/>
        </p:nvSpPr>
        <p:spPr bwMode="auto">
          <a:xfrm>
            <a:off x="19113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3</a:t>
            </a:r>
            <a:endParaRPr lang="en-US" dirty="0"/>
          </a:p>
        </p:txBody>
      </p:sp>
      <p:sp>
        <p:nvSpPr>
          <p:cNvPr id="375814" name="Oval 6"/>
          <p:cNvSpPr>
            <a:spLocks noChangeArrowheads="1"/>
          </p:cNvSpPr>
          <p:nvPr/>
        </p:nvSpPr>
        <p:spPr bwMode="auto">
          <a:xfrm>
            <a:off x="2225675" y="4800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9</a:t>
            </a:r>
            <a:endParaRPr lang="en-US" dirty="0"/>
          </a:p>
        </p:txBody>
      </p:sp>
      <p:sp>
        <p:nvSpPr>
          <p:cNvPr id="375815" name="Line 7"/>
          <p:cNvSpPr>
            <a:spLocks noChangeShapeType="1"/>
          </p:cNvSpPr>
          <p:nvPr/>
        </p:nvSpPr>
        <p:spPr bwMode="auto">
          <a:xfrm>
            <a:off x="2173288" y="4343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16" name="Oval 8"/>
          <p:cNvSpPr>
            <a:spLocks noChangeArrowheads="1"/>
          </p:cNvSpPr>
          <p:nvPr/>
        </p:nvSpPr>
        <p:spPr bwMode="auto">
          <a:xfrm>
            <a:off x="971550" y="4008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5</a:t>
            </a:r>
            <a:endParaRPr lang="en-US" dirty="0"/>
          </a:p>
        </p:txBody>
      </p:sp>
      <p:sp>
        <p:nvSpPr>
          <p:cNvPr id="375817" name="Oval 9"/>
          <p:cNvSpPr>
            <a:spLocks noChangeArrowheads="1"/>
          </p:cNvSpPr>
          <p:nvPr/>
        </p:nvSpPr>
        <p:spPr bwMode="auto">
          <a:xfrm>
            <a:off x="3667125" y="39862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4</a:t>
            </a:r>
            <a:endParaRPr lang="en-US" dirty="0"/>
          </a:p>
        </p:txBody>
      </p:sp>
      <p:sp>
        <p:nvSpPr>
          <p:cNvPr id="375818" name="Oval 10"/>
          <p:cNvSpPr>
            <a:spLocks noChangeArrowheads="1"/>
          </p:cNvSpPr>
          <p:nvPr/>
        </p:nvSpPr>
        <p:spPr bwMode="auto">
          <a:xfrm>
            <a:off x="3981450" y="4775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6</a:t>
            </a:r>
            <a:endParaRPr lang="en-US" dirty="0"/>
          </a:p>
        </p:txBody>
      </p:sp>
      <p:sp>
        <p:nvSpPr>
          <p:cNvPr id="375819" name="Line 11"/>
          <p:cNvSpPr>
            <a:spLocks noChangeShapeType="1"/>
          </p:cNvSpPr>
          <p:nvPr/>
        </p:nvSpPr>
        <p:spPr bwMode="auto">
          <a:xfrm>
            <a:off x="3929063" y="43180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0" name="Oval 12"/>
          <p:cNvSpPr>
            <a:spLocks noChangeArrowheads="1"/>
          </p:cNvSpPr>
          <p:nvPr/>
        </p:nvSpPr>
        <p:spPr bwMode="auto">
          <a:xfrm>
            <a:off x="4437063" y="47879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7</a:t>
            </a:r>
            <a:endParaRPr lang="en-US" dirty="0"/>
          </a:p>
        </p:txBody>
      </p:sp>
      <p:sp>
        <p:nvSpPr>
          <p:cNvPr id="375821" name="Oval 13"/>
          <p:cNvSpPr>
            <a:spLocks noChangeArrowheads="1"/>
          </p:cNvSpPr>
          <p:nvPr/>
        </p:nvSpPr>
        <p:spPr bwMode="auto">
          <a:xfrm>
            <a:off x="4751388" y="5576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12</a:t>
            </a:r>
            <a:endParaRPr lang="en-US" dirty="0"/>
          </a:p>
        </p:txBody>
      </p:sp>
      <p:sp>
        <p:nvSpPr>
          <p:cNvPr id="375822" name="Line 14"/>
          <p:cNvSpPr>
            <a:spLocks noChangeShapeType="1"/>
          </p:cNvSpPr>
          <p:nvPr/>
        </p:nvSpPr>
        <p:spPr bwMode="auto">
          <a:xfrm>
            <a:off x="4699000" y="51196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3" name="Line 15"/>
          <p:cNvSpPr>
            <a:spLocks noChangeShapeType="1"/>
          </p:cNvSpPr>
          <p:nvPr/>
        </p:nvSpPr>
        <p:spPr bwMode="auto">
          <a:xfrm>
            <a:off x="3962400" y="42672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4" name="Oval 16"/>
          <p:cNvSpPr>
            <a:spLocks noChangeArrowheads="1"/>
          </p:cNvSpPr>
          <p:nvPr/>
        </p:nvSpPr>
        <p:spPr bwMode="auto">
          <a:xfrm>
            <a:off x="5727700" y="39830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a:t>
            </a:r>
            <a:endParaRPr lang="en-US" dirty="0"/>
          </a:p>
        </p:txBody>
      </p:sp>
      <p:sp>
        <p:nvSpPr>
          <p:cNvPr id="375825" name="Oval 17"/>
          <p:cNvSpPr>
            <a:spLocks noChangeArrowheads="1"/>
          </p:cNvSpPr>
          <p:nvPr/>
        </p:nvSpPr>
        <p:spPr bwMode="auto">
          <a:xfrm>
            <a:off x="6042025" y="47720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2</a:t>
            </a:r>
            <a:endParaRPr lang="en-US" dirty="0"/>
          </a:p>
        </p:txBody>
      </p:sp>
      <p:sp>
        <p:nvSpPr>
          <p:cNvPr id="375826" name="Line 18"/>
          <p:cNvSpPr>
            <a:spLocks noChangeShapeType="1"/>
          </p:cNvSpPr>
          <p:nvPr/>
        </p:nvSpPr>
        <p:spPr bwMode="auto">
          <a:xfrm>
            <a:off x="5989638" y="43148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7" name="Oval 19"/>
          <p:cNvSpPr>
            <a:spLocks noChangeArrowheads="1"/>
          </p:cNvSpPr>
          <p:nvPr/>
        </p:nvSpPr>
        <p:spPr bwMode="auto">
          <a:xfrm>
            <a:off x="6497638" y="478472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15</a:t>
            </a:r>
            <a:endParaRPr lang="en-US" dirty="0"/>
          </a:p>
        </p:txBody>
      </p:sp>
      <p:sp>
        <p:nvSpPr>
          <p:cNvPr id="375828" name="Oval 20"/>
          <p:cNvSpPr>
            <a:spLocks noChangeArrowheads="1"/>
          </p:cNvSpPr>
          <p:nvPr/>
        </p:nvSpPr>
        <p:spPr bwMode="auto">
          <a:xfrm>
            <a:off x="6811963" y="5573713"/>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20</a:t>
            </a:r>
            <a:endParaRPr lang="en-US" dirty="0"/>
          </a:p>
        </p:txBody>
      </p:sp>
      <p:sp>
        <p:nvSpPr>
          <p:cNvPr id="375829" name="Line 21"/>
          <p:cNvSpPr>
            <a:spLocks noChangeShapeType="1"/>
          </p:cNvSpPr>
          <p:nvPr/>
        </p:nvSpPr>
        <p:spPr bwMode="auto">
          <a:xfrm>
            <a:off x="6759575" y="511651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0" name="Line 22"/>
          <p:cNvSpPr>
            <a:spLocks noChangeShapeType="1"/>
          </p:cNvSpPr>
          <p:nvPr/>
        </p:nvSpPr>
        <p:spPr bwMode="auto">
          <a:xfrm>
            <a:off x="6022975" y="4264025"/>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1" name="Oval 23"/>
          <p:cNvSpPr>
            <a:spLocks noChangeArrowheads="1"/>
          </p:cNvSpPr>
          <p:nvPr/>
        </p:nvSpPr>
        <p:spPr bwMode="auto">
          <a:xfrm>
            <a:off x="7177088" y="47513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8</a:t>
            </a:r>
            <a:endParaRPr lang="en-US" dirty="0"/>
          </a:p>
        </p:txBody>
      </p:sp>
      <p:sp>
        <p:nvSpPr>
          <p:cNvPr id="375832" name="Oval 24"/>
          <p:cNvSpPr>
            <a:spLocks noChangeArrowheads="1"/>
          </p:cNvSpPr>
          <p:nvPr/>
        </p:nvSpPr>
        <p:spPr bwMode="auto">
          <a:xfrm>
            <a:off x="7491413" y="55403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10</a:t>
            </a:r>
            <a:endParaRPr lang="en-US" dirty="0"/>
          </a:p>
        </p:txBody>
      </p:sp>
      <p:sp>
        <p:nvSpPr>
          <p:cNvPr id="375833" name="Line 25"/>
          <p:cNvSpPr>
            <a:spLocks noChangeShapeType="1"/>
          </p:cNvSpPr>
          <p:nvPr/>
        </p:nvSpPr>
        <p:spPr bwMode="auto">
          <a:xfrm>
            <a:off x="7439025" y="50831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4" name="Oval 26"/>
          <p:cNvSpPr>
            <a:spLocks noChangeArrowheads="1"/>
          </p:cNvSpPr>
          <p:nvPr/>
        </p:nvSpPr>
        <p:spPr bwMode="auto">
          <a:xfrm>
            <a:off x="7947025" y="55530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11</a:t>
            </a:r>
            <a:endParaRPr lang="en-US" dirty="0"/>
          </a:p>
        </p:txBody>
      </p:sp>
      <p:sp>
        <p:nvSpPr>
          <p:cNvPr id="375835" name="Oval 27"/>
          <p:cNvSpPr>
            <a:spLocks noChangeArrowheads="1"/>
          </p:cNvSpPr>
          <p:nvPr/>
        </p:nvSpPr>
        <p:spPr bwMode="auto">
          <a:xfrm>
            <a:off x="8261350" y="63420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14</a:t>
            </a:r>
            <a:endParaRPr lang="en-US" dirty="0"/>
          </a:p>
        </p:txBody>
      </p:sp>
      <p:sp>
        <p:nvSpPr>
          <p:cNvPr id="375836" name="Line 28"/>
          <p:cNvSpPr>
            <a:spLocks noChangeShapeType="1"/>
          </p:cNvSpPr>
          <p:nvPr/>
        </p:nvSpPr>
        <p:spPr bwMode="auto">
          <a:xfrm>
            <a:off x="8208963" y="58848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7" name="Line 29"/>
          <p:cNvSpPr>
            <a:spLocks noChangeShapeType="1"/>
          </p:cNvSpPr>
          <p:nvPr/>
        </p:nvSpPr>
        <p:spPr bwMode="auto">
          <a:xfrm>
            <a:off x="7472363" y="5032375"/>
            <a:ext cx="557212"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38" name="Line 30"/>
          <p:cNvSpPr>
            <a:spLocks noChangeShapeType="1"/>
          </p:cNvSpPr>
          <p:nvPr/>
        </p:nvSpPr>
        <p:spPr bwMode="auto">
          <a:xfrm>
            <a:off x="6048375" y="4189413"/>
            <a:ext cx="1160463"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341260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D13358FF-7A0B-4B36-AAA3-5EB472DCA936}" type="slidenum">
              <a:rPr lang="en-US" altLang="en-US"/>
              <a:pPr/>
              <a:t>58</a:t>
            </a:fld>
            <a:endParaRPr lang="en-US" altLang="en-US"/>
          </a:p>
        </p:txBody>
      </p:sp>
      <p:sp>
        <p:nvSpPr>
          <p:cNvPr id="376834" name="Rectangle 2"/>
          <p:cNvSpPr>
            <a:spLocks noGrp="1" noChangeArrowheads="1"/>
          </p:cNvSpPr>
          <p:nvPr>
            <p:ph type="title"/>
          </p:nvPr>
        </p:nvSpPr>
        <p:spPr>
          <a:xfrm>
            <a:off x="381000" y="0"/>
            <a:ext cx="8305800" cy="1066800"/>
          </a:xfrm>
        </p:spPr>
        <p:txBody>
          <a:bodyPr/>
          <a:lstStyle/>
          <a:p>
            <a:r>
              <a:rPr lang="en-US" altLang="en-US" dirty="0"/>
              <a:t>Why </a:t>
            </a:r>
            <a:r>
              <a:rPr lang="en-US" altLang="en-US" dirty="0" smtClean="0"/>
              <a:t>termed Binomial</a:t>
            </a:r>
            <a:r>
              <a:rPr lang="en-US" altLang="en-US" dirty="0"/>
              <a:t>?</a:t>
            </a:r>
          </a:p>
        </p:txBody>
      </p:sp>
      <p:sp>
        <p:nvSpPr>
          <p:cNvPr id="376835" name="Rectangle 3"/>
          <p:cNvSpPr>
            <a:spLocks noGrp="1" noChangeArrowheads="1"/>
          </p:cNvSpPr>
          <p:nvPr>
            <p:ph type="body" idx="1"/>
          </p:nvPr>
        </p:nvSpPr>
        <p:spPr>
          <a:xfrm>
            <a:off x="457200" y="914400"/>
            <a:ext cx="8382000" cy="4572000"/>
          </a:xfrm>
        </p:spPr>
        <p:txBody>
          <a:bodyPr/>
          <a:lstStyle/>
          <a:p>
            <a:pPr marL="457200" indent="-457200">
              <a:spcBef>
                <a:spcPct val="0"/>
              </a:spcBef>
            </a:pPr>
            <a:r>
              <a:rPr lang="en-US" altLang="en-US" sz="2800">
                <a:solidFill>
                  <a:srgbClr val="0000FF"/>
                </a:solidFill>
              </a:rPr>
              <a:t>Why are these trees called binomial?</a:t>
            </a:r>
          </a:p>
          <a:p>
            <a:pPr marL="838200" lvl="1" indent="-381000">
              <a:spcBef>
                <a:spcPct val="0"/>
              </a:spcBef>
            </a:pPr>
            <a:r>
              <a:rPr lang="en-US" altLang="en-US" sz="2400"/>
              <a:t>Hint: how many nodes at depth d?</a:t>
            </a:r>
          </a:p>
        </p:txBody>
      </p:sp>
      <p:sp>
        <p:nvSpPr>
          <p:cNvPr id="376836"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76837" name="Oval 5"/>
          <p:cNvSpPr>
            <a:spLocks noChangeArrowheads="1"/>
          </p:cNvSpPr>
          <p:nvPr/>
        </p:nvSpPr>
        <p:spPr bwMode="auto">
          <a:xfrm>
            <a:off x="19113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38" name="Oval 6"/>
          <p:cNvSpPr>
            <a:spLocks noChangeArrowheads="1"/>
          </p:cNvSpPr>
          <p:nvPr/>
        </p:nvSpPr>
        <p:spPr bwMode="auto">
          <a:xfrm>
            <a:off x="2225675" y="4800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39" name="Line 7"/>
          <p:cNvSpPr>
            <a:spLocks noChangeShapeType="1"/>
          </p:cNvSpPr>
          <p:nvPr/>
        </p:nvSpPr>
        <p:spPr bwMode="auto">
          <a:xfrm>
            <a:off x="2173288" y="4343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0" name="Oval 8"/>
          <p:cNvSpPr>
            <a:spLocks noChangeArrowheads="1"/>
          </p:cNvSpPr>
          <p:nvPr/>
        </p:nvSpPr>
        <p:spPr bwMode="auto">
          <a:xfrm>
            <a:off x="971550" y="4008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1" name="Oval 9"/>
          <p:cNvSpPr>
            <a:spLocks noChangeArrowheads="1"/>
          </p:cNvSpPr>
          <p:nvPr/>
        </p:nvSpPr>
        <p:spPr bwMode="auto">
          <a:xfrm>
            <a:off x="3667125" y="39862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2" name="Oval 10"/>
          <p:cNvSpPr>
            <a:spLocks noChangeArrowheads="1"/>
          </p:cNvSpPr>
          <p:nvPr/>
        </p:nvSpPr>
        <p:spPr bwMode="auto">
          <a:xfrm>
            <a:off x="3981450" y="4775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3" name="Line 11"/>
          <p:cNvSpPr>
            <a:spLocks noChangeShapeType="1"/>
          </p:cNvSpPr>
          <p:nvPr/>
        </p:nvSpPr>
        <p:spPr bwMode="auto">
          <a:xfrm>
            <a:off x="3929063" y="43180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4" name="Oval 12"/>
          <p:cNvSpPr>
            <a:spLocks noChangeArrowheads="1"/>
          </p:cNvSpPr>
          <p:nvPr/>
        </p:nvSpPr>
        <p:spPr bwMode="auto">
          <a:xfrm>
            <a:off x="4437063" y="47879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5" name="Oval 13"/>
          <p:cNvSpPr>
            <a:spLocks noChangeArrowheads="1"/>
          </p:cNvSpPr>
          <p:nvPr/>
        </p:nvSpPr>
        <p:spPr bwMode="auto">
          <a:xfrm>
            <a:off x="4751388" y="5576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6" name="Line 14"/>
          <p:cNvSpPr>
            <a:spLocks noChangeShapeType="1"/>
          </p:cNvSpPr>
          <p:nvPr/>
        </p:nvSpPr>
        <p:spPr bwMode="auto">
          <a:xfrm>
            <a:off x="4699000" y="51196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7" name="Line 15"/>
          <p:cNvSpPr>
            <a:spLocks noChangeShapeType="1"/>
          </p:cNvSpPr>
          <p:nvPr/>
        </p:nvSpPr>
        <p:spPr bwMode="auto">
          <a:xfrm>
            <a:off x="3962400" y="42672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8" name="Oval 16"/>
          <p:cNvSpPr>
            <a:spLocks noChangeArrowheads="1"/>
          </p:cNvSpPr>
          <p:nvPr/>
        </p:nvSpPr>
        <p:spPr bwMode="auto">
          <a:xfrm>
            <a:off x="5727700" y="39830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9" name="Oval 17"/>
          <p:cNvSpPr>
            <a:spLocks noChangeArrowheads="1"/>
          </p:cNvSpPr>
          <p:nvPr/>
        </p:nvSpPr>
        <p:spPr bwMode="auto">
          <a:xfrm>
            <a:off x="6042025" y="47720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0" name="Line 18"/>
          <p:cNvSpPr>
            <a:spLocks noChangeShapeType="1"/>
          </p:cNvSpPr>
          <p:nvPr/>
        </p:nvSpPr>
        <p:spPr bwMode="auto">
          <a:xfrm>
            <a:off x="5989638" y="43148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1" name="Oval 19"/>
          <p:cNvSpPr>
            <a:spLocks noChangeArrowheads="1"/>
          </p:cNvSpPr>
          <p:nvPr/>
        </p:nvSpPr>
        <p:spPr bwMode="auto">
          <a:xfrm>
            <a:off x="6497638" y="478472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2" name="Oval 20"/>
          <p:cNvSpPr>
            <a:spLocks noChangeArrowheads="1"/>
          </p:cNvSpPr>
          <p:nvPr/>
        </p:nvSpPr>
        <p:spPr bwMode="auto">
          <a:xfrm>
            <a:off x="6811963" y="5573713"/>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3" name="Line 21"/>
          <p:cNvSpPr>
            <a:spLocks noChangeShapeType="1"/>
          </p:cNvSpPr>
          <p:nvPr/>
        </p:nvSpPr>
        <p:spPr bwMode="auto">
          <a:xfrm>
            <a:off x="6759575" y="511651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4" name="Line 22"/>
          <p:cNvSpPr>
            <a:spLocks noChangeShapeType="1"/>
          </p:cNvSpPr>
          <p:nvPr/>
        </p:nvSpPr>
        <p:spPr bwMode="auto">
          <a:xfrm>
            <a:off x="6022975" y="4264025"/>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5" name="Oval 23"/>
          <p:cNvSpPr>
            <a:spLocks noChangeArrowheads="1"/>
          </p:cNvSpPr>
          <p:nvPr/>
        </p:nvSpPr>
        <p:spPr bwMode="auto">
          <a:xfrm>
            <a:off x="7177088" y="47513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6" name="Oval 24"/>
          <p:cNvSpPr>
            <a:spLocks noChangeArrowheads="1"/>
          </p:cNvSpPr>
          <p:nvPr/>
        </p:nvSpPr>
        <p:spPr bwMode="auto">
          <a:xfrm>
            <a:off x="7491413" y="55403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7" name="Line 25"/>
          <p:cNvSpPr>
            <a:spLocks noChangeShapeType="1"/>
          </p:cNvSpPr>
          <p:nvPr/>
        </p:nvSpPr>
        <p:spPr bwMode="auto">
          <a:xfrm>
            <a:off x="7439025" y="50831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8" name="Oval 26"/>
          <p:cNvSpPr>
            <a:spLocks noChangeArrowheads="1"/>
          </p:cNvSpPr>
          <p:nvPr/>
        </p:nvSpPr>
        <p:spPr bwMode="auto">
          <a:xfrm>
            <a:off x="7947025" y="55530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9" name="Oval 27"/>
          <p:cNvSpPr>
            <a:spLocks noChangeArrowheads="1"/>
          </p:cNvSpPr>
          <p:nvPr/>
        </p:nvSpPr>
        <p:spPr bwMode="auto">
          <a:xfrm>
            <a:off x="8261350" y="63420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0" name="Line 28"/>
          <p:cNvSpPr>
            <a:spLocks noChangeShapeType="1"/>
          </p:cNvSpPr>
          <p:nvPr/>
        </p:nvSpPr>
        <p:spPr bwMode="auto">
          <a:xfrm>
            <a:off x="8208963" y="58848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1" name="Line 29"/>
          <p:cNvSpPr>
            <a:spLocks noChangeShapeType="1"/>
          </p:cNvSpPr>
          <p:nvPr/>
        </p:nvSpPr>
        <p:spPr bwMode="auto">
          <a:xfrm>
            <a:off x="7472363" y="5032375"/>
            <a:ext cx="557212"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2" name="Line 30"/>
          <p:cNvSpPr>
            <a:spLocks noChangeShapeType="1"/>
          </p:cNvSpPr>
          <p:nvPr/>
        </p:nvSpPr>
        <p:spPr bwMode="auto">
          <a:xfrm>
            <a:off x="6048375" y="4189413"/>
            <a:ext cx="1160463"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4787519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A811E2A1-25B9-47EE-96A4-B2AF3EBC3AB2}" type="slidenum">
              <a:rPr lang="en-US" altLang="en-US"/>
              <a:pPr/>
              <a:t>59</a:t>
            </a:fld>
            <a:endParaRPr lang="en-US" altLang="en-US"/>
          </a:p>
        </p:txBody>
      </p:sp>
      <p:sp>
        <p:nvSpPr>
          <p:cNvPr id="377858" name="Rectangle 2"/>
          <p:cNvSpPr>
            <a:spLocks noGrp="1" noChangeArrowheads="1"/>
          </p:cNvSpPr>
          <p:nvPr>
            <p:ph type="title"/>
          </p:nvPr>
        </p:nvSpPr>
        <p:spPr>
          <a:xfrm>
            <a:off x="381000" y="0"/>
            <a:ext cx="8305800" cy="1066800"/>
          </a:xfrm>
        </p:spPr>
        <p:txBody>
          <a:bodyPr/>
          <a:lstStyle/>
          <a:p>
            <a:r>
              <a:rPr lang="en-US" altLang="en-US"/>
              <a:t>Why Binomial?</a:t>
            </a:r>
          </a:p>
        </p:txBody>
      </p:sp>
      <p:sp>
        <p:nvSpPr>
          <p:cNvPr id="377859" name="Rectangle 3"/>
          <p:cNvSpPr>
            <a:spLocks noGrp="1" noChangeArrowheads="1"/>
          </p:cNvSpPr>
          <p:nvPr>
            <p:ph type="body" idx="1"/>
          </p:nvPr>
        </p:nvSpPr>
        <p:spPr>
          <a:xfrm>
            <a:off x="457200" y="914400"/>
            <a:ext cx="8382000" cy="4572000"/>
          </a:xfrm>
        </p:spPr>
        <p:txBody>
          <a:bodyPr/>
          <a:lstStyle/>
          <a:p>
            <a:pPr marL="457200" indent="-457200">
              <a:spcBef>
                <a:spcPct val="0"/>
              </a:spcBef>
            </a:pPr>
            <a:r>
              <a:rPr lang="en-US" altLang="en-US" sz="2800">
                <a:solidFill>
                  <a:srgbClr val="0000FF"/>
                </a:solidFill>
              </a:rPr>
              <a:t>Why are these trees called binomial?</a:t>
            </a:r>
          </a:p>
          <a:p>
            <a:pPr marL="838200" lvl="1" indent="-381000">
              <a:spcBef>
                <a:spcPct val="0"/>
              </a:spcBef>
            </a:pPr>
            <a:r>
              <a:rPr lang="en-US" altLang="en-US" sz="2400"/>
              <a:t>Hint: how many nodes at depth d?</a:t>
            </a:r>
          </a:p>
          <a:p>
            <a:pPr marL="457200" indent="-457200">
              <a:spcBef>
                <a:spcPct val="0"/>
              </a:spcBef>
              <a:buFontTx/>
              <a:buNone/>
            </a:pPr>
            <a:r>
              <a:rPr lang="en-US" altLang="en-US" sz="2800">
                <a:solidFill>
                  <a:srgbClr val="0000FF"/>
                </a:solidFill>
              </a:rPr>
              <a:t>Number of nodes at different depths d for B</a:t>
            </a:r>
            <a:r>
              <a:rPr lang="en-US" altLang="en-US" sz="2800" baseline="-25000">
                <a:solidFill>
                  <a:srgbClr val="0000FF"/>
                </a:solidFill>
              </a:rPr>
              <a:t>k </a:t>
            </a:r>
            <a:r>
              <a:rPr lang="en-US" altLang="en-US" sz="2800">
                <a:solidFill>
                  <a:srgbClr val="0000FF"/>
                </a:solidFill>
              </a:rPr>
              <a:t>=</a:t>
            </a:r>
          </a:p>
          <a:p>
            <a:pPr marL="457200" indent="-457200">
              <a:spcBef>
                <a:spcPct val="0"/>
              </a:spcBef>
              <a:buFontTx/>
              <a:buNone/>
            </a:pPr>
            <a:r>
              <a:rPr lang="en-US" altLang="en-US" sz="2800">
                <a:solidFill>
                  <a:srgbClr val="0000FF"/>
                </a:solidFill>
              </a:rPr>
              <a:t>	[1], [1 1], [1 2 1], [1 3 3 1], …</a:t>
            </a:r>
          </a:p>
          <a:p>
            <a:pPr marL="457200" indent="-457200">
              <a:spcBef>
                <a:spcPct val="0"/>
              </a:spcBef>
              <a:buFontTx/>
              <a:buNone/>
            </a:pPr>
            <a:r>
              <a:rPr lang="en-US" altLang="en-US" sz="2800"/>
              <a:t>Binomial coefficients of (a + b)</a:t>
            </a:r>
            <a:r>
              <a:rPr lang="en-US" altLang="en-US" sz="2800" baseline="30000"/>
              <a:t>k</a:t>
            </a:r>
            <a:r>
              <a:rPr lang="en-US" altLang="en-US" sz="2800"/>
              <a:t> = k!/((k-d)!d!)</a:t>
            </a:r>
            <a:endParaRPr lang="en-US" altLang="en-US" sz="2800" baseline="30000"/>
          </a:p>
          <a:p>
            <a:pPr marL="457200" indent="-457200">
              <a:spcBef>
                <a:spcPct val="0"/>
              </a:spcBef>
            </a:pPr>
            <a:endParaRPr lang="en-US" altLang="en-US" sz="2800"/>
          </a:p>
        </p:txBody>
      </p:sp>
      <p:sp>
        <p:nvSpPr>
          <p:cNvPr id="377860" name="Text Box 4"/>
          <p:cNvSpPr txBox="1">
            <a:spLocks noChangeArrowheads="1"/>
          </p:cNvSpPr>
          <p:nvPr/>
        </p:nvSpPr>
        <p:spPr bwMode="auto">
          <a:xfrm>
            <a:off x="893763" y="3141663"/>
            <a:ext cx="5291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3</a:t>
            </a:r>
            <a:endParaRPr lang="en-US" altLang="en-US" sz="2800">
              <a:solidFill>
                <a:srgbClr val="FF0000"/>
              </a:solidFill>
            </a:endParaRPr>
          </a:p>
        </p:txBody>
      </p:sp>
      <p:sp>
        <p:nvSpPr>
          <p:cNvPr id="377861" name="Oval 5"/>
          <p:cNvSpPr>
            <a:spLocks noChangeArrowheads="1"/>
          </p:cNvSpPr>
          <p:nvPr/>
        </p:nvSpPr>
        <p:spPr bwMode="auto">
          <a:xfrm>
            <a:off x="1911350" y="4011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2" name="Oval 6"/>
          <p:cNvSpPr>
            <a:spLocks noChangeArrowheads="1"/>
          </p:cNvSpPr>
          <p:nvPr/>
        </p:nvSpPr>
        <p:spPr bwMode="auto">
          <a:xfrm>
            <a:off x="2225675" y="4800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3" name="Line 7"/>
          <p:cNvSpPr>
            <a:spLocks noChangeShapeType="1"/>
          </p:cNvSpPr>
          <p:nvPr/>
        </p:nvSpPr>
        <p:spPr bwMode="auto">
          <a:xfrm>
            <a:off x="2173288" y="4343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64" name="Oval 8"/>
          <p:cNvSpPr>
            <a:spLocks noChangeArrowheads="1"/>
          </p:cNvSpPr>
          <p:nvPr/>
        </p:nvSpPr>
        <p:spPr bwMode="auto">
          <a:xfrm>
            <a:off x="971550" y="4008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5" name="Oval 9"/>
          <p:cNvSpPr>
            <a:spLocks noChangeArrowheads="1"/>
          </p:cNvSpPr>
          <p:nvPr/>
        </p:nvSpPr>
        <p:spPr bwMode="auto">
          <a:xfrm>
            <a:off x="3667125" y="39862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6" name="Oval 10"/>
          <p:cNvSpPr>
            <a:spLocks noChangeArrowheads="1"/>
          </p:cNvSpPr>
          <p:nvPr/>
        </p:nvSpPr>
        <p:spPr bwMode="auto">
          <a:xfrm>
            <a:off x="3981450" y="4775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7" name="Line 11"/>
          <p:cNvSpPr>
            <a:spLocks noChangeShapeType="1"/>
          </p:cNvSpPr>
          <p:nvPr/>
        </p:nvSpPr>
        <p:spPr bwMode="auto">
          <a:xfrm>
            <a:off x="3929063" y="43180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68" name="Oval 12"/>
          <p:cNvSpPr>
            <a:spLocks noChangeArrowheads="1"/>
          </p:cNvSpPr>
          <p:nvPr/>
        </p:nvSpPr>
        <p:spPr bwMode="auto">
          <a:xfrm>
            <a:off x="4437063" y="47879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9" name="Oval 13"/>
          <p:cNvSpPr>
            <a:spLocks noChangeArrowheads="1"/>
          </p:cNvSpPr>
          <p:nvPr/>
        </p:nvSpPr>
        <p:spPr bwMode="auto">
          <a:xfrm>
            <a:off x="4751388" y="5576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70" name="Line 14"/>
          <p:cNvSpPr>
            <a:spLocks noChangeShapeType="1"/>
          </p:cNvSpPr>
          <p:nvPr/>
        </p:nvSpPr>
        <p:spPr bwMode="auto">
          <a:xfrm>
            <a:off x="4699000" y="51196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71" name="Line 15"/>
          <p:cNvSpPr>
            <a:spLocks noChangeShapeType="1"/>
          </p:cNvSpPr>
          <p:nvPr/>
        </p:nvSpPr>
        <p:spPr bwMode="auto">
          <a:xfrm>
            <a:off x="3962400" y="42672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72" name="Oval 16"/>
          <p:cNvSpPr>
            <a:spLocks noChangeArrowheads="1"/>
          </p:cNvSpPr>
          <p:nvPr/>
        </p:nvSpPr>
        <p:spPr bwMode="auto">
          <a:xfrm>
            <a:off x="5727700" y="39830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73" name="Oval 17"/>
          <p:cNvSpPr>
            <a:spLocks noChangeArrowheads="1"/>
          </p:cNvSpPr>
          <p:nvPr/>
        </p:nvSpPr>
        <p:spPr bwMode="auto">
          <a:xfrm>
            <a:off x="6042025" y="47720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74" name="Line 18"/>
          <p:cNvSpPr>
            <a:spLocks noChangeShapeType="1"/>
          </p:cNvSpPr>
          <p:nvPr/>
        </p:nvSpPr>
        <p:spPr bwMode="auto">
          <a:xfrm>
            <a:off x="5989638" y="43148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75" name="Oval 19"/>
          <p:cNvSpPr>
            <a:spLocks noChangeArrowheads="1"/>
          </p:cNvSpPr>
          <p:nvPr/>
        </p:nvSpPr>
        <p:spPr bwMode="auto">
          <a:xfrm>
            <a:off x="6497638" y="478472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76" name="Oval 20"/>
          <p:cNvSpPr>
            <a:spLocks noChangeArrowheads="1"/>
          </p:cNvSpPr>
          <p:nvPr/>
        </p:nvSpPr>
        <p:spPr bwMode="auto">
          <a:xfrm>
            <a:off x="6811963" y="5573713"/>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77" name="Line 21"/>
          <p:cNvSpPr>
            <a:spLocks noChangeShapeType="1"/>
          </p:cNvSpPr>
          <p:nvPr/>
        </p:nvSpPr>
        <p:spPr bwMode="auto">
          <a:xfrm>
            <a:off x="6759575" y="511651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78" name="Line 22"/>
          <p:cNvSpPr>
            <a:spLocks noChangeShapeType="1"/>
          </p:cNvSpPr>
          <p:nvPr/>
        </p:nvSpPr>
        <p:spPr bwMode="auto">
          <a:xfrm>
            <a:off x="6022975" y="4264025"/>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79" name="Oval 23"/>
          <p:cNvSpPr>
            <a:spLocks noChangeArrowheads="1"/>
          </p:cNvSpPr>
          <p:nvPr/>
        </p:nvSpPr>
        <p:spPr bwMode="auto">
          <a:xfrm>
            <a:off x="7177088" y="47513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0" name="Oval 24"/>
          <p:cNvSpPr>
            <a:spLocks noChangeArrowheads="1"/>
          </p:cNvSpPr>
          <p:nvPr/>
        </p:nvSpPr>
        <p:spPr bwMode="auto">
          <a:xfrm>
            <a:off x="7491413" y="55403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1" name="Line 25"/>
          <p:cNvSpPr>
            <a:spLocks noChangeShapeType="1"/>
          </p:cNvSpPr>
          <p:nvPr/>
        </p:nvSpPr>
        <p:spPr bwMode="auto">
          <a:xfrm>
            <a:off x="7439025" y="50831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82" name="Oval 26"/>
          <p:cNvSpPr>
            <a:spLocks noChangeArrowheads="1"/>
          </p:cNvSpPr>
          <p:nvPr/>
        </p:nvSpPr>
        <p:spPr bwMode="auto">
          <a:xfrm>
            <a:off x="7947025" y="55530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3" name="Oval 27"/>
          <p:cNvSpPr>
            <a:spLocks noChangeArrowheads="1"/>
          </p:cNvSpPr>
          <p:nvPr/>
        </p:nvSpPr>
        <p:spPr bwMode="auto">
          <a:xfrm>
            <a:off x="8261350" y="63420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4" name="Line 28"/>
          <p:cNvSpPr>
            <a:spLocks noChangeShapeType="1"/>
          </p:cNvSpPr>
          <p:nvPr/>
        </p:nvSpPr>
        <p:spPr bwMode="auto">
          <a:xfrm>
            <a:off x="8208963" y="58848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85" name="Line 29"/>
          <p:cNvSpPr>
            <a:spLocks noChangeShapeType="1"/>
          </p:cNvSpPr>
          <p:nvPr/>
        </p:nvSpPr>
        <p:spPr bwMode="auto">
          <a:xfrm>
            <a:off x="7472363" y="5032375"/>
            <a:ext cx="557212"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886" name="Line 30"/>
          <p:cNvSpPr>
            <a:spLocks noChangeShapeType="1"/>
          </p:cNvSpPr>
          <p:nvPr/>
        </p:nvSpPr>
        <p:spPr bwMode="auto">
          <a:xfrm>
            <a:off x="6048375" y="4189413"/>
            <a:ext cx="1160463"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26264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fld id="{1BB0B8A1-27D2-4F74-9E4D-BDED40888E4E}" type="slidenum">
              <a:rPr lang="en-US" altLang="en-US"/>
              <a:pPr/>
              <a:t>6</a:t>
            </a:fld>
            <a:endParaRPr lang="en-US" altLang="en-US"/>
          </a:p>
        </p:txBody>
      </p:sp>
      <p:grpSp>
        <p:nvGrpSpPr>
          <p:cNvPr id="240642" name="Group 2"/>
          <p:cNvGrpSpPr>
            <a:grpSpLocks/>
          </p:cNvGrpSpPr>
          <p:nvPr/>
        </p:nvGrpSpPr>
        <p:grpSpPr bwMode="auto">
          <a:xfrm>
            <a:off x="4419600" y="1676400"/>
            <a:ext cx="3848100" cy="3048000"/>
            <a:chOff x="96" y="1680"/>
            <a:chExt cx="2424" cy="1920"/>
          </a:xfrm>
        </p:grpSpPr>
        <p:grpSp>
          <p:nvGrpSpPr>
            <p:cNvPr id="240643" name="Group 3"/>
            <p:cNvGrpSpPr>
              <a:grpSpLocks/>
            </p:cNvGrpSpPr>
            <p:nvPr/>
          </p:nvGrpSpPr>
          <p:grpSpPr bwMode="auto">
            <a:xfrm>
              <a:off x="96" y="3360"/>
              <a:ext cx="1584" cy="240"/>
              <a:chOff x="96" y="3360"/>
              <a:chExt cx="1584" cy="240"/>
            </a:xfrm>
          </p:grpSpPr>
          <p:sp>
            <p:nvSpPr>
              <p:cNvPr id="240644" name="Oval 4"/>
              <p:cNvSpPr>
                <a:spLocks noChangeAspect="1" noChangeArrowheads="1"/>
              </p:cNvSpPr>
              <p:nvPr/>
            </p:nvSpPr>
            <p:spPr bwMode="auto">
              <a:xfrm>
                <a:off x="1440"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40645" name="Oval 5"/>
              <p:cNvSpPr>
                <a:spLocks noChangeAspect="1" noChangeArrowheads="1"/>
              </p:cNvSpPr>
              <p:nvPr/>
            </p:nvSpPr>
            <p:spPr bwMode="auto">
              <a:xfrm>
                <a:off x="1104"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0646" name="Oval 6"/>
              <p:cNvSpPr>
                <a:spLocks noChangeAspect="1" noChangeArrowheads="1"/>
              </p:cNvSpPr>
              <p:nvPr/>
            </p:nvSpPr>
            <p:spPr bwMode="auto">
              <a:xfrm>
                <a:off x="768"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0647" name="Oval 7"/>
              <p:cNvSpPr>
                <a:spLocks noChangeAspect="1" noChangeArrowheads="1"/>
              </p:cNvSpPr>
              <p:nvPr/>
            </p:nvSpPr>
            <p:spPr bwMode="auto">
              <a:xfrm>
                <a:off x="432"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0648" name="Oval 8"/>
              <p:cNvSpPr>
                <a:spLocks noChangeAspect="1" noChangeArrowheads="1"/>
              </p:cNvSpPr>
              <p:nvPr/>
            </p:nvSpPr>
            <p:spPr bwMode="auto">
              <a:xfrm>
                <a:off x="96"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grpSp>
        <p:grpSp>
          <p:nvGrpSpPr>
            <p:cNvPr id="240649" name="Group 9"/>
            <p:cNvGrpSpPr>
              <a:grpSpLocks/>
            </p:cNvGrpSpPr>
            <p:nvPr/>
          </p:nvGrpSpPr>
          <p:grpSpPr bwMode="auto">
            <a:xfrm>
              <a:off x="264" y="2800"/>
              <a:ext cx="2256" cy="240"/>
              <a:chOff x="264" y="2832"/>
              <a:chExt cx="2256" cy="240"/>
            </a:xfrm>
          </p:grpSpPr>
          <p:sp>
            <p:nvSpPr>
              <p:cNvPr id="240650" name="Oval 10"/>
              <p:cNvSpPr>
                <a:spLocks noChangeAspect="1" noChangeArrowheads="1"/>
              </p:cNvSpPr>
              <p:nvPr/>
            </p:nvSpPr>
            <p:spPr bwMode="auto">
              <a:xfrm>
                <a:off x="2280"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0651" name="Oval 11"/>
              <p:cNvSpPr>
                <a:spLocks noChangeAspect="1" noChangeArrowheads="1"/>
              </p:cNvSpPr>
              <p:nvPr/>
            </p:nvSpPr>
            <p:spPr bwMode="auto">
              <a:xfrm>
                <a:off x="1608"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0652" name="Oval 12"/>
              <p:cNvSpPr>
                <a:spLocks noChangeAspect="1" noChangeArrowheads="1"/>
              </p:cNvSpPr>
              <p:nvPr/>
            </p:nvSpPr>
            <p:spPr bwMode="auto">
              <a:xfrm>
                <a:off x="936"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40653" name="Oval 13"/>
              <p:cNvSpPr>
                <a:spLocks noChangeAspect="1" noChangeArrowheads="1"/>
              </p:cNvSpPr>
              <p:nvPr/>
            </p:nvSpPr>
            <p:spPr bwMode="auto">
              <a:xfrm>
                <a:off x="264"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grpSp>
        <p:grpSp>
          <p:nvGrpSpPr>
            <p:cNvPr id="240654" name="Group 14"/>
            <p:cNvGrpSpPr>
              <a:grpSpLocks/>
            </p:cNvGrpSpPr>
            <p:nvPr/>
          </p:nvGrpSpPr>
          <p:grpSpPr bwMode="auto">
            <a:xfrm>
              <a:off x="600" y="2240"/>
              <a:ext cx="1584" cy="240"/>
              <a:chOff x="600" y="2256"/>
              <a:chExt cx="1584" cy="240"/>
            </a:xfrm>
          </p:grpSpPr>
          <p:sp>
            <p:nvSpPr>
              <p:cNvPr id="240655" name="Oval 15"/>
              <p:cNvSpPr>
                <a:spLocks noChangeAspect="1" noChangeArrowheads="1"/>
              </p:cNvSpPr>
              <p:nvPr/>
            </p:nvSpPr>
            <p:spPr bwMode="auto">
              <a:xfrm>
                <a:off x="1944"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0656" name="Oval 16"/>
              <p:cNvSpPr>
                <a:spLocks noChangeAspect="1" noChangeArrowheads="1"/>
              </p:cNvSpPr>
              <p:nvPr/>
            </p:nvSpPr>
            <p:spPr bwMode="auto">
              <a:xfrm>
                <a:off x="600"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grpSp>
        <p:sp>
          <p:nvSpPr>
            <p:cNvPr id="240657" name="Oval 17"/>
            <p:cNvSpPr>
              <a:spLocks noChangeAspect="1" noChangeArrowheads="1"/>
            </p:cNvSpPr>
            <p:nvPr/>
          </p:nvSpPr>
          <p:spPr bwMode="auto">
            <a:xfrm>
              <a:off x="1272" y="168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40658" name="AutoShape 18"/>
            <p:cNvCxnSpPr>
              <a:cxnSpLocks noChangeShapeType="1"/>
              <a:stCxn id="240657" idx="3"/>
              <a:endCxn id="240656" idx="0"/>
            </p:cNvCxnSpPr>
            <p:nvPr/>
          </p:nvCxnSpPr>
          <p:spPr bwMode="auto">
            <a:xfrm flipH="1">
              <a:off x="720"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59" name="AutoShape 19"/>
            <p:cNvCxnSpPr>
              <a:cxnSpLocks noChangeShapeType="1"/>
              <a:stCxn id="240657" idx="5"/>
              <a:endCxn id="240655" idx="0"/>
            </p:cNvCxnSpPr>
            <p:nvPr/>
          </p:nvCxnSpPr>
          <p:spPr bwMode="auto">
            <a:xfrm>
              <a:off x="1477"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0" name="AutoShape 20"/>
            <p:cNvCxnSpPr>
              <a:cxnSpLocks noChangeShapeType="1"/>
              <a:stCxn id="240655" idx="3"/>
              <a:endCxn id="240651" idx="0"/>
            </p:cNvCxnSpPr>
            <p:nvPr/>
          </p:nvCxnSpPr>
          <p:spPr bwMode="auto">
            <a:xfrm flipH="1">
              <a:off x="1728"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1" name="AutoShape 21"/>
            <p:cNvCxnSpPr>
              <a:cxnSpLocks noChangeShapeType="1"/>
              <a:stCxn id="240655" idx="5"/>
              <a:endCxn id="240650" idx="0"/>
            </p:cNvCxnSpPr>
            <p:nvPr/>
          </p:nvCxnSpPr>
          <p:spPr bwMode="auto">
            <a:xfrm>
              <a:off x="2149"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2" name="AutoShape 22"/>
            <p:cNvCxnSpPr>
              <a:cxnSpLocks noChangeShapeType="1"/>
              <a:stCxn id="240651" idx="3"/>
              <a:endCxn id="240644" idx="0"/>
            </p:cNvCxnSpPr>
            <p:nvPr/>
          </p:nvCxnSpPr>
          <p:spPr bwMode="auto">
            <a:xfrm flipH="1">
              <a:off x="1560"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3" name="AutoShape 23"/>
            <p:cNvCxnSpPr>
              <a:cxnSpLocks noChangeShapeType="1"/>
              <a:stCxn id="240656" idx="3"/>
              <a:endCxn id="240653" idx="0"/>
            </p:cNvCxnSpPr>
            <p:nvPr/>
          </p:nvCxnSpPr>
          <p:spPr bwMode="auto">
            <a:xfrm flipH="1">
              <a:off x="384"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4" name="AutoShape 24"/>
            <p:cNvCxnSpPr>
              <a:cxnSpLocks noChangeShapeType="1"/>
              <a:stCxn id="240656" idx="5"/>
              <a:endCxn id="240652" idx="0"/>
            </p:cNvCxnSpPr>
            <p:nvPr/>
          </p:nvCxnSpPr>
          <p:spPr bwMode="auto">
            <a:xfrm>
              <a:off x="805"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5" name="AutoShape 25"/>
            <p:cNvCxnSpPr>
              <a:cxnSpLocks noChangeShapeType="1"/>
              <a:stCxn id="240653" idx="3"/>
              <a:endCxn id="240648" idx="0"/>
            </p:cNvCxnSpPr>
            <p:nvPr/>
          </p:nvCxnSpPr>
          <p:spPr bwMode="auto">
            <a:xfrm flipH="1">
              <a:off x="216"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6" name="AutoShape 26"/>
            <p:cNvCxnSpPr>
              <a:cxnSpLocks noChangeShapeType="1"/>
              <a:stCxn id="240653" idx="5"/>
              <a:endCxn id="240647" idx="0"/>
            </p:cNvCxnSpPr>
            <p:nvPr/>
          </p:nvCxnSpPr>
          <p:spPr bwMode="auto">
            <a:xfrm>
              <a:off x="469"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7" name="AutoShape 27"/>
            <p:cNvCxnSpPr>
              <a:cxnSpLocks noChangeShapeType="1"/>
              <a:stCxn id="240652" idx="3"/>
              <a:endCxn id="240646" idx="0"/>
            </p:cNvCxnSpPr>
            <p:nvPr/>
          </p:nvCxnSpPr>
          <p:spPr bwMode="auto">
            <a:xfrm flipH="1">
              <a:off x="888"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68" name="AutoShape 28"/>
            <p:cNvCxnSpPr>
              <a:cxnSpLocks noChangeShapeType="1"/>
              <a:stCxn id="240652" idx="5"/>
              <a:endCxn id="240645" idx="0"/>
            </p:cNvCxnSpPr>
            <p:nvPr/>
          </p:nvCxnSpPr>
          <p:spPr bwMode="auto">
            <a:xfrm>
              <a:off x="1141"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0669" name="Rectangle 29"/>
          <p:cNvSpPr>
            <a:spLocks noChangeArrowheads="1"/>
          </p:cNvSpPr>
          <p:nvPr/>
        </p:nvSpPr>
        <p:spPr bwMode="auto">
          <a:xfrm>
            <a:off x="9652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4</a:t>
            </a:r>
            <a:endParaRPr lang="en-US" altLang="en-US" dirty="0"/>
          </a:p>
        </p:txBody>
      </p:sp>
      <p:sp>
        <p:nvSpPr>
          <p:cNvPr id="240670" name="Rectangle 30"/>
          <p:cNvSpPr>
            <a:spLocks noChangeArrowheads="1"/>
          </p:cNvSpPr>
          <p:nvPr/>
        </p:nvSpPr>
        <p:spPr bwMode="auto">
          <a:xfrm>
            <a:off x="15494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5</a:t>
            </a:r>
            <a:endParaRPr lang="en-US" altLang="en-US" dirty="0"/>
          </a:p>
        </p:txBody>
      </p:sp>
      <p:sp>
        <p:nvSpPr>
          <p:cNvPr id="240671" name="Rectangle 31"/>
          <p:cNvSpPr>
            <a:spLocks noChangeArrowheads="1"/>
          </p:cNvSpPr>
          <p:nvPr/>
        </p:nvSpPr>
        <p:spPr bwMode="auto">
          <a:xfrm>
            <a:off x="21336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7</a:t>
            </a:r>
            <a:endParaRPr lang="en-US" altLang="en-US" dirty="0"/>
          </a:p>
        </p:txBody>
      </p:sp>
      <p:sp>
        <p:nvSpPr>
          <p:cNvPr id="240672" name="Rectangle 32"/>
          <p:cNvSpPr>
            <a:spLocks noChangeArrowheads="1"/>
          </p:cNvSpPr>
          <p:nvPr/>
        </p:nvSpPr>
        <p:spPr bwMode="auto">
          <a:xfrm>
            <a:off x="27178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6</a:t>
            </a:r>
            <a:endParaRPr lang="en-US" altLang="en-US" dirty="0"/>
          </a:p>
        </p:txBody>
      </p:sp>
      <p:sp>
        <p:nvSpPr>
          <p:cNvPr id="240673" name="Rectangle 33"/>
          <p:cNvSpPr>
            <a:spLocks noChangeArrowheads="1"/>
          </p:cNvSpPr>
          <p:nvPr/>
        </p:nvSpPr>
        <p:spPr bwMode="auto">
          <a:xfrm>
            <a:off x="33020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10</a:t>
            </a:r>
            <a:endParaRPr lang="en-US" altLang="en-US" dirty="0"/>
          </a:p>
        </p:txBody>
      </p:sp>
      <p:sp>
        <p:nvSpPr>
          <p:cNvPr id="240674" name="Rectangle 34"/>
          <p:cNvSpPr>
            <a:spLocks noChangeArrowheads="1"/>
          </p:cNvSpPr>
          <p:nvPr/>
        </p:nvSpPr>
        <p:spPr bwMode="auto">
          <a:xfrm>
            <a:off x="38862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8</a:t>
            </a:r>
            <a:endParaRPr lang="en-US" altLang="en-US" dirty="0"/>
          </a:p>
        </p:txBody>
      </p:sp>
      <p:sp>
        <p:nvSpPr>
          <p:cNvPr id="240675" name="Rectangle 35"/>
          <p:cNvSpPr>
            <a:spLocks noChangeArrowheads="1"/>
          </p:cNvSpPr>
          <p:nvPr/>
        </p:nvSpPr>
        <p:spPr bwMode="auto">
          <a:xfrm>
            <a:off x="44704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11</a:t>
            </a:r>
            <a:endParaRPr lang="en-US" altLang="en-US" dirty="0"/>
          </a:p>
        </p:txBody>
      </p:sp>
      <p:sp>
        <p:nvSpPr>
          <p:cNvPr id="240676" name="Rectangle 36"/>
          <p:cNvSpPr>
            <a:spLocks noChangeArrowheads="1"/>
          </p:cNvSpPr>
          <p:nvPr/>
        </p:nvSpPr>
        <p:spPr bwMode="auto">
          <a:xfrm>
            <a:off x="50546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9</a:t>
            </a:r>
            <a:endParaRPr lang="en-US" altLang="en-US" dirty="0"/>
          </a:p>
        </p:txBody>
      </p:sp>
      <p:sp>
        <p:nvSpPr>
          <p:cNvPr id="240677" name="Rectangle 37"/>
          <p:cNvSpPr>
            <a:spLocks noChangeArrowheads="1"/>
          </p:cNvSpPr>
          <p:nvPr/>
        </p:nvSpPr>
        <p:spPr bwMode="auto">
          <a:xfrm>
            <a:off x="56388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12</a:t>
            </a:r>
            <a:endParaRPr lang="en-US" altLang="en-US" dirty="0"/>
          </a:p>
        </p:txBody>
      </p:sp>
      <p:sp>
        <p:nvSpPr>
          <p:cNvPr id="240678" name="Rectangle 38"/>
          <p:cNvSpPr>
            <a:spLocks noChangeArrowheads="1"/>
          </p:cNvSpPr>
          <p:nvPr/>
        </p:nvSpPr>
        <p:spPr bwMode="auto">
          <a:xfrm>
            <a:off x="62230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14</a:t>
            </a:r>
            <a:endParaRPr lang="en-US" altLang="en-US" dirty="0"/>
          </a:p>
        </p:txBody>
      </p:sp>
      <p:sp>
        <p:nvSpPr>
          <p:cNvPr id="240679" name="Rectangle 39"/>
          <p:cNvSpPr>
            <a:spLocks noChangeArrowheads="1"/>
          </p:cNvSpPr>
          <p:nvPr/>
        </p:nvSpPr>
        <p:spPr bwMode="auto">
          <a:xfrm>
            <a:off x="68072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20</a:t>
            </a:r>
            <a:endParaRPr lang="en-US" altLang="en-US" dirty="0"/>
          </a:p>
        </p:txBody>
      </p:sp>
      <p:sp>
        <p:nvSpPr>
          <p:cNvPr id="240680" name="Rectangle 40"/>
          <p:cNvSpPr>
            <a:spLocks noChangeArrowheads="1"/>
          </p:cNvSpPr>
          <p:nvPr/>
        </p:nvSpPr>
        <p:spPr bwMode="auto">
          <a:xfrm>
            <a:off x="73914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t> </a:t>
            </a:r>
            <a:endParaRPr lang="en-US" altLang="en-US" dirty="0"/>
          </a:p>
        </p:txBody>
      </p:sp>
      <p:sp>
        <p:nvSpPr>
          <p:cNvPr id="240681" name="Rectangle 41"/>
          <p:cNvSpPr>
            <a:spLocks noChangeArrowheads="1"/>
          </p:cNvSpPr>
          <p:nvPr/>
        </p:nvSpPr>
        <p:spPr bwMode="auto">
          <a:xfrm>
            <a:off x="7975600" y="5740400"/>
            <a:ext cx="584200" cy="58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2" name="Rectangle 42"/>
          <p:cNvSpPr>
            <a:spLocks noChangeArrowheads="1"/>
          </p:cNvSpPr>
          <p:nvPr/>
        </p:nvSpPr>
        <p:spPr bwMode="auto">
          <a:xfrm>
            <a:off x="381000" y="5740400"/>
            <a:ext cx="584200" cy="5842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smtClean="0">
                <a:solidFill>
                  <a:schemeClr val="accent2"/>
                </a:solidFill>
              </a:rPr>
              <a:t>2</a:t>
            </a:r>
            <a:endParaRPr lang="en-US" altLang="en-US" dirty="0">
              <a:solidFill>
                <a:schemeClr val="accent2"/>
              </a:solidFill>
            </a:endParaRPr>
          </a:p>
        </p:txBody>
      </p:sp>
      <p:sp>
        <p:nvSpPr>
          <p:cNvPr id="240683" name="Text Box 43"/>
          <p:cNvSpPr txBox="1">
            <a:spLocks noChangeArrowheads="1"/>
          </p:cNvSpPr>
          <p:nvPr/>
        </p:nvSpPr>
        <p:spPr bwMode="auto">
          <a:xfrm>
            <a:off x="1127125"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1</a:t>
            </a:r>
          </a:p>
        </p:txBody>
      </p:sp>
      <p:sp>
        <p:nvSpPr>
          <p:cNvPr id="240684" name="Text Box 44"/>
          <p:cNvSpPr txBox="1">
            <a:spLocks noChangeArrowheads="1"/>
          </p:cNvSpPr>
          <p:nvPr/>
        </p:nvSpPr>
        <p:spPr bwMode="auto">
          <a:xfrm>
            <a:off x="16764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2</a:t>
            </a:r>
          </a:p>
        </p:txBody>
      </p:sp>
      <p:sp>
        <p:nvSpPr>
          <p:cNvPr id="240685" name="Text Box 45"/>
          <p:cNvSpPr txBox="1">
            <a:spLocks noChangeArrowheads="1"/>
          </p:cNvSpPr>
          <p:nvPr/>
        </p:nvSpPr>
        <p:spPr bwMode="auto">
          <a:xfrm>
            <a:off x="229235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3</a:t>
            </a:r>
          </a:p>
        </p:txBody>
      </p:sp>
      <p:sp>
        <p:nvSpPr>
          <p:cNvPr id="240686" name="Text Box 46"/>
          <p:cNvSpPr txBox="1">
            <a:spLocks noChangeArrowheads="1"/>
          </p:cNvSpPr>
          <p:nvPr/>
        </p:nvSpPr>
        <p:spPr bwMode="auto">
          <a:xfrm>
            <a:off x="290195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4</a:t>
            </a:r>
          </a:p>
        </p:txBody>
      </p:sp>
      <p:sp>
        <p:nvSpPr>
          <p:cNvPr id="240687" name="Text Box 47"/>
          <p:cNvSpPr txBox="1">
            <a:spLocks noChangeArrowheads="1"/>
          </p:cNvSpPr>
          <p:nvPr/>
        </p:nvSpPr>
        <p:spPr bwMode="auto">
          <a:xfrm>
            <a:off x="34290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5</a:t>
            </a:r>
          </a:p>
        </p:txBody>
      </p:sp>
      <p:sp>
        <p:nvSpPr>
          <p:cNvPr id="240688" name="Text Box 48"/>
          <p:cNvSpPr txBox="1">
            <a:spLocks noChangeArrowheads="1"/>
          </p:cNvSpPr>
          <p:nvPr/>
        </p:nvSpPr>
        <p:spPr bwMode="auto">
          <a:xfrm>
            <a:off x="404495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6</a:t>
            </a:r>
          </a:p>
        </p:txBody>
      </p:sp>
      <p:sp>
        <p:nvSpPr>
          <p:cNvPr id="240689" name="Text Box 49"/>
          <p:cNvSpPr txBox="1">
            <a:spLocks noChangeArrowheads="1"/>
          </p:cNvSpPr>
          <p:nvPr/>
        </p:nvSpPr>
        <p:spPr bwMode="auto">
          <a:xfrm>
            <a:off x="46482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7</a:t>
            </a:r>
          </a:p>
        </p:txBody>
      </p:sp>
      <p:sp>
        <p:nvSpPr>
          <p:cNvPr id="240690" name="Text Box 50"/>
          <p:cNvSpPr txBox="1">
            <a:spLocks noChangeArrowheads="1"/>
          </p:cNvSpPr>
          <p:nvPr/>
        </p:nvSpPr>
        <p:spPr bwMode="auto">
          <a:xfrm>
            <a:off x="51816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8</a:t>
            </a:r>
          </a:p>
        </p:txBody>
      </p:sp>
      <p:sp>
        <p:nvSpPr>
          <p:cNvPr id="240691" name="Text Box 51"/>
          <p:cNvSpPr txBox="1">
            <a:spLocks noChangeArrowheads="1"/>
          </p:cNvSpPr>
          <p:nvPr/>
        </p:nvSpPr>
        <p:spPr bwMode="auto">
          <a:xfrm>
            <a:off x="57912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9</a:t>
            </a:r>
          </a:p>
        </p:txBody>
      </p:sp>
      <p:sp>
        <p:nvSpPr>
          <p:cNvPr id="240692" name="Text Box 52"/>
          <p:cNvSpPr txBox="1">
            <a:spLocks noChangeArrowheads="1"/>
          </p:cNvSpPr>
          <p:nvPr/>
        </p:nvSpPr>
        <p:spPr bwMode="auto">
          <a:xfrm>
            <a:off x="6324600" y="5424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10</a:t>
            </a:r>
          </a:p>
        </p:txBody>
      </p:sp>
      <p:sp>
        <p:nvSpPr>
          <p:cNvPr id="240693" name="Text Box 53"/>
          <p:cNvSpPr txBox="1">
            <a:spLocks noChangeArrowheads="1"/>
          </p:cNvSpPr>
          <p:nvPr/>
        </p:nvSpPr>
        <p:spPr bwMode="auto">
          <a:xfrm>
            <a:off x="6902450" y="5424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11</a:t>
            </a:r>
          </a:p>
        </p:txBody>
      </p:sp>
      <p:sp>
        <p:nvSpPr>
          <p:cNvPr id="240694" name="Text Box 54"/>
          <p:cNvSpPr txBox="1">
            <a:spLocks noChangeArrowheads="1"/>
          </p:cNvSpPr>
          <p:nvPr/>
        </p:nvSpPr>
        <p:spPr bwMode="auto">
          <a:xfrm>
            <a:off x="7467600" y="5424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rgbClr val="339933"/>
                </a:solidFill>
              </a:rPr>
              <a:t>12</a:t>
            </a:r>
          </a:p>
        </p:txBody>
      </p:sp>
      <p:sp>
        <p:nvSpPr>
          <p:cNvPr id="240695" name="Text Box 55"/>
          <p:cNvSpPr txBox="1">
            <a:spLocks noChangeArrowheads="1"/>
          </p:cNvSpPr>
          <p:nvPr/>
        </p:nvSpPr>
        <p:spPr bwMode="auto">
          <a:xfrm>
            <a:off x="6559550" y="1462088"/>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0</a:t>
            </a:r>
            <a:endParaRPr lang="en-US" altLang="en-US" sz="1800" dirty="0">
              <a:solidFill>
                <a:srgbClr val="339933"/>
              </a:solidFill>
            </a:endParaRPr>
          </a:p>
        </p:txBody>
      </p:sp>
      <p:sp>
        <p:nvSpPr>
          <p:cNvPr id="240696" name="Text Box 56"/>
          <p:cNvSpPr txBox="1">
            <a:spLocks noChangeArrowheads="1"/>
          </p:cNvSpPr>
          <p:nvPr/>
        </p:nvSpPr>
        <p:spPr bwMode="auto">
          <a:xfrm>
            <a:off x="5035550" y="22860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1</a:t>
            </a:r>
            <a:endParaRPr lang="en-US" altLang="en-US" sz="1800" dirty="0">
              <a:solidFill>
                <a:srgbClr val="339933"/>
              </a:solidFill>
            </a:endParaRPr>
          </a:p>
        </p:txBody>
      </p:sp>
      <p:sp>
        <p:nvSpPr>
          <p:cNvPr id="240697" name="Text Box 57"/>
          <p:cNvSpPr txBox="1">
            <a:spLocks noChangeArrowheads="1"/>
          </p:cNvSpPr>
          <p:nvPr/>
        </p:nvSpPr>
        <p:spPr bwMode="auto">
          <a:xfrm>
            <a:off x="7602764" y="22860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2</a:t>
            </a:r>
            <a:endParaRPr lang="en-US" altLang="en-US" sz="1800" dirty="0">
              <a:solidFill>
                <a:srgbClr val="339933"/>
              </a:solidFill>
            </a:endParaRPr>
          </a:p>
        </p:txBody>
      </p:sp>
      <p:sp>
        <p:nvSpPr>
          <p:cNvPr id="240698" name="Text Box 58"/>
          <p:cNvSpPr txBox="1">
            <a:spLocks noChangeArrowheads="1"/>
          </p:cNvSpPr>
          <p:nvPr/>
        </p:nvSpPr>
        <p:spPr bwMode="auto">
          <a:xfrm>
            <a:off x="4502150" y="3200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3</a:t>
            </a:r>
            <a:endParaRPr lang="en-US" altLang="en-US" sz="1800" dirty="0">
              <a:solidFill>
                <a:srgbClr val="339933"/>
              </a:solidFill>
            </a:endParaRPr>
          </a:p>
        </p:txBody>
      </p:sp>
      <p:sp>
        <p:nvSpPr>
          <p:cNvPr id="240699" name="Text Box 59"/>
          <p:cNvSpPr txBox="1">
            <a:spLocks noChangeArrowheads="1"/>
          </p:cNvSpPr>
          <p:nvPr/>
        </p:nvSpPr>
        <p:spPr bwMode="auto">
          <a:xfrm>
            <a:off x="6019800" y="32146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4</a:t>
            </a:r>
            <a:endParaRPr lang="en-US" altLang="en-US" sz="1800" dirty="0">
              <a:solidFill>
                <a:srgbClr val="339933"/>
              </a:solidFill>
            </a:endParaRPr>
          </a:p>
        </p:txBody>
      </p:sp>
      <p:sp>
        <p:nvSpPr>
          <p:cNvPr id="240700" name="Text Box 60"/>
          <p:cNvSpPr txBox="1">
            <a:spLocks noChangeArrowheads="1"/>
          </p:cNvSpPr>
          <p:nvPr/>
        </p:nvSpPr>
        <p:spPr bwMode="auto">
          <a:xfrm>
            <a:off x="6705600" y="32146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5</a:t>
            </a:r>
            <a:endParaRPr lang="en-US" altLang="en-US" sz="1800" dirty="0">
              <a:solidFill>
                <a:srgbClr val="339933"/>
              </a:solidFill>
            </a:endParaRPr>
          </a:p>
        </p:txBody>
      </p:sp>
      <p:sp>
        <p:nvSpPr>
          <p:cNvPr id="240701" name="Text Box 61"/>
          <p:cNvSpPr txBox="1">
            <a:spLocks noChangeArrowheads="1"/>
          </p:cNvSpPr>
          <p:nvPr/>
        </p:nvSpPr>
        <p:spPr bwMode="auto">
          <a:xfrm>
            <a:off x="8083550" y="3200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6</a:t>
            </a:r>
            <a:endParaRPr lang="en-US" altLang="en-US" sz="1800" dirty="0">
              <a:solidFill>
                <a:srgbClr val="339933"/>
              </a:solidFill>
            </a:endParaRPr>
          </a:p>
        </p:txBody>
      </p:sp>
      <p:sp>
        <p:nvSpPr>
          <p:cNvPr id="240702" name="Text Box 62"/>
          <p:cNvSpPr txBox="1">
            <a:spLocks noChangeArrowheads="1"/>
          </p:cNvSpPr>
          <p:nvPr/>
        </p:nvSpPr>
        <p:spPr bwMode="auto">
          <a:xfrm>
            <a:off x="4241062" y="4724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7</a:t>
            </a:r>
            <a:endParaRPr lang="en-US" altLang="en-US" sz="1800" dirty="0">
              <a:solidFill>
                <a:srgbClr val="339933"/>
              </a:solidFill>
            </a:endParaRPr>
          </a:p>
        </p:txBody>
      </p:sp>
      <p:sp>
        <p:nvSpPr>
          <p:cNvPr id="240703" name="Text Box 63"/>
          <p:cNvSpPr txBox="1">
            <a:spLocks noChangeArrowheads="1"/>
          </p:cNvSpPr>
          <p:nvPr/>
        </p:nvSpPr>
        <p:spPr bwMode="auto">
          <a:xfrm>
            <a:off x="4946650" y="4724400"/>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8</a:t>
            </a:r>
            <a:endParaRPr lang="en-US" altLang="en-US" sz="1800" dirty="0">
              <a:solidFill>
                <a:srgbClr val="339933"/>
              </a:solidFill>
            </a:endParaRPr>
          </a:p>
        </p:txBody>
      </p:sp>
      <p:sp>
        <p:nvSpPr>
          <p:cNvPr id="240704" name="Text Box 64"/>
          <p:cNvSpPr txBox="1">
            <a:spLocks noChangeArrowheads="1"/>
          </p:cNvSpPr>
          <p:nvPr/>
        </p:nvSpPr>
        <p:spPr bwMode="auto">
          <a:xfrm>
            <a:off x="5446380" y="47244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9</a:t>
            </a:r>
            <a:endParaRPr lang="en-US" altLang="en-US" sz="1800" dirty="0">
              <a:solidFill>
                <a:srgbClr val="339933"/>
              </a:solidFill>
            </a:endParaRPr>
          </a:p>
        </p:txBody>
      </p:sp>
      <p:sp>
        <p:nvSpPr>
          <p:cNvPr id="240705" name="Text Box 65"/>
          <p:cNvSpPr txBox="1">
            <a:spLocks noChangeArrowheads="1"/>
          </p:cNvSpPr>
          <p:nvPr/>
        </p:nvSpPr>
        <p:spPr bwMode="auto">
          <a:xfrm>
            <a:off x="6024676" y="4727020"/>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10</a:t>
            </a:r>
            <a:endParaRPr lang="en-US" altLang="en-US" sz="1800" dirty="0">
              <a:solidFill>
                <a:srgbClr val="339933"/>
              </a:solidFill>
            </a:endParaRPr>
          </a:p>
        </p:txBody>
      </p:sp>
      <p:sp>
        <p:nvSpPr>
          <p:cNvPr id="240706" name="Text Box 66"/>
          <p:cNvSpPr txBox="1">
            <a:spLocks noChangeArrowheads="1"/>
          </p:cNvSpPr>
          <p:nvPr/>
        </p:nvSpPr>
        <p:spPr bwMode="auto">
          <a:xfrm>
            <a:off x="6648450" y="4717423"/>
            <a:ext cx="406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dirty="0" smtClean="0">
                <a:solidFill>
                  <a:srgbClr val="339933"/>
                </a:solidFill>
              </a:rPr>
              <a:t>11</a:t>
            </a:r>
            <a:endParaRPr lang="en-US" altLang="en-US" sz="1800" dirty="0">
              <a:solidFill>
                <a:srgbClr val="339933"/>
              </a:solidFill>
            </a:endParaRPr>
          </a:p>
        </p:txBody>
      </p:sp>
      <p:sp>
        <p:nvSpPr>
          <p:cNvPr id="240707" name="Rectangle 67"/>
          <p:cNvSpPr>
            <a:spLocks noGrp="1" noChangeArrowheads="1"/>
          </p:cNvSpPr>
          <p:nvPr>
            <p:ph type="title"/>
          </p:nvPr>
        </p:nvSpPr>
        <p:spPr>
          <a:xfrm>
            <a:off x="685800" y="152400"/>
            <a:ext cx="7772400" cy="1143000"/>
          </a:xfrm>
        </p:spPr>
        <p:txBody>
          <a:bodyPr/>
          <a:lstStyle/>
          <a:p>
            <a:r>
              <a:rPr lang="en-US" altLang="en-US" dirty="0" smtClean="0"/>
              <a:t>Clever </a:t>
            </a:r>
            <a:r>
              <a:rPr lang="en-US" altLang="en-US" dirty="0"/>
              <a:t>Storage </a:t>
            </a:r>
            <a:r>
              <a:rPr lang="en-US" altLang="en-US" dirty="0" smtClean="0"/>
              <a:t>Trick </a:t>
            </a:r>
            <a:r>
              <a:rPr lang="en-US" altLang="en-US" sz="2400" dirty="0" smtClean="0">
                <a:solidFill>
                  <a:srgbClr val="92D050"/>
                </a:solidFill>
              </a:rPr>
              <a:t>allows us to easily find parents/kids without pointers</a:t>
            </a:r>
            <a:endParaRPr lang="en-US" altLang="en-US" sz="2400" dirty="0">
              <a:solidFill>
                <a:srgbClr val="92D050"/>
              </a:solidFill>
            </a:endParaRPr>
          </a:p>
        </p:txBody>
      </p:sp>
      <p:sp>
        <p:nvSpPr>
          <p:cNvPr id="240708" name="Rectangle 68"/>
          <p:cNvSpPr>
            <a:spLocks noGrp="1" noChangeArrowheads="1"/>
          </p:cNvSpPr>
          <p:nvPr>
            <p:ph type="body" idx="1"/>
          </p:nvPr>
        </p:nvSpPr>
        <p:spPr>
          <a:xfrm>
            <a:off x="685800" y="1219200"/>
            <a:ext cx="3505200" cy="3200400"/>
          </a:xfrm>
        </p:spPr>
        <p:txBody>
          <a:bodyPr/>
          <a:lstStyle/>
          <a:p>
            <a:pPr>
              <a:lnSpc>
                <a:spcPct val="90000"/>
              </a:lnSpc>
            </a:pPr>
            <a:r>
              <a:rPr lang="en-US" altLang="en-US" sz="2800" dirty="0"/>
              <a:t>Calculations:</a:t>
            </a:r>
          </a:p>
          <a:p>
            <a:pPr lvl="1">
              <a:lnSpc>
                <a:spcPct val="90000"/>
              </a:lnSpc>
            </a:pPr>
            <a:r>
              <a:rPr lang="en-US" altLang="en-US" sz="2400" dirty="0"/>
              <a:t>child:</a:t>
            </a:r>
          </a:p>
          <a:p>
            <a:pPr lvl="1">
              <a:lnSpc>
                <a:spcPct val="90000"/>
              </a:lnSpc>
            </a:pPr>
            <a:endParaRPr lang="en-US" altLang="en-US" sz="2400" dirty="0"/>
          </a:p>
          <a:p>
            <a:pPr lvl="1">
              <a:lnSpc>
                <a:spcPct val="90000"/>
              </a:lnSpc>
            </a:pPr>
            <a:r>
              <a:rPr lang="en-US" altLang="en-US" sz="2400" dirty="0"/>
              <a:t>parent:</a:t>
            </a:r>
          </a:p>
          <a:p>
            <a:pPr lvl="1">
              <a:lnSpc>
                <a:spcPct val="90000"/>
              </a:lnSpc>
            </a:pPr>
            <a:endParaRPr lang="en-US" altLang="en-US" sz="2400" dirty="0"/>
          </a:p>
          <a:p>
            <a:pPr lvl="1">
              <a:lnSpc>
                <a:spcPct val="90000"/>
              </a:lnSpc>
            </a:pPr>
            <a:r>
              <a:rPr lang="en-US" altLang="en-US" sz="2400" dirty="0"/>
              <a:t>root:</a:t>
            </a:r>
          </a:p>
          <a:p>
            <a:pPr lvl="1">
              <a:lnSpc>
                <a:spcPct val="90000"/>
              </a:lnSpc>
            </a:pPr>
            <a:endParaRPr lang="en-US" altLang="en-US" sz="2400" dirty="0"/>
          </a:p>
          <a:p>
            <a:pPr lvl="1">
              <a:lnSpc>
                <a:spcPct val="90000"/>
              </a:lnSpc>
            </a:pPr>
            <a:r>
              <a:rPr lang="en-US" altLang="en-US" sz="2400" dirty="0"/>
              <a:t>next free:</a:t>
            </a:r>
          </a:p>
        </p:txBody>
      </p:sp>
      <p:sp>
        <p:nvSpPr>
          <p:cNvPr id="240709" name="Text Box 69"/>
          <p:cNvSpPr txBox="1">
            <a:spLocks noChangeArrowheads="1"/>
          </p:cNvSpPr>
          <p:nvPr/>
        </p:nvSpPr>
        <p:spPr bwMode="auto">
          <a:xfrm>
            <a:off x="533400" y="5424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a:solidFill>
                  <a:schemeClr val="accent2"/>
                </a:solidFill>
              </a:rPr>
              <a:t>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AE179D2A-DF94-4C3F-A051-1C8BEBD06D12}" type="slidenum">
              <a:rPr lang="en-US" altLang="en-US"/>
              <a:pPr/>
              <a:t>60</a:t>
            </a:fld>
            <a:endParaRPr lang="en-US" altLang="en-US"/>
          </a:p>
        </p:txBody>
      </p:sp>
      <p:sp>
        <p:nvSpPr>
          <p:cNvPr id="378882" name="Rectangle 2"/>
          <p:cNvSpPr>
            <a:spLocks noGrp="1" noChangeArrowheads="1"/>
          </p:cNvSpPr>
          <p:nvPr>
            <p:ph type="title"/>
          </p:nvPr>
        </p:nvSpPr>
        <p:spPr>
          <a:xfrm>
            <a:off x="700088" y="304800"/>
            <a:ext cx="7721600" cy="914400"/>
          </a:xfrm>
        </p:spPr>
        <p:txBody>
          <a:bodyPr/>
          <a:lstStyle/>
          <a:p>
            <a:r>
              <a:rPr lang="en-US" altLang="en-US" dirty="0"/>
              <a:t>Definition of Binomial Queues</a:t>
            </a:r>
          </a:p>
        </p:txBody>
      </p:sp>
      <p:sp>
        <p:nvSpPr>
          <p:cNvPr id="378883" name="Oval 3"/>
          <p:cNvSpPr>
            <a:spLocks noChangeArrowheads="1"/>
          </p:cNvSpPr>
          <p:nvPr/>
        </p:nvSpPr>
        <p:spPr bwMode="auto">
          <a:xfrm>
            <a:off x="5110163" y="27892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4" name="Oval 4"/>
          <p:cNvSpPr>
            <a:spLocks noChangeArrowheads="1"/>
          </p:cNvSpPr>
          <p:nvPr/>
        </p:nvSpPr>
        <p:spPr bwMode="auto">
          <a:xfrm>
            <a:off x="5424488" y="357822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5" name="Line 5"/>
          <p:cNvSpPr>
            <a:spLocks noChangeShapeType="1"/>
          </p:cNvSpPr>
          <p:nvPr/>
        </p:nvSpPr>
        <p:spPr bwMode="auto">
          <a:xfrm>
            <a:off x="5372100" y="31210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886" name="Oval 6"/>
          <p:cNvSpPr>
            <a:spLocks noChangeArrowheads="1"/>
          </p:cNvSpPr>
          <p:nvPr/>
        </p:nvSpPr>
        <p:spPr bwMode="auto">
          <a:xfrm>
            <a:off x="911225" y="28733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78887" name="Oval 7"/>
          <p:cNvSpPr>
            <a:spLocks noChangeArrowheads="1"/>
          </p:cNvSpPr>
          <p:nvPr/>
        </p:nvSpPr>
        <p:spPr bwMode="auto">
          <a:xfrm>
            <a:off x="5857875" y="27924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8" name="Oval 8"/>
          <p:cNvSpPr>
            <a:spLocks noChangeArrowheads="1"/>
          </p:cNvSpPr>
          <p:nvPr/>
        </p:nvSpPr>
        <p:spPr bwMode="auto">
          <a:xfrm>
            <a:off x="6172200" y="3581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9" name="Line 9"/>
          <p:cNvSpPr>
            <a:spLocks noChangeShapeType="1"/>
          </p:cNvSpPr>
          <p:nvPr/>
        </p:nvSpPr>
        <p:spPr bwMode="auto">
          <a:xfrm>
            <a:off x="6119813" y="31242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890" name="Oval 10"/>
          <p:cNvSpPr>
            <a:spLocks noChangeArrowheads="1"/>
          </p:cNvSpPr>
          <p:nvPr/>
        </p:nvSpPr>
        <p:spPr bwMode="auto">
          <a:xfrm>
            <a:off x="6627813" y="35941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1" name="Oval 11"/>
          <p:cNvSpPr>
            <a:spLocks noChangeArrowheads="1"/>
          </p:cNvSpPr>
          <p:nvPr/>
        </p:nvSpPr>
        <p:spPr bwMode="auto">
          <a:xfrm>
            <a:off x="6942138" y="43830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2" name="Line 12"/>
          <p:cNvSpPr>
            <a:spLocks noChangeShapeType="1"/>
          </p:cNvSpPr>
          <p:nvPr/>
        </p:nvSpPr>
        <p:spPr bwMode="auto">
          <a:xfrm>
            <a:off x="6889750" y="39258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893" name="Line 13"/>
          <p:cNvSpPr>
            <a:spLocks noChangeShapeType="1"/>
          </p:cNvSpPr>
          <p:nvPr/>
        </p:nvSpPr>
        <p:spPr bwMode="auto">
          <a:xfrm>
            <a:off x="6153150" y="30734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894" name="Oval 14"/>
          <p:cNvSpPr>
            <a:spLocks noChangeArrowheads="1"/>
          </p:cNvSpPr>
          <p:nvPr/>
        </p:nvSpPr>
        <p:spPr bwMode="auto">
          <a:xfrm>
            <a:off x="7307263" y="3560763"/>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5" name="Oval 15"/>
          <p:cNvSpPr>
            <a:spLocks noChangeArrowheads="1"/>
          </p:cNvSpPr>
          <p:nvPr/>
        </p:nvSpPr>
        <p:spPr bwMode="auto">
          <a:xfrm>
            <a:off x="7621588" y="43497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6" name="Line 16"/>
          <p:cNvSpPr>
            <a:spLocks noChangeShapeType="1"/>
          </p:cNvSpPr>
          <p:nvPr/>
        </p:nvSpPr>
        <p:spPr bwMode="auto">
          <a:xfrm>
            <a:off x="7569200" y="389255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897" name="Oval 17"/>
          <p:cNvSpPr>
            <a:spLocks noChangeArrowheads="1"/>
          </p:cNvSpPr>
          <p:nvPr/>
        </p:nvSpPr>
        <p:spPr bwMode="auto">
          <a:xfrm>
            <a:off x="8077200" y="436245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8" name="Oval 18"/>
          <p:cNvSpPr>
            <a:spLocks noChangeArrowheads="1"/>
          </p:cNvSpPr>
          <p:nvPr/>
        </p:nvSpPr>
        <p:spPr bwMode="auto">
          <a:xfrm>
            <a:off x="8391525" y="51514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9" name="Line 19"/>
          <p:cNvSpPr>
            <a:spLocks noChangeShapeType="1"/>
          </p:cNvSpPr>
          <p:nvPr/>
        </p:nvSpPr>
        <p:spPr bwMode="auto">
          <a:xfrm>
            <a:off x="8339138" y="46942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00" name="Line 20"/>
          <p:cNvSpPr>
            <a:spLocks noChangeShapeType="1"/>
          </p:cNvSpPr>
          <p:nvPr/>
        </p:nvSpPr>
        <p:spPr bwMode="auto">
          <a:xfrm>
            <a:off x="7602538" y="3841750"/>
            <a:ext cx="557212"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01" name="Line 21"/>
          <p:cNvSpPr>
            <a:spLocks noChangeShapeType="1"/>
          </p:cNvSpPr>
          <p:nvPr/>
        </p:nvSpPr>
        <p:spPr bwMode="auto">
          <a:xfrm>
            <a:off x="6178550" y="2998788"/>
            <a:ext cx="1160463"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02" name="Text Box 22"/>
          <p:cNvSpPr txBox="1">
            <a:spLocks noChangeArrowheads="1"/>
          </p:cNvSpPr>
          <p:nvPr/>
        </p:nvSpPr>
        <p:spPr bwMode="auto">
          <a:xfrm>
            <a:off x="483338" y="1216323"/>
            <a:ext cx="8080431" cy="84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en-US" dirty="0"/>
              <a:t>Binomial Queue = “forest” of </a:t>
            </a:r>
            <a:r>
              <a:rPr lang="en-US" altLang="en-US" dirty="0">
                <a:solidFill>
                  <a:srgbClr val="0000FF"/>
                </a:solidFill>
              </a:rPr>
              <a:t>heap-ordered</a:t>
            </a:r>
            <a:r>
              <a:rPr lang="en-US" altLang="en-US" dirty="0"/>
              <a:t> binomial </a:t>
            </a:r>
            <a:r>
              <a:rPr lang="en-US" altLang="en-US" dirty="0" smtClean="0"/>
              <a:t>trees. Not all trees need to be present in queue</a:t>
            </a:r>
            <a:endParaRPr lang="en-US" altLang="en-US" dirty="0"/>
          </a:p>
        </p:txBody>
      </p:sp>
      <p:sp>
        <p:nvSpPr>
          <p:cNvPr id="378903" name="Text Box 23"/>
          <p:cNvSpPr txBox="1">
            <a:spLocks noChangeArrowheads="1"/>
          </p:cNvSpPr>
          <p:nvPr/>
        </p:nvSpPr>
        <p:spPr bwMode="auto">
          <a:xfrm>
            <a:off x="5119688" y="2727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78904" name="Text Box 24"/>
          <p:cNvSpPr txBox="1">
            <a:spLocks noChangeArrowheads="1"/>
          </p:cNvSpPr>
          <p:nvPr/>
        </p:nvSpPr>
        <p:spPr bwMode="auto">
          <a:xfrm>
            <a:off x="5437188" y="3514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378905" name="Text Box 25"/>
          <p:cNvSpPr txBox="1">
            <a:spLocks noChangeArrowheads="1"/>
          </p:cNvSpPr>
          <p:nvPr/>
        </p:nvSpPr>
        <p:spPr bwMode="auto">
          <a:xfrm>
            <a:off x="5815013" y="2722563"/>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78906" name="Text Box 26"/>
          <p:cNvSpPr txBox="1">
            <a:spLocks noChangeArrowheads="1"/>
          </p:cNvSpPr>
          <p:nvPr/>
        </p:nvSpPr>
        <p:spPr bwMode="auto">
          <a:xfrm>
            <a:off x="6180138" y="35099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378907" name="Text Box 27"/>
          <p:cNvSpPr txBox="1">
            <a:spLocks noChangeArrowheads="1"/>
          </p:cNvSpPr>
          <p:nvPr/>
        </p:nvSpPr>
        <p:spPr bwMode="auto">
          <a:xfrm>
            <a:off x="6656388" y="35179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78908" name="Text Box 28"/>
          <p:cNvSpPr txBox="1">
            <a:spLocks noChangeArrowheads="1"/>
          </p:cNvSpPr>
          <p:nvPr/>
        </p:nvSpPr>
        <p:spPr bwMode="auto">
          <a:xfrm>
            <a:off x="7332663" y="34925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378909" name="Text Box 29"/>
          <p:cNvSpPr txBox="1">
            <a:spLocks noChangeArrowheads="1"/>
          </p:cNvSpPr>
          <p:nvPr/>
        </p:nvSpPr>
        <p:spPr bwMode="auto">
          <a:xfrm>
            <a:off x="6948488" y="432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378910" name="Text Box 30"/>
          <p:cNvSpPr txBox="1">
            <a:spLocks noChangeArrowheads="1"/>
          </p:cNvSpPr>
          <p:nvPr/>
        </p:nvSpPr>
        <p:spPr bwMode="auto">
          <a:xfrm>
            <a:off x="7545388" y="42783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378911" name="Text Box 31"/>
          <p:cNvSpPr txBox="1">
            <a:spLocks noChangeArrowheads="1"/>
          </p:cNvSpPr>
          <p:nvPr/>
        </p:nvSpPr>
        <p:spPr bwMode="auto">
          <a:xfrm>
            <a:off x="8089900" y="42862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378912" name="Text Box 32"/>
          <p:cNvSpPr txBox="1">
            <a:spLocks noChangeArrowheads="1"/>
          </p:cNvSpPr>
          <p:nvPr/>
        </p:nvSpPr>
        <p:spPr bwMode="auto">
          <a:xfrm>
            <a:off x="8383588" y="5080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378913" name="Oval 33"/>
          <p:cNvSpPr>
            <a:spLocks noChangeArrowheads="1"/>
          </p:cNvSpPr>
          <p:nvPr/>
        </p:nvSpPr>
        <p:spPr bwMode="auto">
          <a:xfrm>
            <a:off x="1454150" y="2895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4" name="Oval 34"/>
          <p:cNvSpPr>
            <a:spLocks noChangeArrowheads="1"/>
          </p:cNvSpPr>
          <p:nvPr/>
        </p:nvSpPr>
        <p:spPr bwMode="auto">
          <a:xfrm>
            <a:off x="1768475" y="36845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5" name="Line 35"/>
          <p:cNvSpPr>
            <a:spLocks noChangeShapeType="1"/>
          </p:cNvSpPr>
          <p:nvPr/>
        </p:nvSpPr>
        <p:spPr bwMode="auto">
          <a:xfrm>
            <a:off x="1716088" y="32273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6" name="Oval 36"/>
          <p:cNvSpPr>
            <a:spLocks noChangeArrowheads="1"/>
          </p:cNvSpPr>
          <p:nvPr/>
        </p:nvSpPr>
        <p:spPr bwMode="auto">
          <a:xfrm>
            <a:off x="2224088" y="36972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7" name="Oval 37"/>
          <p:cNvSpPr>
            <a:spLocks noChangeArrowheads="1"/>
          </p:cNvSpPr>
          <p:nvPr/>
        </p:nvSpPr>
        <p:spPr bwMode="auto">
          <a:xfrm>
            <a:off x="2538413" y="44862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8" name="Line 38"/>
          <p:cNvSpPr>
            <a:spLocks noChangeShapeType="1"/>
          </p:cNvSpPr>
          <p:nvPr/>
        </p:nvSpPr>
        <p:spPr bwMode="auto">
          <a:xfrm>
            <a:off x="2486025" y="40290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9" name="Line 39"/>
          <p:cNvSpPr>
            <a:spLocks noChangeShapeType="1"/>
          </p:cNvSpPr>
          <p:nvPr/>
        </p:nvSpPr>
        <p:spPr bwMode="auto">
          <a:xfrm>
            <a:off x="1749425" y="31765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0" name="Text Box 40"/>
          <p:cNvSpPr txBox="1">
            <a:spLocks noChangeArrowheads="1"/>
          </p:cNvSpPr>
          <p:nvPr/>
        </p:nvSpPr>
        <p:spPr bwMode="auto">
          <a:xfrm>
            <a:off x="1460500" y="28400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378921" name="Text Box 41"/>
          <p:cNvSpPr txBox="1">
            <a:spLocks noChangeArrowheads="1"/>
          </p:cNvSpPr>
          <p:nvPr/>
        </p:nvSpPr>
        <p:spPr bwMode="auto">
          <a:xfrm>
            <a:off x="1793875" y="36210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378922" name="Text Box 42"/>
          <p:cNvSpPr txBox="1">
            <a:spLocks noChangeArrowheads="1"/>
          </p:cNvSpPr>
          <p:nvPr/>
        </p:nvSpPr>
        <p:spPr bwMode="auto">
          <a:xfrm>
            <a:off x="2228850" y="363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378923" name="Text Box 43"/>
          <p:cNvSpPr txBox="1">
            <a:spLocks noChangeArrowheads="1"/>
          </p:cNvSpPr>
          <p:nvPr/>
        </p:nvSpPr>
        <p:spPr bwMode="auto">
          <a:xfrm>
            <a:off x="2560638" y="44211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378924" name="Oval 44"/>
          <p:cNvSpPr>
            <a:spLocks noChangeArrowheads="1"/>
          </p:cNvSpPr>
          <p:nvPr/>
        </p:nvSpPr>
        <p:spPr bwMode="auto">
          <a:xfrm>
            <a:off x="4332288" y="2803525"/>
            <a:ext cx="366712" cy="366713"/>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378925" name="Text Box 45"/>
          <p:cNvSpPr txBox="1">
            <a:spLocks noChangeArrowheads="1"/>
          </p:cNvSpPr>
          <p:nvPr/>
        </p:nvSpPr>
        <p:spPr bwMode="auto">
          <a:xfrm>
            <a:off x="889000" y="2359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en-US" altLang="en-US"/>
          </a:p>
        </p:txBody>
      </p:sp>
      <p:sp>
        <p:nvSpPr>
          <p:cNvPr id="378926" name="Text Box 46"/>
          <p:cNvSpPr txBox="1">
            <a:spLocks noChangeArrowheads="1"/>
          </p:cNvSpPr>
          <p:nvPr/>
        </p:nvSpPr>
        <p:spPr bwMode="auto">
          <a:xfrm>
            <a:off x="844550" y="2185988"/>
            <a:ext cx="5421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2</a:t>
            </a:r>
            <a:r>
              <a:rPr lang="en-US" altLang="en-US" sz="2800">
                <a:solidFill>
                  <a:srgbClr val="FF0000"/>
                </a:solidFill>
              </a:rPr>
              <a:t>			        B</a:t>
            </a:r>
            <a:r>
              <a:rPr lang="en-US" altLang="en-US" sz="2800" baseline="-25000">
                <a:solidFill>
                  <a:srgbClr val="FF0000"/>
                </a:solidFill>
              </a:rPr>
              <a:t>0</a:t>
            </a:r>
            <a:r>
              <a:rPr lang="en-US" altLang="en-US" sz="2800">
                <a:solidFill>
                  <a:srgbClr val="FF0000"/>
                </a:solidFill>
              </a:rPr>
              <a:t>    B</a:t>
            </a:r>
            <a:r>
              <a:rPr lang="en-US" altLang="en-US" sz="2800" baseline="-25000">
                <a:solidFill>
                  <a:srgbClr val="FF0000"/>
                </a:solidFill>
              </a:rPr>
              <a:t>1</a:t>
            </a:r>
            <a:r>
              <a:rPr lang="en-US" altLang="en-US" sz="2800">
                <a:solidFill>
                  <a:srgbClr val="FF0000"/>
                </a:solidFill>
              </a:rPr>
              <a:t>    B</a:t>
            </a:r>
            <a:r>
              <a:rPr lang="en-US" altLang="en-US" sz="2800" baseline="-25000">
                <a:solidFill>
                  <a:srgbClr val="FF0000"/>
                </a:solidFill>
              </a:rPr>
              <a:t>3</a:t>
            </a:r>
          </a:p>
        </p:txBody>
      </p:sp>
      <p:sp>
        <p:nvSpPr>
          <p:cNvPr id="378927" name="Text Box 47"/>
          <p:cNvSpPr txBox="1">
            <a:spLocks noChangeArrowheads="1"/>
          </p:cNvSpPr>
          <p:nvPr/>
        </p:nvSpPr>
        <p:spPr bwMode="auto">
          <a:xfrm>
            <a:off x="811213" y="4968875"/>
            <a:ext cx="31210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Binomial queue H1</a:t>
            </a:r>
          </a:p>
          <a:p>
            <a:pPr algn="l" eaLnBrk="0" hangingPunct="0"/>
            <a:r>
              <a:rPr lang="en-US" altLang="en-US"/>
              <a:t>5 elements = 101 base 2</a:t>
            </a:r>
          </a:p>
          <a:p>
            <a:pPr algn="l" eaLnBrk="0" hangingPunct="0"/>
            <a:r>
              <a:rPr lang="en-US" altLang="en-US">
                <a:sym typeface="Wingdings" pitchFamily="2" charset="2"/>
              </a:rPr>
              <a:t> </a:t>
            </a:r>
            <a:r>
              <a:rPr lang="en-US" altLang="en-US" sz="2800">
                <a:solidFill>
                  <a:srgbClr val="FF0000"/>
                </a:solidFill>
              </a:rPr>
              <a:t>B</a:t>
            </a:r>
            <a:r>
              <a:rPr lang="en-US" altLang="en-US" sz="2800" baseline="-25000">
                <a:solidFill>
                  <a:srgbClr val="FF0000"/>
                </a:solidFill>
              </a:rPr>
              <a:t>2 </a:t>
            </a:r>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a:t>
            </a:r>
          </a:p>
        </p:txBody>
      </p:sp>
      <p:sp>
        <p:nvSpPr>
          <p:cNvPr id="378928" name="Text Box 48"/>
          <p:cNvSpPr txBox="1">
            <a:spLocks noChangeArrowheads="1"/>
          </p:cNvSpPr>
          <p:nvPr/>
        </p:nvSpPr>
        <p:spPr bwMode="auto">
          <a:xfrm>
            <a:off x="4699000" y="5010150"/>
            <a:ext cx="34258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Binomial queue H2</a:t>
            </a:r>
          </a:p>
          <a:p>
            <a:pPr algn="l" eaLnBrk="0" hangingPunct="0"/>
            <a:r>
              <a:rPr lang="en-US" altLang="en-US"/>
              <a:t>11 elements = 1011 base 2</a:t>
            </a:r>
          </a:p>
          <a:p>
            <a:pPr algn="l" eaLnBrk="0" hangingPunct="0"/>
            <a:r>
              <a:rPr lang="en-US" altLang="en-US">
                <a:sym typeface="Wingdings" pitchFamily="2" charset="2"/>
              </a:rPr>
              <a:t> </a:t>
            </a:r>
            <a:r>
              <a:rPr lang="en-US" altLang="en-US" sz="2800">
                <a:solidFill>
                  <a:srgbClr val="FF0000"/>
                </a:solidFill>
              </a:rPr>
              <a:t>B</a:t>
            </a:r>
            <a:r>
              <a:rPr lang="en-US" altLang="en-US" sz="2800" baseline="-25000">
                <a:solidFill>
                  <a:srgbClr val="FF0000"/>
                </a:solidFill>
              </a:rPr>
              <a:t>3</a:t>
            </a:r>
            <a:r>
              <a:rPr lang="en-US" altLang="en-US">
                <a:sym typeface="Wingdings" pitchFamily="2" charset="2"/>
              </a:rPr>
              <a:t> </a:t>
            </a:r>
            <a:r>
              <a:rPr lang="en-US" altLang="en-US" sz="2800">
                <a:solidFill>
                  <a:srgbClr val="FF0000"/>
                </a:solidFill>
              </a:rPr>
              <a:t>B</a:t>
            </a:r>
            <a:r>
              <a:rPr lang="en-US" altLang="en-US" sz="2800" baseline="-25000">
                <a:solidFill>
                  <a:srgbClr val="FF0000"/>
                </a:solidFill>
              </a:rPr>
              <a:t>1 </a:t>
            </a:r>
            <a:r>
              <a:rPr lang="en-US" altLang="en-US" sz="2800">
                <a:solidFill>
                  <a:srgbClr val="FF0000"/>
                </a:solidFill>
              </a:rPr>
              <a:t>B</a:t>
            </a:r>
            <a:r>
              <a:rPr lang="en-US" altLang="en-US" sz="2800" baseline="-25000">
                <a:solidFill>
                  <a:srgbClr val="FF0000"/>
                </a:solidFill>
              </a:rPr>
              <a:t>0</a:t>
            </a:r>
            <a:r>
              <a:rPr lang="en-US" altLang="en-US" sz="2800">
                <a:solidFill>
                  <a:srgbClr val="FF0000"/>
                </a:solidFill>
              </a:rPr>
              <a:t> </a:t>
            </a:r>
          </a:p>
        </p:txBody>
      </p:sp>
      <p:sp>
        <p:nvSpPr>
          <p:cNvPr id="378929" name="Line 49"/>
          <p:cNvSpPr>
            <a:spLocks noChangeShapeType="1"/>
          </p:cNvSpPr>
          <p:nvPr/>
        </p:nvSpPr>
        <p:spPr bwMode="auto">
          <a:xfrm>
            <a:off x="4092575" y="2286000"/>
            <a:ext cx="0" cy="394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1496696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258DEB3-EF94-4985-BF72-F14CB0380880}" type="slidenum">
              <a:rPr lang="en-US" altLang="en-US"/>
              <a:pPr/>
              <a:t>61</a:t>
            </a:fld>
            <a:endParaRPr lang="en-US" altLang="en-US"/>
          </a:p>
        </p:txBody>
      </p:sp>
      <p:sp>
        <p:nvSpPr>
          <p:cNvPr id="379906" name="Rectangle 2"/>
          <p:cNvSpPr>
            <a:spLocks noGrp="1" noChangeArrowheads="1"/>
          </p:cNvSpPr>
          <p:nvPr>
            <p:ph type="title"/>
          </p:nvPr>
        </p:nvSpPr>
        <p:spPr>
          <a:xfrm>
            <a:off x="685800" y="228600"/>
            <a:ext cx="7772400" cy="1143000"/>
          </a:xfrm>
        </p:spPr>
        <p:txBody>
          <a:bodyPr/>
          <a:lstStyle/>
          <a:p>
            <a:r>
              <a:rPr lang="en-US" altLang="en-US" dirty="0"/>
              <a:t>Binomial Queue Properties</a:t>
            </a:r>
          </a:p>
        </p:txBody>
      </p:sp>
      <p:sp>
        <p:nvSpPr>
          <p:cNvPr id="379907" name="Rectangle 3"/>
          <p:cNvSpPr>
            <a:spLocks noGrp="1" noChangeArrowheads="1"/>
          </p:cNvSpPr>
          <p:nvPr>
            <p:ph type="body" idx="1"/>
          </p:nvPr>
        </p:nvSpPr>
        <p:spPr>
          <a:xfrm>
            <a:off x="228600" y="1295400"/>
            <a:ext cx="8458200" cy="4953000"/>
          </a:xfrm>
        </p:spPr>
        <p:txBody>
          <a:bodyPr/>
          <a:lstStyle/>
          <a:p>
            <a:pPr marL="533400" indent="-533400">
              <a:buFontTx/>
              <a:buNone/>
            </a:pPr>
            <a:r>
              <a:rPr lang="en-US" altLang="en-US" sz="2800" dirty="0"/>
              <a:t>Suppose you are given a binomial queue of N nodes</a:t>
            </a:r>
          </a:p>
          <a:p>
            <a:pPr marL="533400" indent="-533400">
              <a:buFont typeface="Monotype Sorts" pitchFamily="2" charset="2"/>
              <a:buAutoNum type="arabicPeriod"/>
            </a:pPr>
            <a:r>
              <a:rPr lang="en-US" altLang="en-US" sz="2800" dirty="0"/>
              <a:t>There is a </a:t>
            </a:r>
            <a:r>
              <a:rPr lang="en-US" altLang="en-US" sz="2800" dirty="0">
                <a:solidFill>
                  <a:schemeClr val="accent2"/>
                </a:solidFill>
              </a:rPr>
              <a:t>unique set</a:t>
            </a:r>
            <a:r>
              <a:rPr lang="en-US" altLang="en-US" sz="2800" dirty="0"/>
              <a:t> of </a:t>
            </a:r>
            <a:r>
              <a:rPr lang="en-US" altLang="en-US" sz="2800" dirty="0" smtClean="0"/>
              <a:t>needed binomial tree </a:t>
            </a:r>
            <a:r>
              <a:rPr lang="en-US" altLang="en-US" sz="2800" dirty="0" smtClean="0">
                <a:solidFill>
                  <a:srgbClr val="0070C0"/>
                </a:solidFill>
              </a:rPr>
              <a:t>sizes</a:t>
            </a:r>
            <a:r>
              <a:rPr lang="en-US" altLang="en-US" sz="2800" dirty="0" smtClean="0"/>
              <a:t> </a:t>
            </a:r>
            <a:r>
              <a:rPr lang="en-US" altLang="en-US" sz="2800" dirty="0"/>
              <a:t>for N nodes</a:t>
            </a:r>
          </a:p>
          <a:p>
            <a:pPr marL="533400" indent="-533400">
              <a:buFont typeface="Monotype Sorts" pitchFamily="2" charset="2"/>
              <a:buAutoNum type="arabicPeriod"/>
            </a:pPr>
            <a:r>
              <a:rPr lang="en-US" altLang="en-US" sz="2800" dirty="0"/>
              <a:t>What is the maximum number of trees that can be in an N-node queue?</a:t>
            </a:r>
          </a:p>
          <a:p>
            <a:pPr marL="914400" lvl="1" indent="-457200"/>
            <a:r>
              <a:rPr lang="en-US" altLang="en-US" sz="2400" dirty="0"/>
              <a:t>1 node </a:t>
            </a:r>
            <a:r>
              <a:rPr lang="en-US" altLang="en-US" sz="2400" dirty="0">
                <a:sym typeface="Wingdings" pitchFamily="2" charset="2"/>
              </a:rPr>
              <a:t> 1 tree </a:t>
            </a:r>
            <a:r>
              <a:rPr lang="en-US" altLang="en-US" sz="2400" dirty="0">
                <a:solidFill>
                  <a:srgbClr val="FF0000"/>
                </a:solidFill>
              </a:rPr>
              <a:t>B</a:t>
            </a:r>
            <a:r>
              <a:rPr lang="en-US" altLang="en-US" sz="2400" baseline="-25000" dirty="0">
                <a:solidFill>
                  <a:srgbClr val="FF0000"/>
                </a:solidFill>
              </a:rPr>
              <a:t>0</a:t>
            </a:r>
            <a:r>
              <a:rPr lang="en-US" altLang="en-US" sz="2400" dirty="0">
                <a:sym typeface="Wingdings" pitchFamily="2" charset="2"/>
              </a:rPr>
              <a:t>; 2 nodes  1 tree </a:t>
            </a:r>
            <a:r>
              <a:rPr lang="en-US" altLang="en-US" sz="2400" dirty="0">
                <a:solidFill>
                  <a:srgbClr val="FF0000"/>
                </a:solidFill>
              </a:rPr>
              <a:t>B</a:t>
            </a:r>
            <a:r>
              <a:rPr lang="en-US" altLang="en-US" sz="2400" baseline="-25000" dirty="0">
                <a:solidFill>
                  <a:srgbClr val="FF0000"/>
                </a:solidFill>
              </a:rPr>
              <a:t>1</a:t>
            </a:r>
            <a:r>
              <a:rPr lang="en-US" altLang="en-US" sz="2400" dirty="0">
                <a:sym typeface="Wingdings" pitchFamily="2" charset="2"/>
              </a:rPr>
              <a:t>; 3 nodes  2 trees </a:t>
            </a:r>
            <a:r>
              <a:rPr lang="en-US" altLang="en-US" sz="2400" dirty="0">
                <a:solidFill>
                  <a:srgbClr val="FF0000"/>
                </a:solidFill>
              </a:rPr>
              <a:t>B</a:t>
            </a:r>
            <a:r>
              <a:rPr lang="en-US" altLang="en-US" sz="2400" baseline="-25000" dirty="0">
                <a:solidFill>
                  <a:srgbClr val="FF0000"/>
                </a:solidFill>
              </a:rPr>
              <a:t>0</a:t>
            </a:r>
            <a:r>
              <a:rPr lang="en-US" altLang="en-US" sz="2400" dirty="0">
                <a:solidFill>
                  <a:srgbClr val="FF0000"/>
                </a:solidFill>
              </a:rPr>
              <a:t> and B</a:t>
            </a:r>
            <a:r>
              <a:rPr lang="en-US" altLang="en-US" sz="2400" baseline="-25000" dirty="0">
                <a:solidFill>
                  <a:srgbClr val="FF0000"/>
                </a:solidFill>
              </a:rPr>
              <a:t>1</a:t>
            </a:r>
            <a:r>
              <a:rPr lang="en-US" altLang="en-US" sz="2400" dirty="0"/>
              <a:t>; 7 nodes </a:t>
            </a:r>
            <a:r>
              <a:rPr lang="en-US" altLang="en-US" sz="2400" dirty="0">
                <a:sym typeface="Wingdings" pitchFamily="2" charset="2"/>
              </a:rPr>
              <a:t> 3 trees </a:t>
            </a:r>
            <a:r>
              <a:rPr lang="en-US" altLang="en-US" sz="2400" dirty="0">
                <a:solidFill>
                  <a:srgbClr val="FF0000"/>
                </a:solidFill>
              </a:rPr>
              <a:t>B</a:t>
            </a:r>
            <a:r>
              <a:rPr lang="en-US" altLang="en-US" sz="2400" baseline="-25000" dirty="0">
                <a:solidFill>
                  <a:srgbClr val="FF0000"/>
                </a:solidFill>
              </a:rPr>
              <a:t>0</a:t>
            </a:r>
            <a:r>
              <a:rPr lang="en-US" altLang="en-US" sz="2400" dirty="0"/>
              <a:t>, </a:t>
            </a:r>
            <a:r>
              <a:rPr lang="en-US" altLang="en-US" sz="2400" dirty="0">
                <a:solidFill>
                  <a:srgbClr val="FF0000"/>
                </a:solidFill>
              </a:rPr>
              <a:t>B</a:t>
            </a:r>
            <a:r>
              <a:rPr lang="en-US" altLang="en-US" sz="2400" baseline="-25000" dirty="0">
                <a:solidFill>
                  <a:srgbClr val="FF0000"/>
                </a:solidFill>
              </a:rPr>
              <a:t>1</a:t>
            </a:r>
            <a:r>
              <a:rPr lang="en-US" altLang="en-US" sz="2400" dirty="0"/>
              <a:t> and </a:t>
            </a:r>
            <a:r>
              <a:rPr lang="en-US" altLang="en-US" sz="2400" dirty="0">
                <a:solidFill>
                  <a:srgbClr val="FF0000"/>
                </a:solidFill>
              </a:rPr>
              <a:t>B</a:t>
            </a:r>
            <a:r>
              <a:rPr lang="en-US" altLang="en-US" sz="2400" baseline="-25000" dirty="0">
                <a:solidFill>
                  <a:srgbClr val="FF0000"/>
                </a:solidFill>
              </a:rPr>
              <a:t>2</a:t>
            </a:r>
            <a:r>
              <a:rPr lang="en-US" altLang="en-US" sz="2400" dirty="0"/>
              <a:t> …</a:t>
            </a:r>
          </a:p>
          <a:p>
            <a:pPr marL="914400" lvl="1" indent="-457200"/>
            <a:r>
              <a:rPr lang="en-US" altLang="en-US" sz="2400" dirty="0">
                <a:sym typeface="Wingdings" pitchFamily="2" charset="2"/>
              </a:rPr>
              <a:t>Trees </a:t>
            </a:r>
            <a:r>
              <a:rPr lang="en-US" altLang="en-US" dirty="0">
                <a:solidFill>
                  <a:srgbClr val="FF0000"/>
                </a:solidFill>
              </a:rPr>
              <a:t>B</a:t>
            </a:r>
            <a:r>
              <a:rPr lang="en-US" altLang="en-US" baseline="-25000" dirty="0">
                <a:solidFill>
                  <a:srgbClr val="FF0000"/>
                </a:solidFill>
              </a:rPr>
              <a:t>0</a:t>
            </a:r>
            <a:r>
              <a:rPr lang="en-US" altLang="en-US" dirty="0">
                <a:solidFill>
                  <a:srgbClr val="FF0000"/>
                </a:solidFill>
              </a:rPr>
              <a:t>, B</a:t>
            </a:r>
            <a:r>
              <a:rPr lang="en-US" altLang="en-US" baseline="-25000" dirty="0">
                <a:solidFill>
                  <a:srgbClr val="FF0000"/>
                </a:solidFill>
              </a:rPr>
              <a:t>1</a:t>
            </a:r>
            <a:r>
              <a:rPr lang="en-US" altLang="en-US" dirty="0">
                <a:solidFill>
                  <a:srgbClr val="FF0000"/>
                </a:solidFill>
              </a:rPr>
              <a:t>, …, B</a:t>
            </a:r>
            <a:r>
              <a:rPr lang="en-US" altLang="en-US" baseline="-25000" dirty="0">
                <a:solidFill>
                  <a:srgbClr val="FF0000"/>
                </a:solidFill>
              </a:rPr>
              <a:t>k</a:t>
            </a:r>
            <a:r>
              <a:rPr lang="en-US" altLang="en-US" sz="2400" dirty="0"/>
              <a:t> can store up to 2</a:t>
            </a:r>
            <a:r>
              <a:rPr lang="en-US" altLang="en-US" sz="2400" baseline="30000" dirty="0"/>
              <a:t>0</a:t>
            </a:r>
            <a:r>
              <a:rPr lang="en-US" altLang="en-US" sz="2400" dirty="0"/>
              <a:t> + 2</a:t>
            </a:r>
            <a:r>
              <a:rPr lang="en-US" altLang="en-US" sz="2400" baseline="30000" dirty="0"/>
              <a:t>1</a:t>
            </a:r>
            <a:r>
              <a:rPr lang="en-US" altLang="en-US" sz="2400" dirty="0"/>
              <a:t> + … + 2</a:t>
            </a:r>
            <a:r>
              <a:rPr lang="en-US" altLang="en-US" sz="2400" baseline="30000" dirty="0"/>
              <a:t>k</a:t>
            </a:r>
            <a:r>
              <a:rPr lang="en-US" altLang="en-US" sz="2400" dirty="0"/>
              <a:t> = 2</a:t>
            </a:r>
            <a:r>
              <a:rPr lang="en-US" altLang="en-US" sz="2400" baseline="30000" dirty="0"/>
              <a:t>k+1</a:t>
            </a:r>
            <a:r>
              <a:rPr lang="en-US" altLang="en-US" sz="2400" dirty="0"/>
              <a:t> – 1 nodes = N. </a:t>
            </a:r>
          </a:p>
          <a:p>
            <a:pPr marL="914400" lvl="1" indent="-457200"/>
            <a:r>
              <a:rPr lang="en-US" altLang="en-US" sz="2400" dirty="0"/>
              <a:t>Maximum is when all trees are used.  So, solve for (k+1).</a:t>
            </a:r>
          </a:p>
          <a:p>
            <a:pPr marL="914400" lvl="1" indent="-457200"/>
            <a:r>
              <a:rPr lang="en-US" altLang="en-US" sz="2400" dirty="0">
                <a:solidFill>
                  <a:schemeClr val="accent2"/>
                </a:solidFill>
              </a:rPr>
              <a:t>Number of trees is </a:t>
            </a:r>
            <a:r>
              <a:rPr lang="en-US" altLang="en-US" sz="2400" dirty="0">
                <a:solidFill>
                  <a:schemeClr val="accent2"/>
                </a:solidFill>
                <a:sym typeface="Symbol" pitchFamily="18" charset="2"/>
              </a:rPr>
              <a:t> </a:t>
            </a:r>
            <a:r>
              <a:rPr lang="en-US" altLang="en-US" sz="2400" dirty="0">
                <a:solidFill>
                  <a:schemeClr val="accent2"/>
                </a:solidFill>
              </a:rPr>
              <a:t>log(N+1) = O(log N)</a:t>
            </a:r>
            <a:endParaRPr lang="en-US" altLang="en-US" sz="2400" dirty="0">
              <a:solidFill>
                <a:schemeClr val="accent2"/>
              </a:solidFill>
              <a:sym typeface="Wingdings" pitchFamily="2" charset="2"/>
            </a:endParaRPr>
          </a:p>
          <a:p>
            <a:pPr marL="533400" indent="-533400">
              <a:buFontTx/>
              <a:buAutoNum type="arabicPeriod"/>
            </a:pPr>
            <a:endParaRPr lang="en-US" altLang="en-US" sz="2800" dirty="0"/>
          </a:p>
          <a:p>
            <a:pPr marL="533400" indent="-533400"/>
            <a:endParaRPr lang="en-US" altLang="en-US" sz="2800" dirty="0"/>
          </a:p>
        </p:txBody>
      </p:sp>
    </p:spTree>
    <p:extLst>
      <p:ext uri="{BB962C8B-B14F-4D97-AF65-F5344CB8AC3E}">
        <p14:creationId xmlns:p14="http://schemas.microsoft.com/office/powerpoint/2010/main" val="312826795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4A4F53C-6A37-452C-93E8-0FAF206CB86E}" type="slidenum">
              <a:rPr lang="en-US" altLang="en-US"/>
              <a:pPr/>
              <a:t>62</a:t>
            </a:fld>
            <a:endParaRPr lang="en-US" altLang="en-US"/>
          </a:p>
        </p:txBody>
      </p:sp>
      <p:sp>
        <p:nvSpPr>
          <p:cNvPr id="380930" name="Rectangle 2"/>
          <p:cNvSpPr>
            <a:spLocks noGrp="1" noChangeArrowheads="1"/>
          </p:cNvSpPr>
          <p:nvPr>
            <p:ph type="title"/>
          </p:nvPr>
        </p:nvSpPr>
        <p:spPr>
          <a:xfrm>
            <a:off x="609600" y="304800"/>
            <a:ext cx="7772400" cy="1143000"/>
          </a:xfrm>
        </p:spPr>
        <p:txBody>
          <a:bodyPr/>
          <a:lstStyle/>
          <a:p>
            <a:r>
              <a:rPr lang="en-US" altLang="en-US"/>
              <a:t>Binomial Queues: Merge</a:t>
            </a:r>
          </a:p>
        </p:txBody>
      </p:sp>
      <p:sp>
        <p:nvSpPr>
          <p:cNvPr id="380931" name="Rectangle 3"/>
          <p:cNvSpPr>
            <a:spLocks noGrp="1" noChangeArrowheads="1"/>
          </p:cNvSpPr>
          <p:nvPr>
            <p:ph type="body" idx="1"/>
          </p:nvPr>
        </p:nvSpPr>
        <p:spPr>
          <a:xfrm>
            <a:off x="228600" y="1600200"/>
            <a:ext cx="8382000" cy="4572000"/>
          </a:xfrm>
        </p:spPr>
        <p:txBody>
          <a:bodyPr/>
          <a:lstStyle/>
          <a:p>
            <a:pPr marL="457200" indent="-457200"/>
            <a:r>
              <a:rPr lang="en-US" altLang="en-US" sz="2800"/>
              <a:t>Main Idea: Merge two binomial queues by </a:t>
            </a:r>
            <a:r>
              <a:rPr lang="en-US" altLang="en-US" sz="2800">
                <a:solidFill>
                  <a:srgbClr val="0000FF"/>
                </a:solidFill>
              </a:rPr>
              <a:t>merging individual binomial trees</a:t>
            </a:r>
          </a:p>
          <a:p>
            <a:pPr marL="838200" lvl="1" indent="-381000"/>
            <a:r>
              <a:rPr lang="en-US" altLang="en-US" sz="2400">
                <a:solidFill>
                  <a:srgbClr val="FF0000"/>
                </a:solidFill>
              </a:rPr>
              <a:t>Since </a:t>
            </a:r>
            <a:r>
              <a:rPr lang="en-US" altLang="en-US">
                <a:solidFill>
                  <a:srgbClr val="FF0000"/>
                </a:solidFill>
              </a:rPr>
              <a:t>B</a:t>
            </a:r>
            <a:r>
              <a:rPr lang="en-US" altLang="en-US" baseline="-25000">
                <a:solidFill>
                  <a:srgbClr val="FF0000"/>
                </a:solidFill>
              </a:rPr>
              <a:t>k+1</a:t>
            </a:r>
            <a:r>
              <a:rPr lang="en-US" altLang="en-US" sz="2400">
                <a:solidFill>
                  <a:srgbClr val="FF0000"/>
                </a:solidFill>
              </a:rPr>
              <a:t> is just two </a:t>
            </a:r>
            <a:r>
              <a:rPr lang="en-US" altLang="en-US">
                <a:solidFill>
                  <a:srgbClr val="FF0000"/>
                </a:solidFill>
              </a:rPr>
              <a:t>B</a:t>
            </a:r>
            <a:r>
              <a:rPr lang="en-US" altLang="en-US" baseline="-25000">
                <a:solidFill>
                  <a:srgbClr val="FF0000"/>
                </a:solidFill>
              </a:rPr>
              <a:t>k</a:t>
            </a:r>
            <a:r>
              <a:rPr lang="en-US" altLang="en-US" sz="2400">
                <a:solidFill>
                  <a:srgbClr val="FF0000"/>
                </a:solidFill>
              </a:rPr>
              <a:t>’s attached together, merging trees is easy</a:t>
            </a:r>
          </a:p>
          <a:p>
            <a:pPr marL="457200" indent="-457200"/>
            <a:r>
              <a:rPr lang="en-US" altLang="en-US" sz="2800"/>
              <a:t>Steps for creating new queue by merging:</a:t>
            </a:r>
          </a:p>
          <a:p>
            <a:pPr marL="838200" lvl="1" indent="-381000">
              <a:buFont typeface="Monotype Sorts" pitchFamily="2" charset="2"/>
              <a:buAutoNum type="arabicPeriod"/>
            </a:pPr>
            <a:r>
              <a:rPr lang="en-US" altLang="en-US" sz="2600"/>
              <a:t>Start with </a:t>
            </a:r>
            <a:r>
              <a:rPr lang="en-US" altLang="en-US" sz="2600">
                <a:solidFill>
                  <a:srgbClr val="FF0000"/>
                </a:solidFill>
              </a:rPr>
              <a:t>B</a:t>
            </a:r>
            <a:r>
              <a:rPr lang="en-US" altLang="en-US" sz="2600" baseline="-25000">
                <a:solidFill>
                  <a:srgbClr val="FF0000"/>
                </a:solidFill>
              </a:rPr>
              <a:t>k</a:t>
            </a:r>
            <a:r>
              <a:rPr lang="en-US" altLang="en-US" sz="2600"/>
              <a:t> for smallest k in either queue. </a:t>
            </a:r>
          </a:p>
          <a:p>
            <a:pPr marL="838200" lvl="1" indent="-381000">
              <a:buFont typeface="Monotype Sorts" pitchFamily="2" charset="2"/>
              <a:buAutoNum type="arabicPeriod"/>
            </a:pPr>
            <a:r>
              <a:rPr lang="en-US" altLang="en-US" sz="2600"/>
              <a:t>If only one </a:t>
            </a:r>
            <a:r>
              <a:rPr lang="en-US" altLang="en-US" sz="2600">
                <a:solidFill>
                  <a:srgbClr val="FF0000"/>
                </a:solidFill>
              </a:rPr>
              <a:t>B</a:t>
            </a:r>
            <a:r>
              <a:rPr lang="en-US" altLang="en-US" sz="2600" baseline="-25000">
                <a:solidFill>
                  <a:srgbClr val="FF0000"/>
                </a:solidFill>
              </a:rPr>
              <a:t>k</a:t>
            </a:r>
            <a:r>
              <a:rPr lang="en-US" altLang="en-US" sz="2600"/>
              <a:t>, add </a:t>
            </a:r>
            <a:r>
              <a:rPr lang="en-US" altLang="en-US" sz="2600">
                <a:solidFill>
                  <a:srgbClr val="FF0000"/>
                </a:solidFill>
              </a:rPr>
              <a:t>B</a:t>
            </a:r>
            <a:r>
              <a:rPr lang="en-US" altLang="en-US" sz="2600" baseline="-25000">
                <a:solidFill>
                  <a:srgbClr val="FF0000"/>
                </a:solidFill>
              </a:rPr>
              <a:t>k</a:t>
            </a:r>
            <a:r>
              <a:rPr lang="en-US" altLang="en-US" sz="2600"/>
              <a:t> to new queue and go to next k.</a:t>
            </a:r>
          </a:p>
          <a:p>
            <a:pPr marL="838200" lvl="1" indent="-381000">
              <a:buFont typeface="Monotype Sorts" pitchFamily="2" charset="2"/>
              <a:buAutoNum type="arabicPeriod"/>
            </a:pPr>
            <a:r>
              <a:rPr lang="en-US" altLang="en-US" sz="2600"/>
              <a:t>Merge two </a:t>
            </a:r>
            <a:r>
              <a:rPr lang="en-US" altLang="en-US" sz="2600">
                <a:solidFill>
                  <a:srgbClr val="FF0000"/>
                </a:solidFill>
              </a:rPr>
              <a:t>B</a:t>
            </a:r>
            <a:r>
              <a:rPr lang="en-US" altLang="en-US" sz="2600" baseline="-25000">
                <a:solidFill>
                  <a:srgbClr val="FF0000"/>
                </a:solidFill>
              </a:rPr>
              <a:t>k</a:t>
            </a:r>
            <a:r>
              <a:rPr lang="en-US" altLang="en-US" sz="2600">
                <a:solidFill>
                  <a:srgbClr val="FF0000"/>
                </a:solidFill>
              </a:rPr>
              <a:t>’s </a:t>
            </a:r>
            <a:r>
              <a:rPr lang="en-US" altLang="en-US" sz="2600"/>
              <a:t>to get new </a:t>
            </a:r>
            <a:r>
              <a:rPr lang="en-US" altLang="en-US" sz="2600">
                <a:solidFill>
                  <a:srgbClr val="FF0000"/>
                </a:solidFill>
              </a:rPr>
              <a:t>B</a:t>
            </a:r>
            <a:r>
              <a:rPr lang="en-US" altLang="en-US" sz="2600" baseline="-25000">
                <a:solidFill>
                  <a:srgbClr val="FF0000"/>
                </a:solidFill>
              </a:rPr>
              <a:t>k+1</a:t>
            </a:r>
            <a:r>
              <a:rPr lang="en-US" altLang="en-US" sz="2600">
                <a:solidFill>
                  <a:srgbClr val="FF0000"/>
                </a:solidFill>
              </a:rPr>
              <a:t> </a:t>
            </a:r>
            <a:r>
              <a:rPr lang="en-US" altLang="en-US" sz="2600"/>
              <a:t>by </a:t>
            </a:r>
            <a:r>
              <a:rPr lang="en-US" altLang="en-US" sz="2600">
                <a:solidFill>
                  <a:srgbClr val="0000FF"/>
                </a:solidFill>
              </a:rPr>
              <a:t>making larger root the child of smaller root</a:t>
            </a:r>
            <a:r>
              <a:rPr lang="en-US" altLang="en-US" sz="2600"/>
              <a:t>. Go to step 2 with k = k + 1.</a:t>
            </a:r>
          </a:p>
          <a:p>
            <a:pPr marL="457200" indent="-457200">
              <a:buFont typeface="Monotype Sorts" pitchFamily="2" charset="2"/>
              <a:buNone/>
            </a:pPr>
            <a:endParaRPr lang="en-US" altLang="en-US" sz="3000"/>
          </a:p>
        </p:txBody>
      </p:sp>
    </p:spTree>
    <p:extLst>
      <p:ext uri="{BB962C8B-B14F-4D97-AF65-F5344CB8AC3E}">
        <p14:creationId xmlns:p14="http://schemas.microsoft.com/office/powerpoint/2010/main" val="35122012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8085394F-E747-4F44-AA98-2185B333428D}" type="slidenum">
              <a:rPr lang="en-US" altLang="en-US"/>
              <a:pPr/>
              <a:t>63</a:t>
            </a:fld>
            <a:endParaRPr lang="en-US" altLang="en-US"/>
          </a:p>
        </p:txBody>
      </p:sp>
      <p:sp>
        <p:nvSpPr>
          <p:cNvPr id="381954"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381956" name="Oval 4"/>
          <p:cNvSpPr>
            <a:spLocks noChangeArrowheads="1"/>
          </p:cNvSpPr>
          <p:nvPr/>
        </p:nvSpPr>
        <p:spPr bwMode="auto">
          <a:xfrm>
            <a:off x="1311275" y="23526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57" name="Oval 5"/>
          <p:cNvSpPr>
            <a:spLocks noChangeArrowheads="1"/>
          </p:cNvSpPr>
          <p:nvPr/>
        </p:nvSpPr>
        <p:spPr bwMode="auto">
          <a:xfrm>
            <a:off x="1625600" y="31416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58" name="Line 6"/>
          <p:cNvSpPr>
            <a:spLocks noChangeShapeType="1"/>
          </p:cNvSpPr>
          <p:nvPr/>
        </p:nvSpPr>
        <p:spPr bwMode="auto">
          <a:xfrm>
            <a:off x="1573213" y="26844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59" name="Oval 7"/>
          <p:cNvSpPr>
            <a:spLocks noChangeArrowheads="1"/>
          </p:cNvSpPr>
          <p:nvPr/>
        </p:nvSpPr>
        <p:spPr bwMode="auto">
          <a:xfrm>
            <a:off x="5181600" y="23193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81960" name="Oval 8"/>
          <p:cNvSpPr>
            <a:spLocks noChangeArrowheads="1"/>
          </p:cNvSpPr>
          <p:nvPr/>
        </p:nvSpPr>
        <p:spPr bwMode="auto">
          <a:xfrm>
            <a:off x="2058988"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1" name="Oval 9"/>
          <p:cNvSpPr>
            <a:spLocks noChangeArrowheads="1"/>
          </p:cNvSpPr>
          <p:nvPr/>
        </p:nvSpPr>
        <p:spPr bwMode="auto">
          <a:xfrm>
            <a:off x="2373313"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2" name="Line 10"/>
          <p:cNvSpPr>
            <a:spLocks noChangeShapeType="1"/>
          </p:cNvSpPr>
          <p:nvPr/>
        </p:nvSpPr>
        <p:spPr bwMode="auto">
          <a:xfrm>
            <a:off x="2320925"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3" name="Oval 11"/>
          <p:cNvSpPr>
            <a:spLocks noChangeArrowheads="1"/>
          </p:cNvSpPr>
          <p:nvPr/>
        </p:nvSpPr>
        <p:spPr bwMode="auto">
          <a:xfrm>
            <a:off x="2828925"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4" name="Oval 12"/>
          <p:cNvSpPr>
            <a:spLocks noChangeArrowheads="1"/>
          </p:cNvSpPr>
          <p:nvPr/>
        </p:nvSpPr>
        <p:spPr bwMode="auto">
          <a:xfrm>
            <a:off x="3143250"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5" name="Line 13"/>
          <p:cNvSpPr>
            <a:spLocks noChangeShapeType="1"/>
          </p:cNvSpPr>
          <p:nvPr/>
        </p:nvSpPr>
        <p:spPr bwMode="auto">
          <a:xfrm>
            <a:off x="3090863"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6" name="Line 14"/>
          <p:cNvSpPr>
            <a:spLocks noChangeShapeType="1"/>
          </p:cNvSpPr>
          <p:nvPr/>
        </p:nvSpPr>
        <p:spPr bwMode="auto">
          <a:xfrm>
            <a:off x="2354263"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7" name="Oval 15"/>
          <p:cNvSpPr>
            <a:spLocks noChangeArrowheads="1"/>
          </p:cNvSpPr>
          <p:nvPr/>
        </p:nvSpPr>
        <p:spPr bwMode="auto">
          <a:xfrm>
            <a:off x="3508375"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8" name="Oval 16"/>
          <p:cNvSpPr>
            <a:spLocks noChangeArrowheads="1"/>
          </p:cNvSpPr>
          <p:nvPr/>
        </p:nvSpPr>
        <p:spPr bwMode="auto">
          <a:xfrm>
            <a:off x="3822700"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69" name="Line 17"/>
          <p:cNvSpPr>
            <a:spLocks noChangeShapeType="1"/>
          </p:cNvSpPr>
          <p:nvPr/>
        </p:nvSpPr>
        <p:spPr bwMode="auto">
          <a:xfrm>
            <a:off x="3770313"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0" name="Oval 18"/>
          <p:cNvSpPr>
            <a:spLocks noChangeArrowheads="1"/>
          </p:cNvSpPr>
          <p:nvPr/>
        </p:nvSpPr>
        <p:spPr bwMode="auto">
          <a:xfrm>
            <a:off x="4278313"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71" name="Oval 19"/>
          <p:cNvSpPr>
            <a:spLocks noChangeArrowheads="1"/>
          </p:cNvSpPr>
          <p:nvPr/>
        </p:nvSpPr>
        <p:spPr bwMode="auto">
          <a:xfrm>
            <a:off x="4592638"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72" name="Line 20"/>
          <p:cNvSpPr>
            <a:spLocks noChangeShapeType="1"/>
          </p:cNvSpPr>
          <p:nvPr/>
        </p:nvSpPr>
        <p:spPr bwMode="auto">
          <a:xfrm>
            <a:off x="4540250"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3" name="Line 21"/>
          <p:cNvSpPr>
            <a:spLocks noChangeShapeType="1"/>
          </p:cNvSpPr>
          <p:nvPr/>
        </p:nvSpPr>
        <p:spPr bwMode="auto">
          <a:xfrm>
            <a:off x="3803650"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4" name="Line 22"/>
          <p:cNvSpPr>
            <a:spLocks noChangeShapeType="1"/>
          </p:cNvSpPr>
          <p:nvPr/>
        </p:nvSpPr>
        <p:spPr bwMode="auto">
          <a:xfrm>
            <a:off x="2379663"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5" name="Text Box 23"/>
          <p:cNvSpPr txBox="1">
            <a:spLocks noChangeArrowheads="1"/>
          </p:cNvSpPr>
          <p:nvPr/>
        </p:nvSpPr>
        <p:spPr bwMode="auto">
          <a:xfrm>
            <a:off x="1320800" y="22907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81976" name="Text Box 24"/>
          <p:cNvSpPr txBox="1">
            <a:spLocks noChangeArrowheads="1"/>
          </p:cNvSpPr>
          <p:nvPr/>
        </p:nvSpPr>
        <p:spPr bwMode="auto">
          <a:xfrm>
            <a:off x="1638300"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381977" name="Text Box 25"/>
          <p:cNvSpPr txBox="1">
            <a:spLocks noChangeArrowheads="1"/>
          </p:cNvSpPr>
          <p:nvPr/>
        </p:nvSpPr>
        <p:spPr bwMode="auto">
          <a:xfrm>
            <a:off x="2016125"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81978" name="Text Box 26"/>
          <p:cNvSpPr txBox="1">
            <a:spLocks noChangeArrowheads="1"/>
          </p:cNvSpPr>
          <p:nvPr/>
        </p:nvSpPr>
        <p:spPr bwMode="auto">
          <a:xfrm>
            <a:off x="2381250"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381979" name="Text Box 27"/>
          <p:cNvSpPr txBox="1">
            <a:spLocks noChangeArrowheads="1"/>
          </p:cNvSpPr>
          <p:nvPr/>
        </p:nvSpPr>
        <p:spPr bwMode="auto">
          <a:xfrm>
            <a:off x="2857500"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381980" name="Text Box 28"/>
          <p:cNvSpPr txBox="1">
            <a:spLocks noChangeArrowheads="1"/>
          </p:cNvSpPr>
          <p:nvPr/>
        </p:nvSpPr>
        <p:spPr bwMode="auto">
          <a:xfrm>
            <a:off x="3533775"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381981" name="Text Box 29"/>
          <p:cNvSpPr txBox="1">
            <a:spLocks noChangeArrowheads="1"/>
          </p:cNvSpPr>
          <p:nvPr/>
        </p:nvSpPr>
        <p:spPr bwMode="auto">
          <a:xfrm>
            <a:off x="3149600"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381982" name="Text Box 30"/>
          <p:cNvSpPr txBox="1">
            <a:spLocks noChangeArrowheads="1"/>
          </p:cNvSpPr>
          <p:nvPr/>
        </p:nvSpPr>
        <p:spPr bwMode="auto">
          <a:xfrm>
            <a:off x="3746500"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381983" name="Text Box 31"/>
          <p:cNvSpPr txBox="1">
            <a:spLocks noChangeArrowheads="1"/>
          </p:cNvSpPr>
          <p:nvPr/>
        </p:nvSpPr>
        <p:spPr bwMode="auto">
          <a:xfrm>
            <a:off x="4291013"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381984" name="Text Box 32"/>
          <p:cNvSpPr txBox="1">
            <a:spLocks noChangeArrowheads="1"/>
          </p:cNvSpPr>
          <p:nvPr/>
        </p:nvSpPr>
        <p:spPr bwMode="auto">
          <a:xfrm>
            <a:off x="4584700"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381985" name="Oval 33"/>
          <p:cNvSpPr>
            <a:spLocks noChangeArrowheads="1"/>
          </p:cNvSpPr>
          <p:nvPr/>
        </p:nvSpPr>
        <p:spPr bwMode="auto">
          <a:xfrm>
            <a:off x="6359525" y="23415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6" name="Oval 34"/>
          <p:cNvSpPr>
            <a:spLocks noChangeArrowheads="1"/>
          </p:cNvSpPr>
          <p:nvPr/>
        </p:nvSpPr>
        <p:spPr bwMode="auto">
          <a:xfrm>
            <a:off x="6673850" y="313055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7" name="Line 35"/>
          <p:cNvSpPr>
            <a:spLocks noChangeShapeType="1"/>
          </p:cNvSpPr>
          <p:nvPr/>
        </p:nvSpPr>
        <p:spPr bwMode="auto">
          <a:xfrm>
            <a:off x="6621463" y="267335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8" name="Oval 36"/>
          <p:cNvSpPr>
            <a:spLocks noChangeArrowheads="1"/>
          </p:cNvSpPr>
          <p:nvPr/>
        </p:nvSpPr>
        <p:spPr bwMode="auto">
          <a:xfrm>
            <a:off x="7129463" y="31432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9" name="Oval 37"/>
          <p:cNvSpPr>
            <a:spLocks noChangeArrowheads="1"/>
          </p:cNvSpPr>
          <p:nvPr/>
        </p:nvSpPr>
        <p:spPr bwMode="auto">
          <a:xfrm>
            <a:off x="7443788" y="39322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90" name="Line 38"/>
          <p:cNvSpPr>
            <a:spLocks noChangeShapeType="1"/>
          </p:cNvSpPr>
          <p:nvPr/>
        </p:nvSpPr>
        <p:spPr bwMode="auto">
          <a:xfrm>
            <a:off x="7391400" y="34750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1" name="Line 39"/>
          <p:cNvSpPr>
            <a:spLocks noChangeShapeType="1"/>
          </p:cNvSpPr>
          <p:nvPr/>
        </p:nvSpPr>
        <p:spPr bwMode="auto">
          <a:xfrm>
            <a:off x="6654800" y="262255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2" name="Text Box 40"/>
          <p:cNvSpPr txBox="1">
            <a:spLocks noChangeArrowheads="1"/>
          </p:cNvSpPr>
          <p:nvPr/>
        </p:nvSpPr>
        <p:spPr bwMode="auto">
          <a:xfrm>
            <a:off x="6365875" y="2286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381993" name="Text Box 41"/>
          <p:cNvSpPr txBox="1">
            <a:spLocks noChangeArrowheads="1"/>
          </p:cNvSpPr>
          <p:nvPr/>
        </p:nvSpPr>
        <p:spPr bwMode="auto">
          <a:xfrm>
            <a:off x="6699250" y="3067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381994" name="Text Box 42"/>
          <p:cNvSpPr txBox="1">
            <a:spLocks noChangeArrowheads="1"/>
          </p:cNvSpPr>
          <p:nvPr/>
        </p:nvSpPr>
        <p:spPr bwMode="auto">
          <a:xfrm>
            <a:off x="7134225"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381995" name="Text Box 43"/>
          <p:cNvSpPr txBox="1">
            <a:spLocks noChangeArrowheads="1"/>
          </p:cNvSpPr>
          <p:nvPr/>
        </p:nvSpPr>
        <p:spPr bwMode="auto">
          <a:xfrm>
            <a:off x="7466013" y="38671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381996" name="Oval 44"/>
          <p:cNvSpPr>
            <a:spLocks noChangeArrowheads="1"/>
          </p:cNvSpPr>
          <p:nvPr/>
        </p:nvSpPr>
        <p:spPr bwMode="auto">
          <a:xfrm>
            <a:off x="533400" y="2366963"/>
            <a:ext cx="366713"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381998" name="Text Box 46"/>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Tree>
    <p:extLst>
      <p:ext uri="{BB962C8B-B14F-4D97-AF65-F5344CB8AC3E}">
        <p14:creationId xmlns:p14="http://schemas.microsoft.com/office/powerpoint/2010/main" val="369165395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3C2B0784-BD01-4B03-9283-C8248461DDB0}" type="slidenum">
              <a:rPr lang="en-US" altLang="en-US"/>
              <a:pPr/>
              <a:t>64</a:t>
            </a:fld>
            <a:endParaRPr lang="en-US" altLang="en-US"/>
          </a:p>
        </p:txBody>
      </p:sp>
      <p:sp>
        <p:nvSpPr>
          <p:cNvPr id="419842"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419843" name="Rectangle 3"/>
          <p:cNvSpPr>
            <a:spLocks noGrp="1" noChangeArrowheads="1"/>
          </p:cNvSpPr>
          <p:nvPr>
            <p:ph type="body" idx="1"/>
          </p:nvPr>
        </p:nvSpPr>
        <p:spPr>
          <a:xfrm>
            <a:off x="152400" y="1219200"/>
            <a:ext cx="1905000" cy="609600"/>
          </a:xfrm>
        </p:spPr>
        <p:txBody>
          <a:bodyPr/>
          <a:lstStyle/>
          <a:p>
            <a:endParaRPr lang="en-US" altLang="en-US"/>
          </a:p>
        </p:txBody>
      </p:sp>
      <p:sp>
        <p:nvSpPr>
          <p:cNvPr id="419844" name="Oval 4"/>
          <p:cNvSpPr>
            <a:spLocks noChangeArrowheads="1"/>
          </p:cNvSpPr>
          <p:nvPr/>
        </p:nvSpPr>
        <p:spPr bwMode="auto">
          <a:xfrm>
            <a:off x="1311275" y="23526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5" name="Oval 5"/>
          <p:cNvSpPr>
            <a:spLocks noChangeArrowheads="1"/>
          </p:cNvSpPr>
          <p:nvPr/>
        </p:nvSpPr>
        <p:spPr bwMode="auto">
          <a:xfrm>
            <a:off x="1625600" y="31416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6" name="Line 6"/>
          <p:cNvSpPr>
            <a:spLocks noChangeShapeType="1"/>
          </p:cNvSpPr>
          <p:nvPr/>
        </p:nvSpPr>
        <p:spPr bwMode="auto">
          <a:xfrm>
            <a:off x="1573213" y="26844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47" name="Oval 7"/>
          <p:cNvSpPr>
            <a:spLocks noChangeArrowheads="1"/>
          </p:cNvSpPr>
          <p:nvPr/>
        </p:nvSpPr>
        <p:spPr bwMode="auto">
          <a:xfrm>
            <a:off x="5181600" y="23193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19848" name="Oval 8"/>
          <p:cNvSpPr>
            <a:spLocks noChangeArrowheads="1"/>
          </p:cNvSpPr>
          <p:nvPr/>
        </p:nvSpPr>
        <p:spPr bwMode="auto">
          <a:xfrm>
            <a:off x="2058988"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9" name="Oval 9"/>
          <p:cNvSpPr>
            <a:spLocks noChangeArrowheads="1"/>
          </p:cNvSpPr>
          <p:nvPr/>
        </p:nvSpPr>
        <p:spPr bwMode="auto">
          <a:xfrm>
            <a:off x="2373313"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0" name="Line 10"/>
          <p:cNvSpPr>
            <a:spLocks noChangeShapeType="1"/>
          </p:cNvSpPr>
          <p:nvPr/>
        </p:nvSpPr>
        <p:spPr bwMode="auto">
          <a:xfrm>
            <a:off x="2320925"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51" name="Oval 11"/>
          <p:cNvSpPr>
            <a:spLocks noChangeArrowheads="1"/>
          </p:cNvSpPr>
          <p:nvPr/>
        </p:nvSpPr>
        <p:spPr bwMode="auto">
          <a:xfrm>
            <a:off x="2828925"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2" name="Oval 12"/>
          <p:cNvSpPr>
            <a:spLocks noChangeArrowheads="1"/>
          </p:cNvSpPr>
          <p:nvPr/>
        </p:nvSpPr>
        <p:spPr bwMode="auto">
          <a:xfrm>
            <a:off x="3143250"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3" name="Line 13"/>
          <p:cNvSpPr>
            <a:spLocks noChangeShapeType="1"/>
          </p:cNvSpPr>
          <p:nvPr/>
        </p:nvSpPr>
        <p:spPr bwMode="auto">
          <a:xfrm>
            <a:off x="3090863"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54" name="Line 14"/>
          <p:cNvSpPr>
            <a:spLocks noChangeShapeType="1"/>
          </p:cNvSpPr>
          <p:nvPr/>
        </p:nvSpPr>
        <p:spPr bwMode="auto">
          <a:xfrm>
            <a:off x="2354263"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55" name="Oval 15"/>
          <p:cNvSpPr>
            <a:spLocks noChangeArrowheads="1"/>
          </p:cNvSpPr>
          <p:nvPr/>
        </p:nvSpPr>
        <p:spPr bwMode="auto">
          <a:xfrm>
            <a:off x="3508375"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6" name="Oval 16"/>
          <p:cNvSpPr>
            <a:spLocks noChangeArrowheads="1"/>
          </p:cNvSpPr>
          <p:nvPr/>
        </p:nvSpPr>
        <p:spPr bwMode="auto">
          <a:xfrm>
            <a:off x="3822700"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7" name="Line 17"/>
          <p:cNvSpPr>
            <a:spLocks noChangeShapeType="1"/>
          </p:cNvSpPr>
          <p:nvPr/>
        </p:nvSpPr>
        <p:spPr bwMode="auto">
          <a:xfrm>
            <a:off x="3770313"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58" name="Oval 18"/>
          <p:cNvSpPr>
            <a:spLocks noChangeArrowheads="1"/>
          </p:cNvSpPr>
          <p:nvPr/>
        </p:nvSpPr>
        <p:spPr bwMode="auto">
          <a:xfrm>
            <a:off x="4278313"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9" name="Oval 19"/>
          <p:cNvSpPr>
            <a:spLocks noChangeArrowheads="1"/>
          </p:cNvSpPr>
          <p:nvPr/>
        </p:nvSpPr>
        <p:spPr bwMode="auto">
          <a:xfrm>
            <a:off x="4592638"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60" name="Line 20"/>
          <p:cNvSpPr>
            <a:spLocks noChangeShapeType="1"/>
          </p:cNvSpPr>
          <p:nvPr/>
        </p:nvSpPr>
        <p:spPr bwMode="auto">
          <a:xfrm>
            <a:off x="4540250"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1" name="Line 21"/>
          <p:cNvSpPr>
            <a:spLocks noChangeShapeType="1"/>
          </p:cNvSpPr>
          <p:nvPr/>
        </p:nvSpPr>
        <p:spPr bwMode="auto">
          <a:xfrm>
            <a:off x="3803650"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2" name="Line 22"/>
          <p:cNvSpPr>
            <a:spLocks noChangeShapeType="1"/>
          </p:cNvSpPr>
          <p:nvPr/>
        </p:nvSpPr>
        <p:spPr bwMode="auto">
          <a:xfrm>
            <a:off x="2379663"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3" name="Text Box 23"/>
          <p:cNvSpPr txBox="1">
            <a:spLocks noChangeArrowheads="1"/>
          </p:cNvSpPr>
          <p:nvPr/>
        </p:nvSpPr>
        <p:spPr bwMode="auto">
          <a:xfrm>
            <a:off x="1320800" y="22907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19864" name="Text Box 24"/>
          <p:cNvSpPr txBox="1">
            <a:spLocks noChangeArrowheads="1"/>
          </p:cNvSpPr>
          <p:nvPr/>
        </p:nvSpPr>
        <p:spPr bwMode="auto">
          <a:xfrm>
            <a:off x="1638300"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19865" name="Text Box 25"/>
          <p:cNvSpPr txBox="1">
            <a:spLocks noChangeArrowheads="1"/>
          </p:cNvSpPr>
          <p:nvPr/>
        </p:nvSpPr>
        <p:spPr bwMode="auto">
          <a:xfrm>
            <a:off x="2016125"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19866" name="Text Box 26"/>
          <p:cNvSpPr txBox="1">
            <a:spLocks noChangeArrowheads="1"/>
          </p:cNvSpPr>
          <p:nvPr/>
        </p:nvSpPr>
        <p:spPr bwMode="auto">
          <a:xfrm>
            <a:off x="2381250"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419867" name="Text Box 27"/>
          <p:cNvSpPr txBox="1">
            <a:spLocks noChangeArrowheads="1"/>
          </p:cNvSpPr>
          <p:nvPr/>
        </p:nvSpPr>
        <p:spPr bwMode="auto">
          <a:xfrm>
            <a:off x="2857500"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19868" name="Text Box 28"/>
          <p:cNvSpPr txBox="1">
            <a:spLocks noChangeArrowheads="1"/>
          </p:cNvSpPr>
          <p:nvPr/>
        </p:nvSpPr>
        <p:spPr bwMode="auto">
          <a:xfrm>
            <a:off x="3533775"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419869" name="Text Box 29"/>
          <p:cNvSpPr txBox="1">
            <a:spLocks noChangeArrowheads="1"/>
          </p:cNvSpPr>
          <p:nvPr/>
        </p:nvSpPr>
        <p:spPr bwMode="auto">
          <a:xfrm>
            <a:off x="3149600"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419870" name="Text Box 30"/>
          <p:cNvSpPr txBox="1">
            <a:spLocks noChangeArrowheads="1"/>
          </p:cNvSpPr>
          <p:nvPr/>
        </p:nvSpPr>
        <p:spPr bwMode="auto">
          <a:xfrm>
            <a:off x="3746500"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419871" name="Text Box 31"/>
          <p:cNvSpPr txBox="1">
            <a:spLocks noChangeArrowheads="1"/>
          </p:cNvSpPr>
          <p:nvPr/>
        </p:nvSpPr>
        <p:spPr bwMode="auto">
          <a:xfrm>
            <a:off x="4291013"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19872" name="Text Box 32"/>
          <p:cNvSpPr txBox="1">
            <a:spLocks noChangeArrowheads="1"/>
          </p:cNvSpPr>
          <p:nvPr/>
        </p:nvSpPr>
        <p:spPr bwMode="auto">
          <a:xfrm>
            <a:off x="4584700"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19873" name="Oval 33"/>
          <p:cNvSpPr>
            <a:spLocks noChangeArrowheads="1"/>
          </p:cNvSpPr>
          <p:nvPr/>
        </p:nvSpPr>
        <p:spPr bwMode="auto">
          <a:xfrm>
            <a:off x="6359525" y="23415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4" name="Oval 34"/>
          <p:cNvSpPr>
            <a:spLocks noChangeArrowheads="1"/>
          </p:cNvSpPr>
          <p:nvPr/>
        </p:nvSpPr>
        <p:spPr bwMode="auto">
          <a:xfrm>
            <a:off x="6673850" y="313055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5" name="Line 35"/>
          <p:cNvSpPr>
            <a:spLocks noChangeShapeType="1"/>
          </p:cNvSpPr>
          <p:nvPr/>
        </p:nvSpPr>
        <p:spPr bwMode="auto">
          <a:xfrm>
            <a:off x="6621463" y="267335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6" name="Oval 36"/>
          <p:cNvSpPr>
            <a:spLocks noChangeArrowheads="1"/>
          </p:cNvSpPr>
          <p:nvPr/>
        </p:nvSpPr>
        <p:spPr bwMode="auto">
          <a:xfrm>
            <a:off x="7129463" y="31432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7" name="Oval 37"/>
          <p:cNvSpPr>
            <a:spLocks noChangeArrowheads="1"/>
          </p:cNvSpPr>
          <p:nvPr/>
        </p:nvSpPr>
        <p:spPr bwMode="auto">
          <a:xfrm>
            <a:off x="7443788" y="39322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8" name="Line 38"/>
          <p:cNvSpPr>
            <a:spLocks noChangeShapeType="1"/>
          </p:cNvSpPr>
          <p:nvPr/>
        </p:nvSpPr>
        <p:spPr bwMode="auto">
          <a:xfrm>
            <a:off x="7391400" y="34750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79" name="Line 39"/>
          <p:cNvSpPr>
            <a:spLocks noChangeShapeType="1"/>
          </p:cNvSpPr>
          <p:nvPr/>
        </p:nvSpPr>
        <p:spPr bwMode="auto">
          <a:xfrm>
            <a:off x="6654800" y="262255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80" name="Text Box 40"/>
          <p:cNvSpPr txBox="1">
            <a:spLocks noChangeArrowheads="1"/>
          </p:cNvSpPr>
          <p:nvPr/>
        </p:nvSpPr>
        <p:spPr bwMode="auto">
          <a:xfrm>
            <a:off x="6365875" y="2286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19881" name="Text Box 41"/>
          <p:cNvSpPr txBox="1">
            <a:spLocks noChangeArrowheads="1"/>
          </p:cNvSpPr>
          <p:nvPr/>
        </p:nvSpPr>
        <p:spPr bwMode="auto">
          <a:xfrm>
            <a:off x="6699250" y="3067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419882" name="Text Box 42"/>
          <p:cNvSpPr txBox="1">
            <a:spLocks noChangeArrowheads="1"/>
          </p:cNvSpPr>
          <p:nvPr/>
        </p:nvSpPr>
        <p:spPr bwMode="auto">
          <a:xfrm>
            <a:off x="7134225"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19883" name="Text Box 43"/>
          <p:cNvSpPr txBox="1">
            <a:spLocks noChangeArrowheads="1"/>
          </p:cNvSpPr>
          <p:nvPr/>
        </p:nvSpPr>
        <p:spPr bwMode="auto">
          <a:xfrm>
            <a:off x="7466013" y="38671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19884" name="Oval 44"/>
          <p:cNvSpPr>
            <a:spLocks noChangeArrowheads="1"/>
          </p:cNvSpPr>
          <p:nvPr/>
        </p:nvSpPr>
        <p:spPr bwMode="auto">
          <a:xfrm>
            <a:off x="5729288" y="3138488"/>
            <a:ext cx="366712"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419885" name="Text Box 45"/>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
        <p:nvSpPr>
          <p:cNvPr id="419886" name="Line 46"/>
          <p:cNvSpPr>
            <a:spLocks noChangeShapeType="1"/>
          </p:cNvSpPr>
          <p:nvPr/>
        </p:nvSpPr>
        <p:spPr bwMode="auto">
          <a:xfrm>
            <a:off x="5410200" y="2667000"/>
            <a:ext cx="3810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1550808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5"/>
          <p:cNvSpPr>
            <a:spLocks noGrp="1"/>
          </p:cNvSpPr>
          <p:nvPr>
            <p:ph type="sldNum" sz="quarter" idx="12"/>
          </p:nvPr>
        </p:nvSpPr>
        <p:spPr/>
        <p:txBody>
          <a:bodyPr/>
          <a:lstStyle/>
          <a:p>
            <a:fld id="{D67AE3D1-5F31-440D-BC93-115EDFAB99BF}" type="slidenum">
              <a:rPr lang="en-US" altLang="en-US"/>
              <a:pPr/>
              <a:t>65</a:t>
            </a:fld>
            <a:endParaRPr lang="en-US" altLang="en-US"/>
          </a:p>
        </p:txBody>
      </p:sp>
      <p:sp>
        <p:nvSpPr>
          <p:cNvPr id="420866"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420867" name="Rectangle 3"/>
          <p:cNvSpPr>
            <a:spLocks noGrp="1" noChangeArrowheads="1"/>
          </p:cNvSpPr>
          <p:nvPr>
            <p:ph type="body" idx="1"/>
          </p:nvPr>
        </p:nvSpPr>
        <p:spPr>
          <a:xfrm>
            <a:off x="152400" y="1219200"/>
            <a:ext cx="1905000" cy="609600"/>
          </a:xfrm>
        </p:spPr>
        <p:txBody>
          <a:bodyPr/>
          <a:lstStyle/>
          <a:p>
            <a:endParaRPr lang="en-US" altLang="en-US"/>
          </a:p>
        </p:txBody>
      </p:sp>
      <p:sp>
        <p:nvSpPr>
          <p:cNvPr id="420868" name="Oval 4"/>
          <p:cNvSpPr>
            <a:spLocks noChangeArrowheads="1"/>
          </p:cNvSpPr>
          <p:nvPr/>
        </p:nvSpPr>
        <p:spPr bwMode="auto">
          <a:xfrm>
            <a:off x="457200" y="23526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69" name="Oval 5"/>
          <p:cNvSpPr>
            <a:spLocks noChangeArrowheads="1"/>
          </p:cNvSpPr>
          <p:nvPr/>
        </p:nvSpPr>
        <p:spPr bwMode="auto">
          <a:xfrm>
            <a:off x="771525" y="31416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0" name="Line 6"/>
          <p:cNvSpPr>
            <a:spLocks noChangeShapeType="1"/>
          </p:cNvSpPr>
          <p:nvPr/>
        </p:nvSpPr>
        <p:spPr bwMode="auto">
          <a:xfrm>
            <a:off x="719138" y="26844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Oval 7"/>
          <p:cNvSpPr>
            <a:spLocks noChangeArrowheads="1"/>
          </p:cNvSpPr>
          <p:nvPr/>
        </p:nvSpPr>
        <p:spPr bwMode="auto">
          <a:xfrm>
            <a:off x="1371600"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20872" name="Oval 8"/>
          <p:cNvSpPr>
            <a:spLocks noChangeArrowheads="1"/>
          </p:cNvSpPr>
          <p:nvPr/>
        </p:nvSpPr>
        <p:spPr bwMode="auto">
          <a:xfrm>
            <a:off x="2058988"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3" name="Oval 9"/>
          <p:cNvSpPr>
            <a:spLocks noChangeArrowheads="1"/>
          </p:cNvSpPr>
          <p:nvPr/>
        </p:nvSpPr>
        <p:spPr bwMode="auto">
          <a:xfrm>
            <a:off x="2373313"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4" name="Line 10"/>
          <p:cNvSpPr>
            <a:spLocks noChangeShapeType="1"/>
          </p:cNvSpPr>
          <p:nvPr/>
        </p:nvSpPr>
        <p:spPr bwMode="auto">
          <a:xfrm>
            <a:off x="2320925"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5" name="Oval 11"/>
          <p:cNvSpPr>
            <a:spLocks noChangeArrowheads="1"/>
          </p:cNvSpPr>
          <p:nvPr/>
        </p:nvSpPr>
        <p:spPr bwMode="auto">
          <a:xfrm>
            <a:off x="2828925"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6" name="Oval 12"/>
          <p:cNvSpPr>
            <a:spLocks noChangeArrowheads="1"/>
          </p:cNvSpPr>
          <p:nvPr/>
        </p:nvSpPr>
        <p:spPr bwMode="auto">
          <a:xfrm>
            <a:off x="3143250"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7" name="Line 13"/>
          <p:cNvSpPr>
            <a:spLocks noChangeShapeType="1"/>
          </p:cNvSpPr>
          <p:nvPr/>
        </p:nvSpPr>
        <p:spPr bwMode="auto">
          <a:xfrm>
            <a:off x="3090863"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8" name="Line 14"/>
          <p:cNvSpPr>
            <a:spLocks noChangeShapeType="1"/>
          </p:cNvSpPr>
          <p:nvPr/>
        </p:nvSpPr>
        <p:spPr bwMode="auto">
          <a:xfrm>
            <a:off x="2354263"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9" name="Oval 15"/>
          <p:cNvSpPr>
            <a:spLocks noChangeArrowheads="1"/>
          </p:cNvSpPr>
          <p:nvPr/>
        </p:nvSpPr>
        <p:spPr bwMode="auto">
          <a:xfrm>
            <a:off x="3508375"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0" name="Oval 16"/>
          <p:cNvSpPr>
            <a:spLocks noChangeArrowheads="1"/>
          </p:cNvSpPr>
          <p:nvPr/>
        </p:nvSpPr>
        <p:spPr bwMode="auto">
          <a:xfrm>
            <a:off x="3822700"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1" name="Line 17"/>
          <p:cNvSpPr>
            <a:spLocks noChangeShapeType="1"/>
          </p:cNvSpPr>
          <p:nvPr/>
        </p:nvSpPr>
        <p:spPr bwMode="auto">
          <a:xfrm>
            <a:off x="3770313"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2" name="Oval 18"/>
          <p:cNvSpPr>
            <a:spLocks noChangeArrowheads="1"/>
          </p:cNvSpPr>
          <p:nvPr/>
        </p:nvSpPr>
        <p:spPr bwMode="auto">
          <a:xfrm>
            <a:off x="4278313"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3" name="Oval 19"/>
          <p:cNvSpPr>
            <a:spLocks noChangeArrowheads="1"/>
          </p:cNvSpPr>
          <p:nvPr/>
        </p:nvSpPr>
        <p:spPr bwMode="auto">
          <a:xfrm>
            <a:off x="4592638"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4" name="Line 20"/>
          <p:cNvSpPr>
            <a:spLocks noChangeShapeType="1"/>
          </p:cNvSpPr>
          <p:nvPr/>
        </p:nvSpPr>
        <p:spPr bwMode="auto">
          <a:xfrm>
            <a:off x="4540250"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5" name="Line 21"/>
          <p:cNvSpPr>
            <a:spLocks noChangeShapeType="1"/>
          </p:cNvSpPr>
          <p:nvPr/>
        </p:nvSpPr>
        <p:spPr bwMode="auto">
          <a:xfrm>
            <a:off x="3803650"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6" name="Line 22"/>
          <p:cNvSpPr>
            <a:spLocks noChangeShapeType="1"/>
          </p:cNvSpPr>
          <p:nvPr/>
        </p:nvSpPr>
        <p:spPr bwMode="auto">
          <a:xfrm>
            <a:off x="2379663"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7" name="Text Box 23"/>
          <p:cNvSpPr txBox="1">
            <a:spLocks noChangeArrowheads="1"/>
          </p:cNvSpPr>
          <p:nvPr/>
        </p:nvSpPr>
        <p:spPr bwMode="auto">
          <a:xfrm>
            <a:off x="466725" y="22907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0888" name="Text Box 24"/>
          <p:cNvSpPr txBox="1">
            <a:spLocks noChangeArrowheads="1"/>
          </p:cNvSpPr>
          <p:nvPr/>
        </p:nvSpPr>
        <p:spPr bwMode="auto">
          <a:xfrm>
            <a:off x="784225"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0889" name="Text Box 25"/>
          <p:cNvSpPr txBox="1">
            <a:spLocks noChangeArrowheads="1"/>
          </p:cNvSpPr>
          <p:nvPr/>
        </p:nvSpPr>
        <p:spPr bwMode="auto">
          <a:xfrm>
            <a:off x="2016125"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0890" name="Text Box 26"/>
          <p:cNvSpPr txBox="1">
            <a:spLocks noChangeArrowheads="1"/>
          </p:cNvSpPr>
          <p:nvPr/>
        </p:nvSpPr>
        <p:spPr bwMode="auto">
          <a:xfrm>
            <a:off x="2381250"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420891" name="Text Box 27"/>
          <p:cNvSpPr txBox="1">
            <a:spLocks noChangeArrowheads="1"/>
          </p:cNvSpPr>
          <p:nvPr/>
        </p:nvSpPr>
        <p:spPr bwMode="auto">
          <a:xfrm>
            <a:off x="2857500"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0892" name="Text Box 28"/>
          <p:cNvSpPr txBox="1">
            <a:spLocks noChangeArrowheads="1"/>
          </p:cNvSpPr>
          <p:nvPr/>
        </p:nvSpPr>
        <p:spPr bwMode="auto">
          <a:xfrm>
            <a:off x="3533775"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420893" name="Text Box 29"/>
          <p:cNvSpPr txBox="1">
            <a:spLocks noChangeArrowheads="1"/>
          </p:cNvSpPr>
          <p:nvPr/>
        </p:nvSpPr>
        <p:spPr bwMode="auto">
          <a:xfrm>
            <a:off x="3149600"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420894" name="Text Box 30"/>
          <p:cNvSpPr txBox="1">
            <a:spLocks noChangeArrowheads="1"/>
          </p:cNvSpPr>
          <p:nvPr/>
        </p:nvSpPr>
        <p:spPr bwMode="auto">
          <a:xfrm>
            <a:off x="3746500"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420895" name="Text Box 31"/>
          <p:cNvSpPr txBox="1">
            <a:spLocks noChangeArrowheads="1"/>
          </p:cNvSpPr>
          <p:nvPr/>
        </p:nvSpPr>
        <p:spPr bwMode="auto">
          <a:xfrm>
            <a:off x="4291013"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0896" name="Text Box 32"/>
          <p:cNvSpPr txBox="1">
            <a:spLocks noChangeArrowheads="1"/>
          </p:cNvSpPr>
          <p:nvPr/>
        </p:nvSpPr>
        <p:spPr bwMode="auto">
          <a:xfrm>
            <a:off x="4584700"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0897" name="Oval 33"/>
          <p:cNvSpPr>
            <a:spLocks noChangeArrowheads="1"/>
          </p:cNvSpPr>
          <p:nvPr/>
        </p:nvSpPr>
        <p:spPr bwMode="auto">
          <a:xfrm>
            <a:off x="6359525" y="23415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8" name="Oval 34"/>
          <p:cNvSpPr>
            <a:spLocks noChangeArrowheads="1"/>
          </p:cNvSpPr>
          <p:nvPr/>
        </p:nvSpPr>
        <p:spPr bwMode="auto">
          <a:xfrm>
            <a:off x="6673850" y="313055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9" name="Line 35"/>
          <p:cNvSpPr>
            <a:spLocks noChangeShapeType="1"/>
          </p:cNvSpPr>
          <p:nvPr/>
        </p:nvSpPr>
        <p:spPr bwMode="auto">
          <a:xfrm>
            <a:off x="6621463" y="267335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00" name="Oval 36"/>
          <p:cNvSpPr>
            <a:spLocks noChangeArrowheads="1"/>
          </p:cNvSpPr>
          <p:nvPr/>
        </p:nvSpPr>
        <p:spPr bwMode="auto">
          <a:xfrm>
            <a:off x="7129463" y="31432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1" name="Oval 37"/>
          <p:cNvSpPr>
            <a:spLocks noChangeArrowheads="1"/>
          </p:cNvSpPr>
          <p:nvPr/>
        </p:nvSpPr>
        <p:spPr bwMode="auto">
          <a:xfrm>
            <a:off x="7443788" y="39322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2" name="Line 38"/>
          <p:cNvSpPr>
            <a:spLocks noChangeShapeType="1"/>
          </p:cNvSpPr>
          <p:nvPr/>
        </p:nvSpPr>
        <p:spPr bwMode="auto">
          <a:xfrm>
            <a:off x="7391400" y="34750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03" name="Line 39"/>
          <p:cNvSpPr>
            <a:spLocks noChangeShapeType="1"/>
          </p:cNvSpPr>
          <p:nvPr/>
        </p:nvSpPr>
        <p:spPr bwMode="auto">
          <a:xfrm>
            <a:off x="6654800" y="262255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04" name="Text Box 40"/>
          <p:cNvSpPr txBox="1">
            <a:spLocks noChangeArrowheads="1"/>
          </p:cNvSpPr>
          <p:nvPr/>
        </p:nvSpPr>
        <p:spPr bwMode="auto">
          <a:xfrm>
            <a:off x="6365875" y="2286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0905" name="Text Box 41"/>
          <p:cNvSpPr txBox="1">
            <a:spLocks noChangeArrowheads="1"/>
          </p:cNvSpPr>
          <p:nvPr/>
        </p:nvSpPr>
        <p:spPr bwMode="auto">
          <a:xfrm>
            <a:off x="6699250" y="3067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420906" name="Text Box 42"/>
          <p:cNvSpPr txBox="1">
            <a:spLocks noChangeArrowheads="1"/>
          </p:cNvSpPr>
          <p:nvPr/>
        </p:nvSpPr>
        <p:spPr bwMode="auto">
          <a:xfrm>
            <a:off x="7134225"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0907" name="Text Box 43"/>
          <p:cNvSpPr txBox="1">
            <a:spLocks noChangeArrowheads="1"/>
          </p:cNvSpPr>
          <p:nvPr/>
        </p:nvSpPr>
        <p:spPr bwMode="auto">
          <a:xfrm>
            <a:off x="7466013" y="38671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0908" name="Oval 44"/>
          <p:cNvSpPr>
            <a:spLocks noChangeArrowheads="1"/>
          </p:cNvSpPr>
          <p:nvPr/>
        </p:nvSpPr>
        <p:spPr bwMode="auto">
          <a:xfrm>
            <a:off x="1919288" y="3976688"/>
            <a:ext cx="366712"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420909" name="Text Box 45"/>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
        <p:nvSpPr>
          <p:cNvPr id="420910" name="Line 46"/>
          <p:cNvSpPr>
            <a:spLocks noChangeShapeType="1"/>
          </p:cNvSpPr>
          <p:nvPr/>
        </p:nvSpPr>
        <p:spPr bwMode="auto">
          <a:xfrm>
            <a:off x="1600200" y="3505200"/>
            <a:ext cx="3810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11" name="Line 47"/>
          <p:cNvSpPr>
            <a:spLocks noChangeShapeType="1"/>
          </p:cNvSpPr>
          <p:nvPr/>
        </p:nvSpPr>
        <p:spPr bwMode="auto">
          <a:xfrm>
            <a:off x="762000" y="2667000"/>
            <a:ext cx="6858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5686900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ED548B5E-7011-4556-BDC1-5F3C71778866}" type="slidenum">
              <a:rPr lang="en-US" altLang="en-US"/>
              <a:pPr/>
              <a:t>66</a:t>
            </a:fld>
            <a:endParaRPr lang="en-US" altLang="en-US"/>
          </a:p>
        </p:txBody>
      </p:sp>
      <p:sp>
        <p:nvSpPr>
          <p:cNvPr id="421890"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421891" name="Rectangle 3"/>
          <p:cNvSpPr>
            <a:spLocks noGrp="1" noChangeArrowheads="1"/>
          </p:cNvSpPr>
          <p:nvPr>
            <p:ph type="body" idx="1"/>
          </p:nvPr>
        </p:nvSpPr>
        <p:spPr>
          <a:xfrm>
            <a:off x="152400" y="1219200"/>
            <a:ext cx="1905000" cy="609600"/>
          </a:xfrm>
        </p:spPr>
        <p:txBody>
          <a:bodyPr/>
          <a:lstStyle/>
          <a:p>
            <a:endParaRPr lang="en-US" altLang="en-US"/>
          </a:p>
        </p:txBody>
      </p:sp>
      <p:sp>
        <p:nvSpPr>
          <p:cNvPr id="421892" name="Oval 4"/>
          <p:cNvSpPr>
            <a:spLocks noChangeArrowheads="1"/>
          </p:cNvSpPr>
          <p:nvPr/>
        </p:nvSpPr>
        <p:spPr bwMode="auto">
          <a:xfrm>
            <a:off x="457200" y="23526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3" name="Oval 5"/>
          <p:cNvSpPr>
            <a:spLocks noChangeArrowheads="1"/>
          </p:cNvSpPr>
          <p:nvPr/>
        </p:nvSpPr>
        <p:spPr bwMode="auto">
          <a:xfrm>
            <a:off x="771525" y="31416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4" name="Line 6"/>
          <p:cNvSpPr>
            <a:spLocks noChangeShapeType="1"/>
          </p:cNvSpPr>
          <p:nvPr/>
        </p:nvSpPr>
        <p:spPr bwMode="auto">
          <a:xfrm>
            <a:off x="719138" y="26844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895" name="Oval 7"/>
          <p:cNvSpPr>
            <a:spLocks noChangeArrowheads="1"/>
          </p:cNvSpPr>
          <p:nvPr/>
        </p:nvSpPr>
        <p:spPr bwMode="auto">
          <a:xfrm>
            <a:off x="1371600"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21896" name="Oval 8"/>
          <p:cNvSpPr>
            <a:spLocks noChangeArrowheads="1"/>
          </p:cNvSpPr>
          <p:nvPr/>
        </p:nvSpPr>
        <p:spPr bwMode="auto">
          <a:xfrm>
            <a:off x="3370263"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7" name="Oval 9"/>
          <p:cNvSpPr>
            <a:spLocks noChangeArrowheads="1"/>
          </p:cNvSpPr>
          <p:nvPr/>
        </p:nvSpPr>
        <p:spPr bwMode="auto">
          <a:xfrm>
            <a:off x="3684588"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8" name="Line 10"/>
          <p:cNvSpPr>
            <a:spLocks noChangeShapeType="1"/>
          </p:cNvSpPr>
          <p:nvPr/>
        </p:nvSpPr>
        <p:spPr bwMode="auto">
          <a:xfrm>
            <a:off x="3632200"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899" name="Oval 11"/>
          <p:cNvSpPr>
            <a:spLocks noChangeArrowheads="1"/>
          </p:cNvSpPr>
          <p:nvPr/>
        </p:nvSpPr>
        <p:spPr bwMode="auto">
          <a:xfrm>
            <a:off x="4140200"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0" name="Oval 12"/>
          <p:cNvSpPr>
            <a:spLocks noChangeArrowheads="1"/>
          </p:cNvSpPr>
          <p:nvPr/>
        </p:nvSpPr>
        <p:spPr bwMode="auto">
          <a:xfrm>
            <a:off x="4454525"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1" name="Line 13"/>
          <p:cNvSpPr>
            <a:spLocks noChangeShapeType="1"/>
          </p:cNvSpPr>
          <p:nvPr/>
        </p:nvSpPr>
        <p:spPr bwMode="auto">
          <a:xfrm>
            <a:off x="4402138"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02" name="Line 14"/>
          <p:cNvSpPr>
            <a:spLocks noChangeShapeType="1"/>
          </p:cNvSpPr>
          <p:nvPr/>
        </p:nvSpPr>
        <p:spPr bwMode="auto">
          <a:xfrm>
            <a:off x="3665538"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03" name="Oval 15"/>
          <p:cNvSpPr>
            <a:spLocks noChangeArrowheads="1"/>
          </p:cNvSpPr>
          <p:nvPr/>
        </p:nvSpPr>
        <p:spPr bwMode="auto">
          <a:xfrm>
            <a:off x="481965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4" name="Oval 16"/>
          <p:cNvSpPr>
            <a:spLocks noChangeArrowheads="1"/>
          </p:cNvSpPr>
          <p:nvPr/>
        </p:nvSpPr>
        <p:spPr bwMode="auto">
          <a:xfrm>
            <a:off x="5133975"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5" name="Line 17"/>
          <p:cNvSpPr>
            <a:spLocks noChangeShapeType="1"/>
          </p:cNvSpPr>
          <p:nvPr/>
        </p:nvSpPr>
        <p:spPr bwMode="auto">
          <a:xfrm>
            <a:off x="5081588"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06" name="Oval 18"/>
          <p:cNvSpPr>
            <a:spLocks noChangeArrowheads="1"/>
          </p:cNvSpPr>
          <p:nvPr/>
        </p:nvSpPr>
        <p:spPr bwMode="auto">
          <a:xfrm>
            <a:off x="5589588"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7" name="Oval 19"/>
          <p:cNvSpPr>
            <a:spLocks noChangeArrowheads="1"/>
          </p:cNvSpPr>
          <p:nvPr/>
        </p:nvSpPr>
        <p:spPr bwMode="auto">
          <a:xfrm>
            <a:off x="5903913"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8" name="Line 20"/>
          <p:cNvSpPr>
            <a:spLocks noChangeShapeType="1"/>
          </p:cNvSpPr>
          <p:nvPr/>
        </p:nvSpPr>
        <p:spPr bwMode="auto">
          <a:xfrm>
            <a:off x="5851525"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09" name="Line 21"/>
          <p:cNvSpPr>
            <a:spLocks noChangeShapeType="1"/>
          </p:cNvSpPr>
          <p:nvPr/>
        </p:nvSpPr>
        <p:spPr bwMode="auto">
          <a:xfrm>
            <a:off x="5114925"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10" name="Line 22"/>
          <p:cNvSpPr>
            <a:spLocks noChangeShapeType="1"/>
          </p:cNvSpPr>
          <p:nvPr/>
        </p:nvSpPr>
        <p:spPr bwMode="auto">
          <a:xfrm>
            <a:off x="3690938"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11" name="Text Box 23"/>
          <p:cNvSpPr txBox="1">
            <a:spLocks noChangeArrowheads="1"/>
          </p:cNvSpPr>
          <p:nvPr/>
        </p:nvSpPr>
        <p:spPr bwMode="auto">
          <a:xfrm>
            <a:off x="466725" y="22907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1912" name="Text Box 24"/>
          <p:cNvSpPr txBox="1">
            <a:spLocks noChangeArrowheads="1"/>
          </p:cNvSpPr>
          <p:nvPr/>
        </p:nvSpPr>
        <p:spPr bwMode="auto">
          <a:xfrm>
            <a:off x="784225" y="30781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1913" name="Text Box 25"/>
          <p:cNvSpPr txBox="1">
            <a:spLocks noChangeArrowheads="1"/>
          </p:cNvSpPr>
          <p:nvPr/>
        </p:nvSpPr>
        <p:spPr bwMode="auto">
          <a:xfrm>
            <a:off x="33274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1914" name="Text Box 26"/>
          <p:cNvSpPr txBox="1">
            <a:spLocks noChangeArrowheads="1"/>
          </p:cNvSpPr>
          <p:nvPr/>
        </p:nvSpPr>
        <p:spPr bwMode="auto">
          <a:xfrm>
            <a:off x="3692525"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421915" name="Text Box 27"/>
          <p:cNvSpPr txBox="1">
            <a:spLocks noChangeArrowheads="1"/>
          </p:cNvSpPr>
          <p:nvPr/>
        </p:nvSpPr>
        <p:spPr bwMode="auto">
          <a:xfrm>
            <a:off x="4168775"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1916" name="Text Box 28"/>
          <p:cNvSpPr txBox="1">
            <a:spLocks noChangeArrowheads="1"/>
          </p:cNvSpPr>
          <p:nvPr/>
        </p:nvSpPr>
        <p:spPr bwMode="auto">
          <a:xfrm>
            <a:off x="4845050"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421917" name="Text Box 29"/>
          <p:cNvSpPr txBox="1">
            <a:spLocks noChangeArrowheads="1"/>
          </p:cNvSpPr>
          <p:nvPr/>
        </p:nvSpPr>
        <p:spPr bwMode="auto">
          <a:xfrm>
            <a:off x="4460875"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421918" name="Text Box 30"/>
          <p:cNvSpPr txBox="1">
            <a:spLocks noChangeArrowheads="1"/>
          </p:cNvSpPr>
          <p:nvPr/>
        </p:nvSpPr>
        <p:spPr bwMode="auto">
          <a:xfrm>
            <a:off x="5057775"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421919" name="Text Box 31"/>
          <p:cNvSpPr txBox="1">
            <a:spLocks noChangeArrowheads="1"/>
          </p:cNvSpPr>
          <p:nvPr/>
        </p:nvSpPr>
        <p:spPr bwMode="auto">
          <a:xfrm>
            <a:off x="5602288"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1920" name="Text Box 32"/>
          <p:cNvSpPr txBox="1">
            <a:spLocks noChangeArrowheads="1"/>
          </p:cNvSpPr>
          <p:nvPr/>
        </p:nvSpPr>
        <p:spPr bwMode="auto">
          <a:xfrm>
            <a:off x="5895975"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1921" name="Oval 33"/>
          <p:cNvSpPr>
            <a:spLocks noChangeArrowheads="1"/>
          </p:cNvSpPr>
          <p:nvPr/>
        </p:nvSpPr>
        <p:spPr bwMode="auto">
          <a:xfrm>
            <a:off x="2209800" y="31226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22" name="Oval 34"/>
          <p:cNvSpPr>
            <a:spLocks noChangeArrowheads="1"/>
          </p:cNvSpPr>
          <p:nvPr/>
        </p:nvSpPr>
        <p:spPr bwMode="auto">
          <a:xfrm>
            <a:off x="2524125" y="3911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23" name="Line 35"/>
          <p:cNvSpPr>
            <a:spLocks noChangeShapeType="1"/>
          </p:cNvSpPr>
          <p:nvPr/>
        </p:nvSpPr>
        <p:spPr bwMode="auto">
          <a:xfrm>
            <a:off x="2471738" y="34544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24" name="Oval 36"/>
          <p:cNvSpPr>
            <a:spLocks noChangeArrowheads="1"/>
          </p:cNvSpPr>
          <p:nvPr/>
        </p:nvSpPr>
        <p:spPr bwMode="auto">
          <a:xfrm>
            <a:off x="2979738" y="39243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25" name="Oval 37"/>
          <p:cNvSpPr>
            <a:spLocks noChangeArrowheads="1"/>
          </p:cNvSpPr>
          <p:nvPr/>
        </p:nvSpPr>
        <p:spPr bwMode="auto">
          <a:xfrm>
            <a:off x="3294063" y="47132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26" name="Line 38"/>
          <p:cNvSpPr>
            <a:spLocks noChangeShapeType="1"/>
          </p:cNvSpPr>
          <p:nvPr/>
        </p:nvSpPr>
        <p:spPr bwMode="auto">
          <a:xfrm>
            <a:off x="3241675" y="42560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27" name="Line 39"/>
          <p:cNvSpPr>
            <a:spLocks noChangeShapeType="1"/>
          </p:cNvSpPr>
          <p:nvPr/>
        </p:nvSpPr>
        <p:spPr bwMode="auto">
          <a:xfrm>
            <a:off x="2505075" y="34036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28" name="Text Box 40"/>
          <p:cNvSpPr txBox="1">
            <a:spLocks noChangeArrowheads="1"/>
          </p:cNvSpPr>
          <p:nvPr/>
        </p:nvSpPr>
        <p:spPr bwMode="auto">
          <a:xfrm>
            <a:off x="2216150" y="30670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1929" name="Text Box 41"/>
          <p:cNvSpPr txBox="1">
            <a:spLocks noChangeArrowheads="1"/>
          </p:cNvSpPr>
          <p:nvPr/>
        </p:nvSpPr>
        <p:spPr bwMode="auto">
          <a:xfrm>
            <a:off x="2549525" y="38481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421930" name="Text Box 42"/>
          <p:cNvSpPr txBox="1">
            <a:spLocks noChangeArrowheads="1"/>
          </p:cNvSpPr>
          <p:nvPr/>
        </p:nvSpPr>
        <p:spPr bwMode="auto">
          <a:xfrm>
            <a:off x="2984500" y="38592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1931" name="Text Box 43"/>
          <p:cNvSpPr txBox="1">
            <a:spLocks noChangeArrowheads="1"/>
          </p:cNvSpPr>
          <p:nvPr/>
        </p:nvSpPr>
        <p:spPr bwMode="auto">
          <a:xfrm>
            <a:off x="3316288"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1932" name="Oval 44"/>
          <p:cNvSpPr>
            <a:spLocks noChangeArrowheads="1"/>
          </p:cNvSpPr>
          <p:nvPr/>
        </p:nvSpPr>
        <p:spPr bwMode="auto">
          <a:xfrm>
            <a:off x="1919288" y="3976688"/>
            <a:ext cx="366712"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421933" name="Text Box 45"/>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
        <p:nvSpPr>
          <p:cNvPr id="421934" name="Line 46"/>
          <p:cNvSpPr>
            <a:spLocks noChangeShapeType="1"/>
          </p:cNvSpPr>
          <p:nvPr/>
        </p:nvSpPr>
        <p:spPr bwMode="auto">
          <a:xfrm>
            <a:off x="1600200" y="3505200"/>
            <a:ext cx="3810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35" name="Line 47"/>
          <p:cNvSpPr>
            <a:spLocks noChangeShapeType="1"/>
          </p:cNvSpPr>
          <p:nvPr/>
        </p:nvSpPr>
        <p:spPr bwMode="auto">
          <a:xfrm>
            <a:off x="762000" y="2667000"/>
            <a:ext cx="6858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936" name="Line 48"/>
          <p:cNvSpPr>
            <a:spLocks noChangeShapeType="1"/>
          </p:cNvSpPr>
          <p:nvPr/>
        </p:nvSpPr>
        <p:spPr bwMode="auto">
          <a:xfrm>
            <a:off x="762000" y="2590800"/>
            <a:ext cx="14478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7332895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3CF1752F-CE06-46C7-9116-D76C9CC6D7CD}" type="slidenum">
              <a:rPr lang="en-US" altLang="en-US"/>
              <a:pPr/>
              <a:t>67</a:t>
            </a:fld>
            <a:endParaRPr lang="en-US" altLang="en-US"/>
          </a:p>
        </p:txBody>
      </p:sp>
      <p:sp>
        <p:nvSpPr>
          <p:cNvPr id="422914"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422915" name="Rectangle 3"/>
          <p:cNvSpPr>
            <a:spLocks noGrp="1" noChangeArrowheads="1"/>
          </p:cNvSpPr>
          <p:nvPr>
            <p:ph type="body" idx="1"/>
          </p:nvPr>
        </p:nvSpPr>
        <p:spPr>
          <a:xfrm>
            <a:off x="152400" y="1219200"/>
            <a:ext cx="1905000" cy="609600"/>
          </a:xfrm>
        </p:spPr>
        <p:txBody>
          <a:bodyPr/>
          <a:lstStyle/>
          <a:p>
            <a:endParaRPr lang="en-US" altLang="en-US"/>
          </a:p>
        </p:txBody>
      </p:sp>
      <p:sp>
        <p:nvSpPr>
          <p:cNvPr id="422916" name="Oval 4"/>
          <p:cNvSpPr>
            <a:spLocks noChangeArrowheads="1"/>
          </p:cNvSpPr>
          <p:nvPr/>
        </p:nvSpPr>
        <p:spPr bwMode="auto">
          <a:xfrm>
            <a:off x="5029200" y="30384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17" name="Oval 5"/>
          <p:cNvSpPr>
            <a:spLocks noChangeArrowheads="1"/>
          </p:cNvSpPr>
          <p:nvPr/>
        </p:nvSpPr>
        <p:spPr bwMode="auto">
          <a:xfrm>
            <a:off x="5343525" y="38274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18" name="Line 6"/>
          <p:cNvSpPr>
            <a:spLocks noChangeShapeType="1"/>
          </p:cNvSpPr>
          <p:nvPr/>
        </p:nvSpPr>
        <p:spPr bwMode="auto">
          <a:xfrm>
            <a:off x="5291138" y="33702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19" name="Oval 7"/>
          <p:cNvSpPr>
            <a:spLocks noChangeArrowheads="1"/>
          </p:cNvSpPr>
          <p:nvPr/>
        </p:nvSpPr>
        <p:spPr bwMode="auto">
          <a:xfrm>
            <a:off x="5943600" y="38433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22920" name="Oval 8"/>
          <p:cNvSpPr>
            <a:spLocks noChangeArrowheads="1"/>
          </p:cNvSpPr>
          <p:nvPr/>
        </p:nvSpPr>
        <p:spPr bwMode="auto">
          <a:xfrm>
            <a:off x="2328863"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1" name="Oval 9"/>
          <p:cNvSpPr>
            <a:spLocks noChangeArrowheads="1"/>
          </p:cNvSpPr>
          <p:nvPr/>
        </p:nvSpPr>
        <p:spPr bwMode="auto">
          <a:xfrm>
            <a:off x="2643188"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2" name="Line 10"/>
          <p:cNvSpPr>
            <a:spLocks noChangeShapeType="1"/>
          </p:cNvSpPr>
          <p:nvPr/>
        </p:nvSpPr>
        <p:spPr bwMode="auto">
          <a:xfrm>
            <a:off x="2590800"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23" name="Oval 11"/>
          <p:cNvSpPr>
            <a:spLocks noChangeArrowheads="1"/>
          </p:cNvSpPr>
          <p:nvPr/>
        </p:nvSpPr>
        <p:spPr bwMode="auto">
          <a:xfrm>
            <a:off x="3098800"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4" name="Oval 12"/>
          <p:cNvSpPr>
            <a:spLocks noChangeArrowheads="1"/>
          </p:cNvSpPr>
          <p:nvPr/>
        </p:nvSpPr>
        <p:spPr bwMode="auto">
          <a:xfrm>
            <a:off x="3413125"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5" name="Line 13"/>
          <p:cNvSpPr>
            <a:spLocks noChangeShapeType="1"/>
          </p:cNvSpPr>
          <p:nvPr/>
        </p:nvSpPr>
        <p:spPr bwMode="auto">
          <a:xfrm>
            <a:off x="3360738"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26" name="Line 14"/>
          <p:cNvSpPr>
            <a:spLocks noChangeShapeType="1"/>
          </p:cNvSpPr>
          <p:nvPr/>
        </p:nvSpPr>
        <p:spPr bwMode="auto">
          <a:xfrm>
            <a:off x="2624138"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27" name="Oval 15"/>
          <p:cNvSpPr>
            <a:spLocks noChangeArrowheads="1"/>
          </p:cNvSpPr>
          <p:nvPr/>
        </p:nvSpPr>
        <p:spPr bwMode="auto">
          <a:xfrm>
            <a:off x="377825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8" name="Oval 16"/>
          <p:cNvSpPr>
            <a:spLocks noChangeArrowheads="1"/>
          </p:cNvSpPr>
          <p:nvPr/>
        </p:nvSpPr>
        <p:spPr bwMode="auto">
          <a:xfrm>
            <a:off x="4092575"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9" name="Line 17"/>
          <p:cNvSpPr>
            <a:spLocks noChangeShapeType="1"/>
          </p:cNvSpPr>
          <p:nvPr/>
        </p:nvSpPr>
        <p:spPr bwMode="auto">
          <a:xfrm>
            <a:off x="4040188"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0" name="Oval 18"/>
          <p:cNvSpPr>
            <a:spLocks noChangeArrowheads="1"/>
          </p:cNvSpPr>
          <p:nvPr/>
        </p:nvSpPr>
        <p:spPr bwMode="auto">
          <a:xfrm>
            <a:off x="4548188"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31" name="Oval 19"/>
          <p:cNvSpPr>
            <a:spLocks noChangeArrowheads="1"/>
          </p:cNvSpPr>
          <p:nvPr/>
        </p:nvSpPr>
        <p:spPr bwMode="auto">
          <a:xfrm>
            <a:off x="4862513"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32" name="Line 20"/>
          <p:cNvSpPr>
            <a:spLocks noChangeShapeType="1"/>
          </p:cNvSpPr>
          <p:nvPr/>
        </p:nvSpPr>
        <p:spPr bwMode="auto">
          <a:xfrm>
            <a:off x="4810125"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3" name="Line 21"/>
          <p:cNvSpPr>
            <a:spLocks noChangeShapeType="1"/>
          </p:cNvSpPr>
          <p:nvPr/>
        </p:nvSpPr>
        <p:spPr bwMode="auto">
          <a:xfrm>
            <a:off x="4073525"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4" name="Line 22"/>
          <p:cNvSpPr>
            <a:spLocks noChangeShapeType="1"/>
          </p:cNvSpPr>
          <p:nvPr/>
        </p:nvSpPr>
        <p:spPr bwMode="auto">
          <a:xfrm>
            <a:off x="2649538"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5" name="Text Box 23"/>
          <p:cNvSpPr txBox="1">
            <a:spLocks noChangeArrowheads="1"/>
          </p:cNvSpPr>
          <p:nvPr/>
        </p:nvSpPr>
        <p:spPr bwMode="auto">
          <a:xfrm>
            <a:off x="5038725" y="29765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2936" name="Text Box 24"/>
          <p:cNvSpPr txBox="1">
            <a:spLocks noChangeArrowheads="1"/>
          </p:cNvSpPr>
          <p:nvPr/>
        </p:nvSpPr>
        <p:spPr bwMode="auto">
          <a:xfrm>
            <a:off x="5356225" y="37639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2937" name="Text Box 25"/>
          <p:cNvSpPr txBox="1">
            <a:spLocks noChangeArrowheads="1"/>
          </p:cNvSpPr>
          <p:nvPr/>
        </p:nvSpPr>
        <p:spPr bwMode="auto">
          <a:xfrm>
            <a:off x="22860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2938" name="Text Box 26"/>
          <p:cNvSpPr txBox="1">
            <a:spLocks noChangeArrowheads="1"/>
          </p:cNvSpPr>
          <p:nvPr/>
        </p:nvSpPr>
        <p:spPr bwMode="auto">
          <a:xfrm>
            <a:off x="2651125"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422939" name="Text Box 27"/>
          <p:cNvSpPr txBox="1">
            <a:spLocks noChangeArrowheads="1"/>
          </p:cNvSpPr>
          <p:nvPr/>
        </p:nvSpPr>
        <p:spPr bwMode="auto">
          <a:xfrm>
            <a:off x="3127375"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2940" name="Text Box 28"/>
          <p:cNvSpPr txBox="1">
            <a:spLocks noChangeArrowheads="1"/>
          </p:cNvSpPr>
          <p:nvPr/>
        </p:nvSpPr>
        <p:spPr bwMode="auto">
          <a:xfrm>
            <a:off x="3803650"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422941" name="Text Box 29"/>
          <p:cNvSpPr txBox="1">
            <a:spLocks noChangeArrowheads="1"/>
          </p:cNvSpPr>
          <p:nvPr/>
        </p:nvSpPr>
        <p:spPr bwMode="auto">
          <a:xfrm>
            <a:off x="3419475"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422942" name="Text Box 30"/>
          <p:cNvSpPr txBox="1">
            <a:spLocks noChangeArrowheads="1"/>
          </p:cNvSpPr>
          <p:nvPr/>
        </p:nvSpPr>
        <p:spPr bwMode="auto">
          <a:xfrm>
            <a:off x="4016375"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422943" name="Text Box 31"/>
          <p:cNvSpPr txBox="1">
            <a:spLocks noChangeArrowheads="1"/>
          </p:cNvSpPr>
          <p:nvPr/>
        </p:nvSpPr>
        <p:spPr bwMode="auto">
          <a:xfrm>
            <a:off x="4560888"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2944" name="Text Box 32"/>
          <p:cNvSpPr txBox="1">
            <a:spLocks noChangeArrowheads="1"/>
          </p:cNvSpPr>
          <p:nvPr/>
        </p:nvSpPr>
        <p:spPr bwMode="auto">
          <a:xfrm>
            <a:off x="4854575"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2945" name="Oval 33"/>
          <p:cNvSpPr>
            <a:spLocks noChangeArrowheads="1"/>
          </p:cNvSpPr>
          <p:nvPr/>
        </p:nvSpPr>
        <p:spPr bwMode="auto">
          <a:xfrm>
            <a:off x="6781800" y="38084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46" name="Oval 34"/>
          <p:cNvSpPr>
            <a:spLocks noChangeArrowheads="1"/>
          </p:cNvSpPr>
          <p:nvPr/>
        </p:nvSpPr>
        <p:spPr bwMode="auto">
          <a:xfrm>
            <a:off x="7096125" y="4597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47" name="Line 35"/>
          <p:cNvSpPr>
            <a:spLocks noChangeShapeType="1"/>
          </p:cNvSpPr>
          <p:nvPr/>
        </p:nvSpPr>
        <p:spPr bwMode="auto">
          <a:xfrm>
            <a:off x="7043738" y="41402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48" name="Oval 36"/>
          <p:cNvSpPr>
            <a:spLocks noChangeArrowheads="1"/>
          </p:cNvSpPr>
          <p:nvPr/>
        </p:nvSpPr>
        <p:spPr bwMode="auto">
          <a:xfrm>
            <a:off x="7551738" y="46101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49" name="Oval 37"/>
          <p:cNvSpPr>
            <a:spLocks noChangeArrowheads="1"/>
          </p:cNvSpPr>
          <p:nvPr/>
        </p:nvSpPr>
        <p:spPr bwMode="auto">
          <a:xfrm>
            <a:off x="7866063" y="53990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50" name="Line 38"/>
          <p:cNvSpPr>
            <a:spLocks noChangeShapeType="1"/>
          </p:cNvSpPr>
          <p:nvPr/>
        </p:nvSpPr>
        <p:spPr bwMode="auto">
          <a:xfrm>
            <a:off x="7813675" y="49418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1" name="Line 39"/>
          <p:cNvSpPr>
            <a:spLocks noChangeShapeType="1"/>
          </p:cNvSpPr>
          <p:nvPr/>
        </p:nvSpPr>
        <p:spPr bwMode="auto">
          <a:xfrm>
            <a:off x="7077075" y="40894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2" name="Text Box 40"/>
          <p:cNvSpPr txBox="1">
            <a:spLocks noChangeArrowheads="1"/>
          </p:cNvSpPr>
          <p:nvPr/>
        </p:nvSpPr>
        <p:spPr bwMode="auto">
          <a:xfrm>
            <a:off x="6788150" y="37528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2953" name="Text Box 41"/>
          <p:cNvSpPr txBox="1">
            <a:spLocks noChangeArrowheads="1"/>
          </p:cNvSpPr>
          <p:nvPr/>
        </p:nvSpPr>
        <p:spPr bwMode="auto">
          <a:xfrm>
            <a:off x="7121525" y="45339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422954" name="Text Box 42"/>
          <p:cNvSpPr txBox="1">
            <a:spLocks noChangeArrowheads="1"/>
          </p:cNvSpPr>
          <p:nvPr/>
        </p:nvSpPr>
        <p:spPr bwMode="auto">
          <a:xfrm>
            <a:off x="7556500" y="45450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2955" name="Text Box 43"/>
          <p:cNvSpPr txBox="1">
            <a:spLocks noChangeArrowheads="1"/>
          </p:cNvSpPr>
          <p:nvPr/>
        </p:nvSpPr>
        <p:spPr bwMode="auto">
          <a:xfrm>
            <a:off x="7888288" y="5334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2956" name="Oval 44"/>
          <p:cNvSpPr>
            <a:spLocks noChangeArrowheads="1"/>
          </p:cNvSpPr>
          <p:nvPr/>
        </p:nvSpPr>
        <p:spPr bwMode="auto">
          <a:xfrm>
            <a:off x="6491288" y="4662488"/>
            <a:ext cx="366712"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422957" name="Text Box 45"/>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
        <p:nvSpPr>
          <p:cNvPr id="422958" name="Line 46"/>
          <p:cNvSpPr>
            <a:spLocks noChangeShapeType="1"/>
          </p:cNvSpPr>
          <p:nvPr/>
        </p:nvSpPr>
        <p:spPr bwMode="auto">
          <a:xfrm>
            <a:off x="6172200" y="4191000"/>
            <a:ext cx="3810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9" name="Line 47"/>
          <p:cNvSpPr>
            <a:spLocks noChangeShapeType="1"/>
          </p:cNvSpPr>
          <p:nvPr/>
        </p:nvSpPr>
        <p:spPr bwMode="auto">
          <a:xfrm>
            <a:off x="5334000" y="3352800"/>
            <a:ext cx="6858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60" name="Line 48"/>
          <p:cNvSpPr>
            <a:spLocks noChangeShapeType="1"/>
          </p:cNvSpPr>
          <p:nvPr/>
        </p:nvSpPr>
        <p:spPr bwMode="auto">
          <a:xfrm>
            <a:off x="5334000" y="3276600"/>
            <a:ext cx="14478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0213438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840157A9-92B9-4DDB-9C00-4A131BB7A25B}" type="slidenum">
              <a:rPr lang="en-US" altLang="en-US"/>
              <a:pPr/>
              <a:t>68</a:t>
            </a:fld>
            <a:endParaRPr lang="en-US" altLang="en-US"/>
          </a:p>
        </p:txBody>
      </p:sp>
      <p:sp>
        <p:nvSpPr>
          <p:cNvPr id="423938" name="Rectangle 2"/>
          <p:cNvSpPr>
            <a:spLocks noGrp="1" noChangeArrowheads="1"/>
          </p:cNvSpPr>
          <p:nvPr>
            <p:ph type="title"/>
          </p:nvPr>
        </p:nvSpPr>
        <p:spPr>
          <a:xfrm>
            <a:off x="685800" y="152400"/>
            <a:ext cx="7772400" cy="1143000"/>
          </a:xfrm>
        </p:spPr>
        <p:txBody>
          <a:bodyPr/>
          <a:lstStyle/>
          <a:p>
            <a:r>
              <a:rPr lang="en-US" altLang="en-US"/>
              <a:t>Example: Binomial Queue Merge</a:t>
            </a:r>
          </a:p>
        </p:txBody>
      </p:sp>
      <p:sp>
        <p:nvSpPr>
          <p:cNvPr id="423939" name="Rectangle 3"/>
          <p:cNvSpPr>
            <a:spLocks noGrp="1" noChangeArrowheads="1"/>
          </p:cNvSpPr>
          <p:nvPr>
            <p:ph type="body" idx="1"/>
          </p:nvPr>
        </p:nvSpPr>
        <p:spPr>
          <a:xfrm>
            <a:off x="152400" y="1219200"/>
            <a:ext cx="1905000" cy="609600"/>
          </a:xfrm>
        </p:spPr>
        <p:txBody>
          <a:bodyPr/>
          <a:lstStyle/>
          <a:p>
            <a:endParaRPr lang="en-US" altLang="en-US"/>
          </a:p>
        </p:txBody>
      </p:sp>
      <p:sp>
        <p:nvSpPr>
          <p:cNvPr id="423940" name="Oval 4"/>
          <p:cNvSpPr>
            <a:spLocks noChangeArrowheads="1"/>
          </p:cNvSpPr>
          <p:nvPr/>
        </p:nvSpPr>
        <p:spPr bwMode="auto">
          <a:xfrm>
            <a:off x="5029200" y="30384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1" name="Oval 5"/>
          <p:cNvSpPr>
            <a:spLocks noChangeArrowheads="1"/>
          </p:cNvSpPr>
          <p:nvPr/>
        </p:nvSpPr>
        <p:spPr bwMode="auto">
          <a:xfrm>
            <a:off x="5343525" y="382746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2" name="Line 6"/>
          <p:cNvSpPr>
            <a:spLocks noChangeShapeType="1"/>
          </p:cNvSpPr>
          <p:nvPr/>
        </p:nvSpPr>
        <p:spPr bwMode="auto">
          <a:xfrm>
            <a:off x="5291138" y="3370263"/>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43" name="Oval 7"/>
          <p:cNvSpPr>
            <a:spLocks noChangeArrowheads="1"/>
          </p:cNvSpPr>
          <p:nvPr/>
        </p:nvSpPr>
        <p:spPr bwMode="auto">
          <a:xfrm>
            <a:off x="5943600" y="38433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23944" name="Oval 8"/>
          <p:cNvSpPr>
            <a:spLocks noChangeArrowheads="1"/>
          </p:cNvSpPr>
          <p:nvPr/>
        </p:nvSpPr>
        <p:spPr bwMode="auto">
          <a:xfrm>
            <a:off x="2328863" y="235585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5" name="Oval 9"/>
          <p:cNvSpPr>
            <a:spLocks noChangeArrowheads="1"/>
          </p:cNvSpPr>
          <p:nvPr/>
        </p:nvSpPr>
        <p:spPr bwMode="auto">
          <a:xfrm>
            <a:off x="2643188" y="314483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6" name="Line 10"/>
          <p:cNvSpPr>
            <a:spLocks noChangeShapeType="1"/>
          </p:cNvSpPr>
          <p:nvPr/>
        </p:nvSpPr>
        <p:spPr bwMode="auto">
          <a:xfrm>
            <a:off x="2590800" y="268763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47" name="Oval 11"/>
          <p:cNvSpPr>
            <a:spLocks noChangeArrowheads="1"/>
          </p:cNvSpPr>
          <p:nvPr/>
        </p:nvSpPr>
        <p:spPr bwMode="auto">
          <a:xfrm>
            <a:off x="3098800" y="315753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8" name="Oval 12"/>
          <p:cNvSpPr>
            <a:spLocks noChangeArrowheads="1"/>
          </p:cNvSpPr>
          <p:nvPr/>
        </p:nvSpPr>
        <p:spPr bwMode="auto">
          <a:xfrm>
            <a:off x="3413125" y="394652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9" name="Line 13"/>
          <p:cNvSpPr>
            <a:spLocks noChangeShapeType="1"/>
          </p:cNvSpPr>
          <p:nvPr/>
        </p:nvSpPr>
        <p:spPr bwMode="auto">
          <a:xfrm>
            <a:off x="3360738" y="348932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0" name="Line 14"/>
          <p:cNvSpPr>
            <a:spLocks noChangeShapeType="1"/>
          </p:cNvSpPr>
          <p:nvPr/>
        </p:nvSpPr>
        <p:spPr bwMode="auto">
          <a:xfrm>
            <a:off x="2624138" y="2636838"/>
            <a:ext cx="557212"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1" name="Oval 15"/>
          <p:cNvSpPr>
            <a:spLocks noChangeArrowheads="1"/>
          </p:cNvSpPr>
          <p:nvPr/>
        </p:nvSpPr>
        <p:spPr bwMode="auto">
          <a:xfrm>
            <a:off x="377825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2" name="Oval 16"/>
          <p:cNvSpPr>
            <a:spLocks noChangeArrowheads="1"/>
          </p:cNvSpPr>
          <p:nvPr/>
        </p:nvSpPr>
        <p:spPr bwMode="auto">
          <a:xfrm>
            <a:off x="4092575" y="3913188"/>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3" name="Line 17"/>
          <p:cNvSpPr>
            <a:spLocks noChangeShapeType="1"/>
          </p:cNvSpPr>
          <p:nvPr/>
        </p:nvSpPr>
        <p:spPr bwMode="auto">
          <a:xfrm>
            <a:off x="4040188" y="34559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4" name="Oval 18"/>
          <p:cNvSpPr>
            <a:spLocks noChangeArrowheads="1"/>
          </p:cNvSpPr>
          <p:nvPr/>
        </p:nvSpPr>
        <p:spPr bwMode="auto">
          <a:xfrm>
            <a:off x="4548188" y="39258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5" name="Oval 19"/>
          <p:cNvSpPr>
            <a:spLocks noChangeArrowheads="1"/>
          </p:cNvSpPr>
          <p:nvPr/>
        </p:nvSpPr>
        <p:spPr bwMode="auto">
          <a:xfrm>
            <a:off x="4862513" y="4714875"/>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6" name="Line 20"/>
          <p:cNvSpPr>
            <a:spLocks noChangeShapeType="1"/>
          </p:cNvSpPr>
          <p:nvPr/>
        </p:nvSpPr>
        <p:spPr bwMode="auto">
          <a:xfrm>
            <a:off x="4810125" y="4257675"/>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7" name="Line 21"/>
          <p:cNvSpPr>
            <a:spLocks noChangeShapeType="1"/>
          </p:cNvSpPr>
          <p:nvPr/>
        </p:nvSpPr>
        <p:spPr bwMode="auto">
          <a:xfrm>
            <a:off x="4073525" y="3405188"/>
            <a:ext cx="557213" cy="569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8" name="Line 22"/>
          <p:cNvSpPr>
            <a:spLocks noChangeShapeType="1"/>
          </p:cNvSpPr>
          <p:nvPr/>
        </p:nvSpPr>
        <p:spPr bwMode="auto">
          <a:xfrm>
            <a:off x="2649538" y="2562225"/>
            <a:ext cx="1160462" cy="63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59" name="Text Box 23"/>
          <p:cNvSpPr txBox="1">
            <a:spLocks noChangeArrowheads="1"/>
          </p:cNvSpPr>
          <p:nvPr/>
        </p:nvSpPr>
        <p:spPr bwMode="auto">
          <a:xfrm>
            <a:off x="5038725" y="29765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3960" name="Text Box 24"/>
          <p:cNvSpPr txBox="1">
            <a:spLocks noChangeArrowheads="1"/>
          </p:cNvSpPr>
          <p:nvPr/>
        </p:nvSpPr>
        <p:spPr bwMode="auto">
          <a:xfrm>
            <a:off x="5356225" y="37639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3961" name="Text Box 25"/>
          <p:cNvSpPr txBox="1">
            <a:spLocks noChangeArrowheads="1"/>
          </p:cNvSpPr>
          <p:nvPr/>
        </p:nvSpPr>
        <p:spPr bwMode="auto">
          <a:xfrm>
            <a:off x="22860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3962" name="Text Box 26"/>
          <p:cNvSpPr txBox="1">
            <a:spLocks noChangeArrowheads="1"/>
          </p:cNvSpPr>
          <p:nvPr/>
        </p:nvSpPr>
        <p:spPr bwMode="auto">
          <a:xfrm>
            <a:off x="2651125" y="307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sp>
        <p:nvSpPr>
          <p:cNvPr id="423963" name="Text Box 27"/>
          <p:cNvSpPr txBox="1">
            <a:spLocks noChangeArrowheads="1"/>
          </p:cNvSpPr>
          <p:nvPr/>
        </p:nvSpPr>
        <p:spPr bwMode="auto">
          <a:xfrm>
            <a:off x="3127375" y="30813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a:t>
            </a:r>
          </a:p>
        </p:txBody>
      </p:sp>
      <p:sp>
        <p:nvSpPr>
          <p:cNvPr id="423964" name="Text Box 28"/>
          <p:cNvSpPr txBox="1">
            <a:spLocks noChangeArrowheads="1"/>
          </p:cNvSpPr>
          <p:nvPr/>
        </p:nvSpPr>
        <p:spPr bwMode="auto">
          <a:xfrm>
            <a:off x="3803650" y="305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a:t>
            </a:r>
          </a:p>
        </p:txBody>
      </p:sp>
      <p:sp>
        <p:nvSpPr>
          <p:cNvPr id="423965" name="Text Box 29"/>
          <p:cNvSpPr txBox="1">
            <a:spLocks noChangeArrowheads="1"/>
          </p:cNvSpPr>
          <p:nvPr/>
        </p:nvSpPr>
        <p:spPr bwMode="auto">
          <a:xfrm>
            <a:off x="3419475" y="3889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8</a:t>
            </a:r>
          </a:p>
        </p:txBody>
      </p:sp>
      <p:sp>
        <p:nvSpPr>
          <p:cNvPr id="423966" name="Text Box 30"/>
          <p:cNvSpPr txBox="1">
            <a:spLocks noChangeArrowheads="1"/>
          </p:cNvSpPr>
          <p:nvPr/>
        </p:nvSpPr>
        <p:spPr bwMode="auto">
          <a:xfrm>
            <a:off x="4016375" y="3841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11</a:t>
            </a:r>
          </a:p>
        </p:txBody>
      </p:sp>
      <p:sp>
        <p:nvSpPr>
          <p:cNvPr id="423967" name="Text Box 31"/>
          <p:cNvSpPr txBox="1">
            <a:spLocks noChangeArrowheads="1"/>
          </p:cNvSpPr>
          <p:nvPr/>
        </p:nvSpPr>
        <p:spPr bwMode="auto">
          <a:xfrm>
            <a:off x="4560888" y="3849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3968" name="Text Box 32"/>
          <p:cNvSpPr txBox="1">
            <a:spLocks noChangeArrowheads="1"/>
          </p:cNvSpPr>
          <p:nvPr/>
        </p:nvSpPr>
        <p:spPr bwMode="auto">
          <a:xfrm>
            <a:off x="4854575" y="46434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3969" name="Oval 33"/>
          <p:cNvSpPr>
            <a:spLocks noChangeArrowheads="1"/>
          </p:cNvSpPr>
          <p:nvPr/>
        </p:nvSpPr>
        <p:spPr bwMode="auto">
          <a:xfrm>
            <a:off x="6781800" y="3808413"/>
            <a:ext cx="344488"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70" name="Oval 34"/>
          <p:cNvSpPr>
            <a:spLocks noChangeArrowheads="1"/>
          </p:cNvSpPr>
          <p:nvPr/>
        </p:nvSpPr>
        <p:spPr bwMode="auto">
          <a:xfrm>
            <a:off x="7096125" y="4597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71" name="Line 35"/>
          <p:cNvSpPr>
            <a:spLocks noChangeShapeType="1"/>
          </p:cNvSpPr>
          <p:nvPr/>
        </p:nvSpPr>
        <p:spPr bwMode="auto">
          <a:xfrm>
            <a:off x="7043738" y="4140200"/>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72" name="Oval 36"/>
          <p:cNvSpPr>
            <a:spLocks noChangeArrowheads="1"/>
          </p:cNvSpPr>
          <p:nvPr/>
        </p:nvSpPr>
        <p:spPr bwMode="auto">
          <a:xfrm>
            <a:off x="7551738" y="4610100"/>
            <a:ext cx="344487"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73" name="Oval 37"/>
          <p:cNvSpPr>
            <a:spLocks noChangeArrowheads="1"/>
          </p:cNvSpPr>
          <p:nvPr/>
        </p:nvSpPr>
        <p:spPr bwMode="auto">
          <a:xfrm>
            <a:off x="7866063" y="53990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74" name="Line 38"/>
          <p:cNvSpPr>
            <a:spLocks noChangeShapeType="1"/>
          </p:cNvSpPr>
          <p:nvPr/>
        </p:nvSpPr>
        <p:spPr bwMode="auto">
          <a:xfrm>
            <a:off x="7813675" y="4941888"/>
            <a:ext cx="184150" cy="492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75" name="Line 39"/>
          <p:cNvSpPr>
            <a:spLocks noChangeShapeType="1"/>
          </p:cNvSpPr>
          <p:nvPr/>
        </p:nvSpPr>
        <p:spPr bwMode="auto">
          <a:xfrm>
            <a:off x="7077075" y="4089400"/>
            <a:ext cx="557213" cy="569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76" name="Text Box 40"/>
          <p:cNvSpPr txBox="1">
            <a:spLocks noChangeArrowheads="1"/>
          </p:cNvSpPr>
          <p:nvPr/>
        </p:nvSpPr>
        <p:spPr bwMode="auto">
          <a:xfrm>
            <a:off x="6788150" y="37528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5</a:t>
            </a:r>
          </a:p>
        </p:txBody>
      </p:sp>
      <p:sp>
        <p:nvSpPr>
          <p:cNvPr id="423977" name="Text Box 41"/>
          <p:cNvSpPr txBox="1">
            <a:spLocks noChangeArrowheads="1"/>
          </p:cNvSpPr>
          <p:nvPr/>
        </p:nvSpPr>
        <p:spPr bwMode="auto">
          <a:xfrm>
            <a:off x="7121525" y="45339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9</a:t>
            </a:r>
          </a:p>
        </p:txBody>
      </p:sp>
      <p:sp>
        <p:nvSpPr>
          <p:cNvPr id="423978" name="Text Box 42"/>
          <p:cNvSpPr txBox="1">
            <a:spLocks noChangeArrowheads="1"/>
          </p:cNvSpPr>
          <p:nvPr/>
        </p:nvSpPr>
        <p:spPr bwMode="auto">
          <a:xfrm>
            <a:off x="7556500" y="45450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6</a:t>
            </a:r>
          </a:p>
        </p:txBody>
      </p:sp>
      <p:sp>
        <p:nvSpPr>
          <p:cNvPr id="423979" name="Text Box 43"/>
          <p:cNvSpPr txBox="1">
            <a:spLocks noChangeArrowheads="1"/>
          </p:cNvSpPr>
          <p:nvPr/>
        </p:nvSpPr>
        <p:spPr bwMode="auto">
          <a:xfrm>
            <a:off x="7888288" y="5334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a:t>
            </a:r>
          </a:p>
        </p:txBody>
      </p:sp>
      <p:sp>
        <p:nvSpPr>
          <p:cNvPr id="423980" name="Oval 44"/>
          <p:cNvSpPr>
            <a:spLocks noChangeArrowheads="1"/>
          </p:cNvSpPr>
          <p:nvPr/>
        </p:nvSpPr>
        <p:spPr bwMode="auto">
          <a:xfrm>
            <a:off x="6491288" y="4662488"/>
            <a:ext cx="366712" cy="366712"/>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21</a:t>
            </a:r>
          </a:p>
        </p:txBody>
      </p:sp>
      <p:sp>
        <p:nvSpPr>
          <p:cNvPr id="423981" name="Text Box 45"/>
          <p:cNvSpPr txBox="1">
            <a:spLocks noChangeArrowheads="1"/>
          </p:cNvSpPr>
          <p:nvPr/>
        </p:nvSpPr>
        <p:spPr bwMode="auto">
          <a:xfrm>
            <a:off x="685800" y="1524000"/>
            <a:ext cx="417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0000"/>
                </a:solidFill>
              </a:rPr>
              <a:t>H1:			        H2:</a:t>
            </a:r>
            <a:endParaRPr lang="en-US" altLang="en-US" sz="2800" baseline="-25000">
              <a:solidFill>
                <a:srgbClr val="FF0000"/>
              </a:solidFill>
            </a:endParaRPr>
          </a:p>
        </p:txBody>
      </p:sp>
      <p:sp>
        <p:nvSpPr>
          <p:cNvPr id="423982" name="Line 46"/>
          <p:cNvSpPr>
            <a:spLocks noChangeShapeType="1"/>
          </p:cNvSpPr>
          <p:nvPr/>
        </p:nvSpPr>
        <p:spPr bwMode="auto">
          <a:xfrm>
            <a:off x="6172200" y="4191000"/>
            <a:ext cx="3810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83" name="Line 47"/>
          <p:cNvSpPr>
            <a:spLocks noChangeShapeType="1"/>
          </p:cNvSpPr>
          <p:nvPr/>
        </p:nvSpPr>
        <p:spPr bwMode="auto">
          <a:xfrm>
            <a:off x="5334000" y="3352800"/>
            <a:ext cx="68580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84" name="Line 48"/>
          <p:cNvSpPr>
            <a:spLocks noChangeShapeType="1"/>
          </p:cNvSpPr>
          <p:nvPr/>
        </p:nvSpPr>
        <p:spPr bwMode="auto">
          <a:xfrm>
            <a:off x="5334000" y="3276600"/>
            <a:ext cx="14478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986" name="Line 50"/>
          <p:cNvSpPr>
            <a:spLocks noChangeShapeType="1"/>
          </p:cNvSpPr>
          <p:nvPr/>
        </p:nvSpPr>
        <p:spPr bwMode="auto">
          <a:xfrm>
            <a:off x="2667000" y="2514600"/>
            <a:ext cx="2362200" cy="685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6056779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2E26FD-7EE8-4578-95ED-92F2CBD12A92}" type="slidenum">
              <a:rPr lang="en-US" altLang="en-US"/>
              <a:pPr/>
              <a:t>69</a:t>
            </a:fld>
            <a:endParaRPr lang="en-US" altLang="en-US"/>
          </a:p>
        </p:txBody>
      </p:sp>
      <p:sp>
        <p:nvSpPr>
          <p:cNvPr id="391170" name="Rectangle 2"/>
          <p:cNvSpPr>
            <a:spLocks noGrp="1" noChangeArrowheads="1"/>
          </p:cNvSpPr>
          <p:nvPr>
            <p:ph type="title"/>
          </p:nvPr>
        </p:nvSpPr>
        <p:spPr/>
        <p:txBody>
          <a:bodyPr/>
          <a:lstStyle/>
          <a:p>
            <a:r>
              <a:rPr lang="en-US" altLang="en-US"/>
              <a:t>Binomial Queues: Merge and Insert</a:t>
            </a:r>
          </a:p>
        </p:txBody>
      </p:sp>
      <p:sp>
        <p:nvSpPr>
          <p:cNvPr id="391171" name="Rectangle 3"/>
          <p:cNvSpPr>
            <a:spLocks noGrp="1" noChangeArrowheads="1"/>
          </p:cNvSpPr>
          <p:nvPr>
            <p:ph type="body" idx="1"/>
          </p:nvPr>
        </p:nvSpPr>
        <p:spPr/>
        <p:txBody>
          <a:bodyPr/>
          <a:lstStyle/>
          <a:p>
            <a:r>
              <a:rPr lang="en-US" altLang="en-US"/>
              <a:t>What is the run time for Merge of two O(N) queues?</a:t>
            </a:r>
          </a:p>
          <a:p>
            <a:endParaRPr lang="en-US" altLang="en-US"/>
          </a:p>
          <a:p>
            <a:r>
              <a:rPr lang="en-US" altLang="en-US"/>
              <a:t>How would you insert a new item into the queue?</a:t>
            </a:r>
          </a:p>
        </p:txBody>
      </p:sp>
    </p:spTree>
    <p:extLst>
      <p:ext uri="{BB962C8B-B14F-4D97-AF65-F5344CB8AC3E}">
        <p14:creationId xmlns:p14="http://schemas.microsoft.com/office/powerpoint/2010/main" val="10797566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
          <p:cNvSpPr>
            <a:spLocks noGrp="1"/>
          </p:cNvSpPr>
          <p:nvPr>
            <p:ph type="sldNum" sz="quarter" idx="12"/>
          </p:nvPr>
        </p:nvSpPr>
        <p:spPr/>
        <p:txBody>
          <a:bodyPr/>
          <a:lstStyle/>
          <a:p>
            <a:fld id="{F2F78D22-7565-4216-A266-5255967BE36F}" type="slidenum">
              <a:rPr lang="en-US" altLang="en-US"/>
              <a:pPr/>
              <a:t>7</a:t>
            </a:fld>
            <a:endParaRPr lang="en-US" altLang="en-US"/>
          </a:p>
        </p:txBody>
      </p:sp>
      <p:sp>
        <p:nvSpPr>
          <p:cNvPr id="242690" name="Rectangle 2"/>
          <p:cNvSpPr>
            <a:spLocks noGrp="1" noChangeArrowheads="1"/>
          </p:cNvSpPr>
          <p:nvPr>
            <p:ph type="title"/>
          </p:nvPr>
        </p:nvSpPr>
        <p:spPr>
          <a:xfrm>
            <a:off x="685800" y="304800"/>
            <a:ext cx="7772400" cy="1143000"/>
          </a:xfrm>
        </p:spPr>
        <p:txBody>
          <a:bodyPr/>
          <a:lstStyle/>
          <a:p>
            <a:r>
              <a:rPr lang="en-US" altLang="en-US"/>
              <a:t>DeleteMin</a:t>
            </a:r>
          </a:p>
        </p:txBody>
      </p:sp>
      <p:sp>
        <p:nvSpPr>
          <p:cNvPr id="242691" name="Line 3"/>
          <p:cNvSpPr>
            <a:spLocks noChangeShapeType="1"/>
          </p:cNvSpPr>
          <p:nvPr/>
        </p:nvSpPr>
        <p:spPr bwMode="auto">
          <a:xfrm>
            <a:off x="4343400" y="38862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2" name="Oval 4"/>
          <p:cNvSpPr>
            <a:spLocks noChangeAspect="1" noChangeArrowheads="1"/>
          </p:cNvSpPr>
          <p:nvPr/>
        </p:nvSpPr>
        <p:spPr bwMode="auto">
          <a:xfrm>
            <a:off x="7315200" y="5105400"/>
            <a:ext cx="381000" cy="381000"/>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20</a:t>
            </a:r>
          </a:p>
        </p:txBody>
      </p:sp>
      <p:sp>
        <p:nvSpPr>
          <p:cNvPr id="242693" name="Oval 5"/>
          <p:cNvSpPr>
            <a:spLocks noChangeAspect="1" noChangeArrowheads="1"/>
          </p:cNvSpPr>
          <p:nvPr/>
        </p:nvSpPr>
        <p:spPr bwMode="auto">
          <a:xfrm>
            <a:off x="67818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2694" name="Oval 6"/>
          <p:cNvSpPr>
            <a:spLocks noChangeAspect="1" noChangeArrowheads="1"/>
          </p:cNvSpPr>
          <p:nvPr/>
        </p:nvSpPr>
        <p:spPr bwMode="auto">
          <a:xfrm>
            <a:off x="62484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2695" name="Oval 7"/>
          <p:cNvSpPr>
            <a:spLocks noChangeAspect="1" noChangeArrowheads="1"/>
          </p:cNvSpPr>
          <p:nvPr/>
        </p:nvSpPr>
        <p:spPr bwMode="auto">
          <a:xfrm>
            <a:off x="57150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2696" name="Oval 8"/>
          <p:cNvSpPr>
            <a:spLocks noChangeAspect="1" noChangeArrowheads="1"/>
          </p:cNvSpPr>
          <p:nvPr/>
        </p:nvSpPr>
        <p:spPr bwMode="auto">
          <a:xfrm>
            <a:off x="5181600" y="5105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42697" name="Oval 9"/>
          <p:cNvSpPr>
            <a:spLocks noChangeAspect="1" noChangeArrowheads="1"/>
          </p:cNvSpPr>
          <p:nvPr/>
        </p:nvSpPr>
        <p:spPr bwMode="auto">
          <a:xfrm>
            <a:off x="86487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2698" name="Oval 10"/>
          <p:cNvSpPr>
            <a:spLocks noChangeAspect="1" noChangeArrowheads="1"/>
          </p:cNvSpPr>
          <p:nvPr/>
        </p:nvSpPr>
        <p:spPr bwMode="auto">
          <a:xfrm>
            <a:off x="75819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2699" name="Oval 11"/>
          <p:cNvSpPr>
            <a:spLocks noChangeAspect="1" noChangeArrowheads="1"/>
          </p:cNvSpPr>
          <p:nvPr/>
        </p:nvSpPr>
        <p:spPr bwMode="auto">
          <a:xfrm>
            <a:off x="65151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42700" name="Oval 12"/>
          <p:cNvSpPr>
            <a:spLocks noChangeAspect="1" noChangeArrowheads="1"/>
          </p:cNvSpPr>
          <p:nvPr/>
        </p:nvSpPr>
        <p:spPr bwMode="auto">
          <a:xfrm>
            <a:off x="5448300" y="4216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42701" name="Oval 13"/>
          <p:cNvSpPr>
            <a:spLocks noChangeAspect="1" noChangeArrowheads="1"/>
          </p:cNvSpPr>
          <p:nvPr/>
        </p:nvSpPr>
        <p:spPr bwMode="auto">
          <a:xfrm>
            <a:off x="8115300" y="3327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2702" name="Oval 14"/>
          <p:cNvSpPr>
            <a:spLocks noChangeAspect="1" noChangeArrowheads="1"/>
          </p:cNvSpPr>
          <p:nvPr/>
        </p:nvSpPr>
        <p:spPr bwMode="auto">
          <a:xfrm>
            <a:off x="5981700" y="33274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42703" name="Oval 15"/>
          <p:cNvSpPr>
            <a:spLocks noChangeAspect="1" noChangeArrowheads="1"/>
          </p:cNvSpPr>
          <p:nvPr/>
        </p:nvSpPr>
        <p:spPr bwMode="auto">
          <a:xfrm>
            <a:off x="7048500" y="24384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20</a:t>
            </a:r>
          </a:p>
        </p:txBody>
      </p:sp>
      <p:cxnSp>
        <p:nvCxnSpPr>
          <p:cNvPr id="242704" name="AutoShape 16"/>
          <p:cNvCxnSpPr>
            <a:cxnSpLocks noChangeShapeType="1"/>
            <a:stCxn id="242703" idx="3"/>
            <a:endCxn id="242702" idx="0"/>
          </p:cNvCxnSpPr>
          <p:nvPr/>
        </p:nvCxnSpPr>
        <p:spPr bwMode="auto">
          <a:xfrm flipH="1">
            <a:off x="6172200" y="2782888"/>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05" name="AutoShape 17"/>
          <p:cNvCxnSpPr>
            <a:cxnSpLocks noChangeShapeType="1"/>
            <a:stCxn id="242703" idx="5"/>
            <a:endCxn id="242701" idx="0"/>
          </p:cNvCxnSpPr>
          <p:nvPr/>
        </p:nvCxnSpPr>
        <p:spPr bwMode="auto">
          <a:xfrm>
            <a:off x="7373938" y="2782888"/>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06" name="AutoShape 18"/>
          <p:cNvCxnSpPr>
            <a:cxnSpLocks noChangeShapeType="1"/>
            <a:stCxn id="242701" idx="3"/>
            <a:endCxn id="242698" idx="0"/>
          </p:cNvCxnSpPr>
          <p:nvPr/>
        </p:nvCxnSpPr>
        <p:spPr bwMode="auto">
          <a:xfrm flipH="1">
            <a:off x="7772400" y="36718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07" name="AutoShape 19"/>
          <p:cNvCxnSpPr>
            <a:cxnSpLocks noChangeShapeType="1"/>
            <a:stCxn id="242701" idx="5"/>
            <a:endCxn id="242697" idx="0"/>
          </p:cNvCxnSpPr>
          <p:nvPr/>
        </p:nvCxnSpPr>
        <p:spPr bwMode="auto">
          <a:xfrm>
            <a:off x="8440738" y="36718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08" name="AutoShape 20"/>
          <p:cNvCxnSpPr>
            <a:cxnSpLocks noChangeShapeType="1"/>
            <a:stCxn id="242698" idx="3"/>
            <a:endCxn id="242692" idx="0"/>
          </p:cNvCxnSpPr>
          <p:nvPr/>
        </p:nvCxnSpPr>
        <p:spPr bwMode="auto">
          <a:xfrm flipH="1">
            <a:off x="7505700" y="4560888"/>
            <a:ext cx="131763" cy="525462"/>
          </a:xfrm>
          <a:prstGeom prst="straightConnector1">
            <a:avLst/>
          </a:prstGeom>
          <a:noFill/>
          <a:ln w="127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09" name="AutoShape 21"/>
          <p:cNvCxnSpPr>
            <a:cxnSpLocks noChangeShapeType="1"/>
            <a:stCxn id="242702" idx="3"/>
            <a:endCxn id="242700" idx="0"/>
          </p:cNvCxnSpPr>
          <p:nvPr/>
        </p:nvCxnSpPr>
        <p:spPr bwMode="auto">
          <a:xfrm flipH="1">
            <a:off x="5638800" y="3671888"/>
            <a:ext cx="3984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10" name="AutoShape 22"/>
          <p:cNvCxnSpPr>
            <a:cxnSpLocks noChangeShapeType="1"/>
            <a:stCxn id="242702" idx="5"/>
            <a:endCxn id="242699" idx="0"/>
          </p:cNvCxnSpPr>
          <p:nvPr/>
        </p:nvCxnSpPr>
        <p:spPr bwMode="auto">
          <a:xfrm>
            <a:off x="6307138" y="3671888"/>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11" name="AutoShape 23"/>
          <p:cNvCxnSpPr>
            <a:cxnSpLocks noChangeShapeType="1"/>
            <a:stCxn id="242700" idx="3"/>
            <a:endCxn id="242696" idx="0"/>
          </p:cNvCxnSpPr>
          <p:nvPr/>
        </p:nvCxnSpPr>
        <p:spPr bwMode="auto">
          <a:xfrm flipH="1">
            <a:off x="5372100" y="45608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12" name="AutoShape 24"/>
          <p:cNvCxnSpPr>
            <a:cxnSpLocks noChangeShapeType="1"/>
            <a:stCxn id="242700" idx="5"/>
            <a:endCxn id="242695" idx="0"/>
          </p:cNvCxnSpPr>
          <p:nvPr/>
        </p:nvCxnSpPr>
        <p:spPr bwMode="auto">
          <a:xfrm>
            <a:off x="5773738" y="45608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13" name="AutoShape 25"/>
          <p:cNvCxnSpPr>
            <a:cxnSpLocks noChangeShapeType="1"/>
            <a:stCxn id="242699" idx="3"/>
            <a:endCxn id="242694" idx="0"/>
          </p:cNvCxnSpPr>
          <p:nvPr/>
        </p:nvCxnSpPr>
        <p:spPr bwMode="auto">
          <a:xfrm flipH="1">
            <a:off x="6438900" y="4560888"/>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14" name="AutoShape 26"/>
          <p:cNvCxnSpPr>
            <a:cxnSpLocks noChangeShapeType="1"/>
            <a:stCxn id="242699" idx="5"/>
            <a:endCxn id="242693" idx="0"/>
          </p:cNvCxnSpPr>
          <p:nvPr/>
        </p:nvCxnSpPr>
        <p:spPr bwMode="auto">
          <a:xfrm>
            <a:off x="6840538" y="4560888"/>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2715" name="Rectangle 27"/>
          <p:cNvSpPr>
            <a:spLocks noChangeArrowheads="1"/>
          </p:cNvSpPr>
          <p:nvPr/>
        </p:nvSpPr>
        <p:spPr bwMode="auto">
          <a:xfrm>
            <a:off x="6400800" y="1981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2</a:t>
            </a:r>
          </a:p>
        </p:txBody>
      </p:sp>
      <p:cxnSp>
        <p:nvCxnSpPr>
          <p:cNvPr id="242716" name="AutoShape 28"/>
          <p:cNvCxnSpPr>
            <a:cxnSpLocks noChangeShapeType="1"/>
            <a:stCxn id="242703" idx="1"/>
            <a:endCxn id="242715" idx="3"/>
          </p:cNvCxnSpPr>
          <p:nvPr/>
        </p:nvCxnSpPr>
        <p:spPr bwMode="auto">
          <a:xfrm rot="5400000" flipH="1">
            <a:off x="6788150" y="2159000"/>
            <a:ext cx="265113" cy="366713"/>
          </a:xfrm>
          <a:prstGeom prst="curvedConnector2">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2717" name="Group 29"/>
          <p:cNvGrpSpPr>
            <a:grpSpLocks/>
          </p:cNvGrpSpPr>
          <p:nvPr/>
        </p:nvGrpSpPr>
        <p:grpSpPr bwMode="auto">
          <a:xfrm>
            <a:off x="152400" y="2438400"/>
            <a:ext cx="3848100" cy="3048000"/>
            <a:chOff x="96" y="1680"/>
            <a:chExt cx="2424" cy="1920"/>
          </a:xfrm>
        </p:grpSpPr>
        <p:grpSp>
          <p:nvGrpSpPr>
            <p:cNvPr id="242718" name="Group 30"/>
            <p:cNvGrpSpPr>
              <a:grpSpLocks/>
            </p:cNvGrpSpPr>
            <p:nvPr/>
          </p:nvGrpSpPr>
          <p:grpSpPr bwMode="auto">
            <a:xfrm>
              <a:off x="96" y="3360"/>
              <a:ext cx="1584" cy="240"/>
              <a:chOff x="96" y="3360"/>
              <a:chExt cx="1584" cy="240"/>
            </a:xfrm>
          </p:grpSpPr>
          <p:sp>
            <p:nvSpPr>
              <p:cNvPr id="242719" name="Oval 31"/>
              <p:cNvSpPr>
                <a:spLocks noChangeAspect="1" noChangeArrowheads="1"/>
              </p:cNvSpPr>
              <p:nvPr/>
            </p:nvSpPr>
            <p:spPr bwMode="auto">
              <a:xfrm>
                <a:off x="1440"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42720" name="Oval 32"/>
              <p:cNvSpPr>
                <a:spLocks noChangeAspect="1" noChangeArrowheads="1"/>
              </p:cNvSpPr>
              <p:nvPr/>
            </p:nvSpPr>
            <p:spPr bwMode="auto">
              <a:xfrm>
                <a:off x="1104"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2721" name="Oval 33"/>
              <p:cNvSpPr>
                <a:spLocks noChangeAspect="1" noChangeArrowheads="1"/>
              </p:cNvSpPr>
              <p:nvPr/>
            </p:nvSpPr>
            <p:spPr bwMode="auto">
              <a:xfrm>
                <a:off x="768"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2722" name="Oval 34"/>
              <p:cNvSpPr>
                <a:spLocks noChangeAspect="1" noChangeArrowheads="1"/>
              </p:cNvSpPr>
              <p:nvPr/>
            </p:nvSpPr>
            <p:spPr bwMode="auto">
              <a:xfrm>
                <a:off x="432"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2723" name="Oval 35"/>
              <p:cNvSpPr>
                <a:spLocks noChangeAspect="1" noChangeArrowheads="1"/>
              </p:cNvSpPr>
              <p:nvPr/>
            </p:nvSpPr>
            <p:spPr bwMode="auto">
              <a:xfrm>
                <a:off x="96" y="336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grpSp>
        <p:grpSp>
          <p:nvGrpSpPr>
            <p:cNvPr id="242724" name="Group 36"/>
            <p:cNvGrpSpPr>
              <a:grpSpLocks/>
            </p:cNvGrpSpPr>
            <p:nvPr/>
          </p:nvGrpSpPr>
          <p:grpSpPr bwMode="auto">
            <a:xfrm>
              <a:off x="264" y="2800"/>
              <a:ext cx="2256" cy="240"/>
              <a:chOff x="264" y="2832"/>
              <a:chExt cx="2256" cy="240"/>
            </a:xfrm>
          </p:grpSpPr>
          <p:sp>
            <p:nvSpPr>
              <p:cNvPr id="242725" name="Oval 37"/>
              <p:cNvSpPr>
                <a:spLocks noChangeAspect="1" noChangeArrowheads="1"/>
              </p:cNvSpPr>
              <p:nvPr/>
            </p:nvSpPr>
            <p:spPr bwMode="auto">
              <a:xfrm>
                <a:off x="2280"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2726" name="Oval 38"/>
              <p:cNvSpPr>
                <a:spLocks noChangeAspect="1" noChangeArrowheads="1"/>
              </p:cNvSpPr>
              <p:nvPr/>
            </p:nvSpPr>
            <p:spPr bwMode="auto">
              <a:xfrm>
                <a:off x="1608"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2727" name="Oval 39"/>
              <p:cNvSpPr>
                <a:spLocks noChangeAspect="1" noChangeArrowheads="1"/>
              </p:cNvSpPr>
              <p:nvPr/>
            </p:nvSpPr>
            <p:spPr bwMode="auto">
              <a:xfrm>
                <a:off x="936"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42728" name="Oval 40"/>
              <p:cNvSpPr>
                <a:spLocks noChangeAspect="1" noChangeArrowheads="1"/>
              </p:cNvSpPr>
              <p:nvPr/>
            </p:nvSpPr>
            <p:spPr bwMode="auto">
              <a:xfrm>
                <a:off x="264" y="2832"/>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grpSp>
        <p:grpSp>
          <p:nvGrpSpPr>
            <p:cNvPr id="242729" name="Group 41"/>
            <p:cNvGrpSpPr>
              <a:grpSpLocks/>
            </p:cNvGrpSpPr>
            <p:nvPr/>
          </p:nvGrpSpPr>
          <p:grpSpPr bwMode="auto">
            <a:xfrm>
              <a:off x="600" y="2240"/>
              <a:ext cx="1584" cy="240"/>
              <a:chOff x="600" y="2256"/>
              <a:chExt cx="1584" cy="240"/>
            </a:xfrm>
          </p:grpSpPr>
          <p:sp>
            <p:nvSpPr>
              <p:cNvPr id="242730" name="Oval 42"/>
              <p:cNvSpPr>
                <a:spLocks noChangeAspect="1" noChangeArrowheads="1"/>
              </p:cNvSpPr>
              <p:nvPr/>
            </p:nvSpPr>
            <p:spPr bwMode="auto">
              <a:xfrm>
                <a:off x="1944"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2731" name="Oval 43"/>
              <p:cNvSpPr>
                <a:spLocks noChangeAspect="1" noChangeArrowheads="1"/>
              </p:cNvSpPr>
              <p:nvPr/>
            </p:nvSpPr>
            <p:spPr bwMode="auto">
              <a:xfrm>
                <a:off x="600" y="2256"/>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grpSp>
        <p:sp>
          <p:nvSpPr>
            <p:cNvPr id="242732" name="Oval 44"/>
            <p:cNvSpPr>
              <a:spLocks noChangeAspect="1" noChangeArrowheads="1"/>
            </p:cNvSpPr>
            <p:nvPr/>
          </p:nvSpPr>
          <p:spPr bwMode="auto">
            <a:xfrm>
              <a:off x="1272" y="1680"/>
              <a:ext cx="24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242733" name="AutoShape 45"/>
            <p:cNvCxnSpPr>
              <a:cxnSpLocks noChangeShapeType="1"/>
              <a:stCxn id="242732" idx="3"/>
              <a:endCxn id="242731" idx="0"/>
            </p:cNvCxnSpPr>
            <p:nvPr/>
          </p:nvCxnSpPr>
          <p:spPr bwMode="auto">
            <a:xfrm flipH="1">
              <a:off x="720"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4" name="AutoShape 46"/>
            <p:cNvCxnSpPr>
              <a:cxnSpLocks noChangeShapeType="1"/>
              <a:stCxn id="242732" idx="5"/>
              <a:endCxn id="242730" idx="0"/>
            </p:cNvCxnSpPr>
            <p:nvPr/>
          </p:nvCxnSpPr>
          <p:spPr bwMode="auto">
            <a:xfrm>
              <a:off x="1477" y="1897"/>
              <a:ext cx="587"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5" name="AutoShape 47"/>
            <p:cNvCxnSpPr>
              <a:cxnSpLocks noChangeShapeType="1"/>
              <a:stCxn id="242730" idx="3"/>
              <a:endCxn id="242726" idx="0"/>
            </p:cNvCxnSpPr>
            <p:nvPr/>
          </p:nvCxnSpPr>
          <p:spPr bwMode="auto">
            <a:xfrm flipH="1">
              <a:off x="1728"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6" name="AutoShape 48"/>
            <p:cNvCxnSpPr>
              <a:cxnSpLocks noChangeShapeType="1"/>
              <a:stCxn id="242730" idx="5"/>
              <a:endCxn id="242725" idx="0"/>
            </p:cNvCxnSpPr>
            <p:nvPr/>
          </p:nvCxnSpPr>
          <p:spPr bwMode="auto">
            <a:xfrm>
              <a:off x="2149"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7" name="AutoShape 49"/>
            <p:cNvCxnSpPr>
              <a:cxnSpLocks noChangeShapeType="1"/>
              <a:stCxn id="242726" idx="3"/>
              <a:endCxn id="242719" idx="0"/>
            </p:cNvCxnSpPr>
            <p:nvPr/>
          </p:nvCxnSpPr>
          <p:spPr bwMode="auto">
            <a:xfrm flipH="1">
              <a:off x="1560"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8" name="AutoShape 50"/>
            <p:cNvCxnSpPr>
              <a:cxnSpLocks noChangeShapeType="1"/>
              <a:stCxn id="242731" idx="3"/>
              <a:endCxn id="242728" idx="0"/>
            </p:cNvCxnSpPr>
            <p:nvPr/>
          </p:nvCxnSpPr>
          <p:spPr bwMode="auto">
            <a:xfrm flipH="1">
              <a:off x="384"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39" name="AutoShape 51"/>
            <p:cNvCxnSpPr>
              <a:cxnSpLocks noChangeShapeType="1"/>
              <a:stCxn id="242731" idx="5"/>
              <a:endCxn id="242727" idx="0"/>
            </p:cNvCxnSpPr>
            <p:nvPr/>
          </p:nvCxnSpPr>
          <p:spPr bwMode="auto">
            <a:xfrm>
              <a:off x="805" y="2457"/>
              <a:ext cx="251"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40" name="AutoShape 52"/>
            <p:cNvCxnSpPr>
              <a:cxnSpLocks noChangeShapeType="1"/>
              <a:stCxn id="242728" idx="3"/>
              <a:endCxn id="242723" idx="0"/>
            </p:cNvCxnSpPr>
            <p:nvPr/>
          </p:nvCxnSpPr>
          <p:spPr bwMode="auto">
            <a:xfrm flipH="1">
              <a:off x="216"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41" name="AutoShape 53"/>
            <p:cNvCxnSpPr>
              <a:cxnSpLocks noChangeShapeType="1"/>
              <a:stCxn id="242728" idx="5"/>
              <a:endCxn id="242722" idx="0"/>
            </p:cNvCxnSpPr>
            <p:nvPr/>
          </p:nvCxnSpPr>
          <p:spPr bwMode="auto">
            <a:xfrm>
              <a:off x="469"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42" name="AutoShape 54"/>
            <p:cNvCxnSpPr>
              <a:cxnSpLocks noChangeShapeType="1"/>
              <a:stCxn id="242727" idx="3"/>
              <a:endCxn id="242721" idx="0"/>
            </p:cNvCxnSpPr>
            <p:nvPr/>
          </p:nvCxnSpPr>
          <p:spPr bwMode="auto">
            <a:xfrm flipH="1">
              <a:off x="888"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743" name="AutoShape 55"/>
            <p:cNvCxnSpPr>
              <a:cxnSpLocks noChangeShapeType="1"/>
              <a:stCxn id="242727" idx="5"/>
              <a:endCxn id="242720" idx="0"/>
            </p:cNvCxnSpPr>
            <p:nvPr/>
          </p:nvCxnSpPr>
          <p:spPr bwMode="auto">
            <a:xfrm>
              <a:off x="1141" y="3017"/>
              <a:ext cx="83" cy="3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2744" name="Text Box 56"/>
          <p:cNvSpPr txBox="1">
            <a:spLocks noChangeArrowheads="1"/>
          </p:cNvSpPr>
          <p:nvPr/>
        </p:nvSpPr>
        <p:spPr bwMode="auto">
          <a:xfrm>
            <a:off x="2819400" y="1371600"/>
            <a:ext cx="347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b="1">
                <a:latin typeface="Courier New" pitchFamily="49" charset="0"/>
              </a:rPr>
              <a:t>pqueue.deleteMin()</a:t>
            </a:r>
          </a:p>
        </p:txBody>
      </p:sp>
      <p:sp>
        <p:nvSpPr>
          <p:cNvPr id="242745" name="Freeform 57"/>
          <p:cNvSpPr>
            <a:spLocks/>
          </p:cNvSpPr>
          <p:nvPr/>
        </p:nvSpPr>
        <p:spPr bwMode="auto">
          <a:xfrm>
            <a:off x="7048500" y="2895600"/>
            <a:ext cx="533400" cy="2209800"/>
          </a:xfrm>
          <a:custGeom>
            <a:avLst/>
            <a:gdLst>
              <a:gd name="T0" fmla="*/ 168 w 336"/>
              <a:gd name="T1" fmla="*/ 1392 h 1392"/>
              <a:gd name="T2" fmla="*/ 24 w 336"/>
              <a:gd name="T3" fmla="*/ 912 h 1392"/>
              <a:gd name="T4" fmla="*/ 312 w 336"/>
              <a:gd name="T5" fmla="*/ 480 h 1392"/>
              <a:gd name="T6" fmla="*/ 168 w 336"/>
              <a:gd name="T7" fmla="*/ 0 h 1392"/>
            </a:gdLst>
            <a:ahLst/>
            <a:cxnLst>
              <a:cxn ang="0">
                <a:pos x="T0" y="T1"/>
              </a:cxn>
              <a:cxn ang="0">
                <a:pos x="T2" y="T3"/>
              </a:cxn>
              <a:cxn ang="0">
                <a:pos x="T4" y="T5"/>
              </a:cxn>
              <a:cxn ang="0">
                <a:pos x="T6" y="T7"/>
              </a:cxn>
            </a:cxnLst>
            <a:rect l="0" t="0" r="r" b="b"/>
            <a:pathLst>
              <a:path w="336" h="1392">
                <a:moveTo>
                  <a:pt x="168" y="1392"/>
                </a:moveTo>
                <a:cubicBezTo>
                  <a:pt x="84" y="1228"/>
                  <a:pt x="0" y="1064"/>
                  <a:pt x="24" y="912"/>
                </a:cubicBezTo>
                <a:cubicBezTo>
                  <a:pt x="48" y="760"/>
                  <a:pt x="288" y="632"/>
                  <a:pt x="312" y="480"/>
                </a:cubicBezTo>
                <a:cubicBezTo>
                  <a:pt x="336" y="328"/>
                  <a:pt x="252" y="164"/>
                  <a:pt x="168" y="0"/>
                </a:cubicBezTo>
              </a:path>
            </a:pathLst>
          </a:custGeom>
          <a:noFill/>
          <a:ln w="127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036665-16B0-4476-A2DC-589A1031CDA0}" type="slidenum">
              <a:rPr lang="en-US" altLang="en-US"/>
              <a:pPr/>
              <a:t>70</a:t>
            </a:fld>
            <a:endParaRPr lang="en-US" altLang="en-US"/>
          </a:p>
        </p:txBody>
      </p:sp>
      <p:sp>
        <p:nvSpPr>
          <p:cNvPr id="392194" name="Rectangle 2"/>
          <p:cNvSpPr>
            <a:spLocks noGrp="1" noChangeArrowheads="1"/>
          </p:cNvSpPr>
          <p:nvPr>
            <p:ph type="title"/>
          </p:nvPr>
        </p:nvSpPr>
        <p:spPr/>
        <p:txBody>
          <a:bodyPr/>
          <a:lstStyle/>
          <a:p>
            <a:r>
              <a:rPr lang="en-US" altLang="en-US"/>
              <a:t>Binomial Queues: Merge and Insert</a:t>
            </a:r>
          </a:p>
        </p:txBody>
      </p:sp>
      <p:sp>
        <p:nvSpPr>
          <p:cNvPr id="392195" name="Rectangle 3"/>
          <p:cNvSpPr>
            <a:spLocks noGrp="1" noChangeArrowheads="1"/>
          </p:cNvSpPr>
          <p:nvPr>
            <p:ph type="body" idx="1"/>
          </p:nvPr>
        </p:nvSpPr>
        <p:spPr/>
        <p:txBody>
          <a:bodyPr/>
          <a:lstStyle/>
          <a:p>
            <a:pPr>
              <a:lnSpc>
                <a:spcPct val="90000"/>
              </a:lnSpc>
            </a:pPr>
            <a:r>
              <a:rPr lang="en-US" altLang="en-US" sz="2800"/>
              <a:t>What is the run time for Merge of two O(N) queues?</a:t>
            </a:r>
          </a:p>
          <a:p>
            <a:pPr lvl="1">
              <a:lnSpc>
                <a:spcPct val="90000"/>
              </a:lnSpc>
            </a:pPr>
            <a:r>
              <a:rPr lang="en-US" altLang="en-US" sz="2600">
                <a:solidFill>
                  <a:srgbClr val="0000FF"/>
                </a:solidFill>
              </a:rPr>
              <a:t>O(number of trees) = O(log N)</a:t>
            </a:r>
          </a:p>
          <a:p>
            <a:pPr>
              <a:lnSpc>
                <a:spcPct val="90000"/>
              </a:lnSpc>
            </a:pPr>
            <a:r>
              <a:rPr lang="en-US" altLang="en-US" sz="2800"/>
              <a:t>How would you insert a new item into the queue?</a:t>
            </a:r>
          </a:p>
          <a:p>
            <a:pPr lvl="1">
              <a:lnSpc>
                <a:spcPct val="90000"/>
              </a:lnSpc>
            </a:pPr>
            <a:r>
              <a:rPr lang="en-US" altLang="en-US" sz="2600">
                <a:solidFill>
                  <a:srgbClr val="0000FF"/>
                </a:solidFill>
              </a:rPr>
              <a:t>Create a single node queue B</a:t>
            </a:r>
            <a:r>
              <a:rPr lang="en-US" altLang="en-US" sz="2600" baseline="-25000">
                <a:solidFill>
                  <a:srgbClr val="0000FF"/>
                </a:solidFill>
              </a:rPr>
              <a:t>0</a:t>
            </a:r>
            <a:r>
              <a:rPr lang="en-US" altLang="en-US" sz="2600">
                <a:solidFill>
                  <a:srgbClr val="0000FF"/>
                </a:solidFill>
              </a:rPr>
              <a:t> with new item and merge with existing queue</a:t>
            </a:r>
          </a:p>
          <a:p>
            <a:pPr lvl="1">
              <a:lnSpc>
                <a:spcPct val="90000"/>
              </a:lnSpc>
            </a:pPr>
            <a:r>
              <a:rPr lang="en-US" altLang="en-US" sz="2600">
                <a:solidFill>
                  <a:srgbClr val="0000FF"/>
                </a:solidFill>
              </a:rPr>
              <a:t>Again, O(log N) time</a:t>
            </a:r>
          </a:p>
          <a:p>
            <a:pPr>
              <a:lnSpc>
                <a:spcPct val="90000"/>
              </a:lnSpc>
            </a:pPr>
            <a:r>
              <a:rPr lang="en-US" altLang="en-US" sz="2800"/>
              <a:t>Example: Insert 1, 2, 3, …,7 into an empty binomial queue</a:t>
            </a:r>
          </a:p>
          <a:p>
            <a:pPr lvl="1">
              <a:lnSpc>
                <a:spcPct val="90000"/>
              </a:lnSpc>
            </a:pPr>
            <a:endParaRPr lang="en-US" altLang="en-US">
              <a:solidFill>
                <a:srgbClr val="0000FF"/>
              </a:solidFill>
            </a:endParaRPr>
          </a:p>
        </p:txBody>
      </p:sp>
    </p:spTree>
    <p:extLst>
      <p:ext uri="{BB962C8B-B14F-4D97-AF65-F5344CB8AC3E}">
        <p14:creationId xmlns:p14="http://schemas.microsoft.com/office/powerpoint/2010/main" val="308231984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116B1D-2671-4A97-8A13-502389929842}" type="slidenum">
              <a:rPr lang="en-US" altLang="en-US"/>
              <a:pPr/>
              <a:t>71</a:t>
            </a:fld>
            <a:endParaRPr lang="en-US" altLang="en-US"/>
          </a:p>
        </p:txBody>
      </p:sp>
      <p:sp>
        <p:nvSpPr>
          <p:cNvPr id="393218" name="Rectangle 2"/>
          <p:cNvSpPr>
            <a:spLocks noGrp="1" noChangeArrowheads="1"/>
          </p:cNvSpPr>
          <p:nvPr>
            <p:ph type="title"/>
          </p:nvPr>
        </p:nvSpPr>
        <p:spPr/>
        <p:txBody>
          <a:bodyPr/>
          <a:lstStyle/>
          <a:p>
            <a:r>
              <a:rPr lang="en-US" altLang="en-US"/>
              <a:t>Insert 1,2,…,7</a:t>
            </a:r>
          </a:p>
        </p:txBody>
      </p:sp>
      <p:sp>
        <p:nvSpPr>
          <p:cNvPr id="393220"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Tree>
    <p:extLst>
      <p:ext uri="{BB962C8B-B14F-4D97-AF65-F5344CB8AC3E}">
        <p14:creationId xmlns:p14="http://schemas.microsoft.com/office/powerpoint/2010/main" val="1009412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4FB7168-CF1E-49D6-B230-78435ABA1E6B}" type="slidenum">
              <a:rPr lang="en-US" altLang="en-US"/>
              <a:pPr/>
              <a:t>72</a:t>
            </a:fld>
            <a:endParaRPr lang="en-US" altLang="en-US"/>
          </a:p>
        </p:txBody>
      </p:sp>
      <p:sp>
        <p:nvSpPr>
          <p:cNvPr id="394242" name="Rectangle 2"/>
          <p:cNvSpPr>
            <a:spLocks noGrp="1" noChangeArrowheads="1"/>
          </p:cNvSpPr>
          <p:nvPr>
            <p:ph type="title"/>
          </p:nvPr>
        </p:nvSpPr>
        <p:spPr/>
        <p:txBody>
          <a:bodyPr/>
          <a:lstStyle/>
          <a:p>
            <a:r>
              <a:rPr lang="en-US" altLang="en-US"/>
              <a:t>Insert 1,2,…,7</a:t>
            </a:r>
          </a:p>
        </p:txBody>
      </p:sp>
      <p:sp>
        <p:nvSpPr>
          <p:cNvPr id="394243" name="Rectangle 3"/>
          <p:cNvSpPr>
            <a:spLocks noGrp="1" noChangeArrowheads="1"/>
          </p:cNvSpPr>
          <p:nvPr>
            <p:ph type="body" idx="1"/>
          </p:nvPr>
        </p:nvSpPr>
        <p:spPr>
          <a:xfrm>
            <a:off x="7696200" y="609600"/>
            <a:ext cx="1143000" cy="685800"/>
          </a:xfrm>
        </p:spPr>
        <p:txBody>
          <a:bodyPr/>
          <a:lstStyle/>
          <a:p>
            <a:endParaRPr lang="en-US" altLang="en-US"/>
          </a:p>
        </p:txBody>
      </p:sp>
      <p:sp>
        <p:nvSpPr>
          <p:cNvPr id="394244"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4245"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4246" name="AutoShape 6"/>
          <p:cNvCxnSpPr>
            <a:cxnSpLocks noChangeShapeType="1"/>
            <a:stCxn id="394244" idx="5"/>
            <a:endCxn id="394245"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79824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2445431-37B8-4F8C-8860-B537AA4FDB3F}" type="slidenum">
              <a:rPr lang="en-US" altLang="en-US"/>
              <a:pPr/>
              <a:t>73</a:t>
            </a:fld>
            <a:endParaRPr lang="en-US" altLang="en-US"/>
          </a:p>
        </p:txBody>
      </p:sp>
      <p:sp>
        <p:nvSpPr>
          <p:cNvPr id="395266" name="Rectangle 2"/>
          <p:cNvSpPr>
            <a:spLocks noGrp="1" noChangeArrowheads="1"/>
          </p:cNvSpPr>
          <p:nvPr>
            <p:ph type="title"/>
          </p:nvPr>
        </p:nvSpPr>
        <p:spPr/>
        <p:txBody>
          <a:bodyPr/>
          <a:lstStyle/>
          <a:p>
            <a:r>
              <a:rPr lang="en-US" altLang="en-US"/>
              <a:t>Insert 1,2,…,7</a:t>
            </a:r>
          </a:p>
        </p:txBody>
      </p:sp>
      <p:sp>
        <p:nvSpPr>
          <p:cNvPr id="395267" name="Rectangle 3"/>
          <p:cNvSpPr>
            <a:spLocks noGrp="1" noChangeArrowheads="1"/>
          </p:cNvSpPr>
          <p:nvPr>
            <p:ph type="body" idx="1"/>
          </p:nvPr>
        </p:nvSpPr>
        <p:spPr>
          <a:xfrm>
            <a:off x="7696200" y="609600"/>
            <a:ext cx="1143000" cy="685800"/>
          </a:xfrm>
        </p:spPr>
        <p:txBody>
          <a:bodyPr/>
          <a:lstStyle/>
          <a:p>
            <a:endParaRPr lang="en-US" altLang="en-US"/>
          </a:p>
        </p:txBody>
      </p:sp>
      <p:sp>
        <p:nvSpPr>
          <p:cNvPr id="395268"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5269"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5270" name="AutoShape 6"/>
          <p:cNvCxnSpPr>
            <a:cxnSpLocks noChangeShapeType="1"/>
            <a:stCxn id="395268" idx="5"/>
            <a:endCxn id="395269"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5271" name="Oval 7"/>
          <p:cNvSpPr>
            <a:spLocks noChangeArrowheads="1"/>
          </p:cNvSpPr>
          <p:nvPr/>
        </p:nvSpPr>
        <p:spPr bwMode="auto">
          <a:xfrm>
            <a:off x="4800600" y="2362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Tree>
    <p:extLst>
      <p:ext uri="{BB962C8B-B14F-4D97-AF65-F5344CB8AC3E}">
        <p14:creationId xmlns:p14="http://schemas.microsoft.com/office/powerpoint/2010/main" val="28468498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FF0BE71-164C-4F5F-B0E3-0F6B94EC7974}" type="slidenum">
              <a:rPr lang="en-US" altLang="en-US"/>
              <a:pPr/>
              <a:t>74</a:t>
            </a:fld>
            <a:endParaRPr lang="en-US" altLang="en-US"/>
          </a:p>
        </p:txBody>
      </p:sp>
      <p:sp>
        <p:nvSpPr>
          <p:cNvPr id="396290" name="Rectangle 2"/>
          <p:cNvSpPr>
            <a:spLocks noGrp="1" noChangeArrowheads="1"/>
          </p:cNvSpPr>
          <p:nvPr>
            <p:ph type="title"/>
          </p:nvPr>
        </p:nvSpPr>
        <p:spPr/>
        <p:txBody>
          <a:bodyPr/>
          <a:lstStyle/>
          <a:p>
            <a:r>
              <a:rPr lang="en-US" altLang="en-US"/>
              <a:t>Insert 1,2,…,7</a:t>
            </a:r>
          </a:p>
        </p:txBody>
      </p:sp>
      <p:sp>
        <p:nvSpPr>
          <p:cNvPr id="396291" name="Rectangle 3"/>
          <p:cNvSpPr>
            <a:spLocks noGrp="1" noChangeArrowheads="1"/>
          </p:cNvSpPr>
          <p:nvPr>
            <p:ph type="body" idx="1"/>
          </p:nvPr>
        </p:nvSpPr>
        <p:spPr>
          <a:xfrm>
            <a:off x="7696200" y="609600"/>
            <a:ext cx="1143000" cy="685800"/>
          </a:xfrm>
        </p:spPr>
        <p:txBody>
          <a:bodyPr/>
          <a:lstStyle/>
          <a:p>
            <a:endParaRPr lang="en-US" altLang="en-US"/>
          </a:p>
        </p:txBody>
      </p:sp>
      <p:sp>
        <p:nvSpPr>
          <p:cNvPr id="396292"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6293"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6294" name="AutoShape 6"/>
          <p:cNvCxnSpPr>
            <a:cxnSpLocks noChangeShapeType="1"/>
            <a:stCxn id="396292" idx="5"/>
            <a:endCxn id="396293"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6295" name="Oval 7"/>
          <p:cNvSpPr>
            <a:spLocks noChangeArrowheads="1"/>
          </p:cNvSpPr>
          <p:nvPr/>
        </p:nvSpPr>
        <p:spPr bwMode="auto">
          <a:xfrm>
            <a:off x="4800600" y="2362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96296" name="Oval 8"/>
          <p:cNvSpPr>
            <a:spLocks noChangeArrowheads="1"/>
          </p:cNvSpPr>
          <p:nvPr/>
        </p:nvSpPr>
        <p:spPr bwMode="auto">
          <a:xfrm>
            <a:off x="54864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396297" name="AutoShape 9"/>
          <p:cNvCxnSpPr>
            <a:cxnSpLocks noChangeShapeType="1"/>
            <a:stCxn id="396295" idx="5"/>
            <a:endCxn id="396296" idx="1"/>
          </p:cNvCxnSpPr>
          <p:nvPr/>
        </p:nvCxnSpPr>
        <p:spPr bwMode="auto">
          <a:xfrm>
            <a:off x="5094288" y="2665413"/>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50506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B517CDA4-004A-49B7-9E78-8C7904759795}" type="slidenum">
              <a:rPr lang="en-US" altLang="en-US"/>
              <a:pPr/>
              <a:t>75</a:t>
            </a:fld>
            <a:endParaRPr lang="en-US" altLang="en-US"/>
          </a:p>
        </p:txBody>
      </p:sp>
      <p:sp>
        <p:nvSpPr>
          <p:cNvPr id="397314" name="Rectangle 2"/>
          <p:cNvSpPr>
            <a:spLocks noGrp="1" noChangeArrowheads="1"/>
          </p:cNvSpPr>
          <p:nvPr>
            <p:ph type="title"/>
          </p:nvPr>
        </p:nvSpPr>
        <p:spPr/>
        <p:txBody>
          <a:bodyPr/>
          <a:lstStyle/>
          <a:p>
            <a:r>
              <a:rPr lang="en-US" altLang="en-US"/>
              <a:t>Insert 1,2,…,7</a:t>
            </a:r>
          </a:p>
        </p:txBody>
      </p:sp>
      <p:sp>
        <p:nvSpPr>
          <p:cNvPr id="397315" name="Rectangle 3"/>
          <p:cNvSpPr>
            <a:spLocks noGrp="1" noChangeArrowheads="1"/>
          </p:cNvSpPr>
          <p:nvPr>
            <p:ph type="body" idx="1"/>
          </p:nvPr>
        </p:nvSpPr>
        <p:spPr>
          <a:xfrm>
            <a:off x="7696200" y="609600"/>
            <a:ext cx="1143000" cy="685800"/>
          </a:xfrm>
        </p:spPr>
        <p:txBody>
          <a:bodyPr/>
          <a:lstStyle/>
          <a:p>
            <a:endParaRPr lang="en-US" altLang="en-US"/>
          </a:p>
        </p:txBody>
      </p:sp>
      <p:sp>
        <p:nvSpPr>
          <p:cNvPr id="397316"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7317"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7318" name="AutoShape 6"/>
          <p:cNvCxnSpPr>
            <a:cxnSpLocks noChangeShapeType="1"/>
            <a:stCxn id="397316" idx="5"/>
            <a:endCxn id="397317"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7319" name="Oval 7"/>
          <p:cNvSpPr>
            <a:spLocks noChangeArrowheads="1"/>
          </p:cNvSpPr>
          <p:nvPr/>
        </p:nvSpPr>
        <p:spPr bwMode="auto">
          <a:xfrm>
            <a:off x="4659313" y="3125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97320" name="Oval 8"/>
          <p:cNvSpPr>
            <a:spLocks noChangeArrowheads="1"/>
          </p:cNvSpPr>
          <p:nvPr/>
        </p:nvSpPr>
        <p:spPr bwMode="auto">
          <a:xfrm>
            <a:off x="5345113" y="3887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397321" name="AutoShape 9"/>
          <p:cNvCxnSpPr>
            <a:cxnSpLocks noChangeShapeType="1"/>
            <a:stCxn id="397319" idx="5"/>
            <a:endCxn id="397320" idx="1"/>
          </p:cNvCxnSpPr>
          <p:nvPr/>
        </p:nvCxnSpPr>
        <p:spPr bwMode="auto">
          <a:xfrm>
            <a:off x="4953000" y="3429000"/>
            <a:ext cx="442913" cy="5000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7322" name="AutoShape 10"/>
          <p:cNvCxnSpPr>
            <a:cxnSpLocks noChangeShapeType="1"/>
            <a:stCxn id="397316" idx="5"/>
            <a:endCxn id="397319" idx="1"/>
          </p:cNvCxnSpPr>
          <p:nvPr/>
        </p:nvCxnSpPr>
        <p:spPr bwMode="auto">
          <a:xfrm>
            <a:off x="3646488" y="2741613"/>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25914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6304E62-AF53-4DC9-BACF-ED9EF63B81E2}" type="slidenum">
              <a:rPr lang="en-US" altLang="en-US"/>
              <a:pPr/>
              <a:t>76</a:t>
            </a:fld>
            <a:endParaRPr lang="en-US" altLang="en-US"/>
          </a:p>
        </p:txBody>
      </p:sp>
      <p:sp>
        <p:nvSpPr>
          <p:cNvPr id="398338" name="Rectangle 2"/>
          <p:cNvSpPr>
            <a:spLocks noGrp="1" noChangeArrowheads="1"/>
          </p:cNvSpPr>
          <p:nvPr>
            <p:ph type="title"/>
          </p:nvPr>
        </p:nvSpPr>
        <p:spPr/>
        <p:txBody>
          <a:bodyPr/>
          <a:lstStyle/>
          <a:p>
            <a:r>
              <a:rPr lang="en-US" altLang="en-US"/>
              <a:t>Insert 1,2,…,7</a:t>
            </a:r>
          </a:p>
        </p:txBody>
      </p:sp>
      <p:sp>
        <p:nvSpPr>
          <p:cNvPr id="398339" name="Rectangle 3"/>
          <p:cNvSpPr>
            <a:spLocks noGrp="1" noChangeArrowheads="1"/>
          </p:cNvSpPr>
          <p:nvPr>
            <p:ph type="body" idx="1"/>
          </p:nvPr>
        </p:nvSpPr>
        <p:spPr>
          <a:xfrm>
            <a:off x="7696200" y="609600"/>
            <a:ext cx="1143000" cy="685800"/>
          </a:xfrm>
        </p:spPr>
        <p:txBody>
          <a:bodyPr/>
          <a:lstStyle/>
          <a:p>
            <a:endParaRPr lang="en-US" altLang="en-US"/>
          </a:p>
        </p:txBody>
      </p:sp>
      <p:sp>
        <p:nvSpPr>
          <p:cNvPr id="398340"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8341"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8342" name="AutoShape 6"/>
          <p:cNvCxnSpPr>
            <a:cxnSpLocks noChangeShapeType="1"/>
            <a:stCxn id="398340" idx="5"/>
            <a:endCxn id="398341"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8343" name="Oval 7"/>
          <p:cNvSpPr>
            <a:spLocks noChangeArrowheads="1"/>
          </p:cNvSpPr>
          <p:nvPr/>
        </p:nvSpPr>
        <p:spPr bwMode="auto">
          <a:xfrm>
            <a:off x="4659313" y="3125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98344" name="Oval 8"/>
          <p:cNvSpPr>
            <a:spLocks noChangeArrowheads="1"/>
          </p:cNvSpPr>
          <p:nvPr/>
        </p:nvSpPr>
        <p:spPr bwMode="auto">
          <a:xfrm>
            <a:off x="5345113" y="3887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398345" name="AutoShape 9"/>
          <p:cNvCxnSpPr>
            <a:cxnSpLocks noChangeShapeType="1"/>
            <a:stCxn id="398343" idx="5"/>
            <a:endCxn id="398344" idx="1"/>
          </p:cNvCxnSpPr>
          <p:nvPr/>
        </p:nvCxnSpPr>
        <p:spPr bwMode="auto">
          <a:xfrm>
            <a:off x="4953000" y="3429000"/>
            <a:ext cx="442913" cy="5000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346" name="AutoShape 10"/>
          <p:cNvCxnSpPr>
            <a:cxnSpLocks noChangeShapeType="1"/>
            <a:stCxn id="398340" idx="5"/>
            <a:endCxn id="398343" idx="1"/>
          </p:cNvCxnSpPr>
          <p:nvPr/>
        </p:nvCxnSpPr>
        <p:spPr bwMode="auto">
          <a:xfrm>
            <a:off x="3646488" y="2741613"/>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8347" name="Oval 11"/>
          <p:cNvSpPr>
            <a:spLocks noChangeArrowheads="1"/>
          </p:cNvSpPr>
          <p:nvPr/>
        </p:nvSpPr>
        <p:spPr bwMode="auto">
          <a:xfrm>
            <a:off x="55626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Tree>
    <p:extLst>
      <p:ext uri="{BB962C8B-B14F-4D97-AF65-F5344CB8AC3E}">
        <p14:creationId xmlns:p14="http://schemas.microsoft.com/office/powerpoint/2010/main" val="36409999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5BA260A-0228-4EC6-865B-10D9048EFC5D}" type="slidenum">
              <a:rPr lang="en-US" altLang="en-US"/>
              <a:pPr/>
              <a:t>77</a:t>
            </a:fld>
            <a:endParaRPr lang="en-US" altLang="en-US"/>
          </a:p>
        </p:txBody>
      </p:sp>
      <p:sp>
        <p:nvSpPr>
          <p:cNvPr id="399362" name="Rectangle 2"/>
          <p:cNvSpPr>
            <a:spLocks noGrp="1" noChangeArrowheads="1"/>
          </p:cNvSpPr>
          <p:nvPr>
            <p:ph type="title"/>
          </p:nvPr>
        </p:nvSpPr>
        <p:spPr/>
        <p:txBody>
          <a:bodyPr/>
          <a:lstStyle/>
          <a:p>
            <a:r>
              <a:rPr lang="en-US" altLang="en-US"/>
              <a:t>Insert 1,2,…,7</a:t>
            </a:r>
          </a:p>
        </p:txBody>
      </p:sp>
      <p:sp>
        <p:nvSpPr>
          <p:cNvPr id="399363" name="Rectangle 3"/>
          <p:cNvSpPr>
            <a:spLocks noGrp="1" noChangeArrowheads="1"/>
          </p:cNvSpPr>
          <p:nvPr>
            <p:ph type="body" idx="1"/>
          </p:nvPr>
        </p:nvSpPr>
        <p:spPr>
          <a:xfrm>
            <a:off x="7696200" y="609600"/>
            <a:ext cx="1143000" cy="685800"/>
          </a:xfrm>
        </p:spPr>
        <p:txBody>
          <a:bodyPr/>
          <a:lstStyle/>
          <a:p>
            <a:endParaRPr lang="en-US" altLang="en-US"/>
          </a:p>
        </p:txBody>
      </p:sp>
      <p:sp>
        <p:nvSpPr>
          <p:cNvPr id="399364"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399365"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399366" name="AutoShape 6"/>
          <p:cNvCxnSpPr>
            <a:cxnSpLocks noChangeShapeType="1"/>
            <a:stCxn id="399364" idx="5"/>
            <a:endCxn id="399365" idx="1"/>
          </p:cNvCxnSpPr>
          <p:nvPr/>
        </p:nvCxnSpPr>
        <p:spPr bwMode="auto">
          <a:xfrm>
            <a:off x="3646488" y="2741613"/>
            <a:ext cx="290512" cy="4238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367" name="Oval 7"/>
          <p:cNvSpPr>
            <a:spLocks noChangeArrowheads="1"/>
          </p:cNvSpPr>
          <p:nvPr/>
        </p:nvSpPr>
        <p:spPr bwMode="auto">
          <a:xfrm>
            <a:off x="4659313" y="3125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399368" name="Oval 8"/>
          <p:cNvSpPr>
            <a:spLocks noChangeArrowheads="1"/>
          </p:cNvSpPr>
          <p:nvPr/>
        </p:nvSpPr>
        <p:spPr bwMode="auto">
          <a:xfrm>
            <a:off x="5345113" y="3887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399369" name="AutoShape 9"/>
          <p:cNvCxnSpPr>
            <a:cxnSpLocks noChangeShapeType="1"/>
            <a:stCxn id="399367" idx="5"/>
            <a:endCxn id="399368" idx="1"/>
          </p:cNvCxnSpPr>
          <p:nvPr/>
        </p:nvCxnSpPr>
        <p:spPr bwMode="auto">
          <a:xfrm>
            <a:off x="4953000" y="3429000"/>
            <a:ext cx="442913" cy="5000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370" name="AutoShape 10"/>
          <p:cNvCxnSpPr>
            <a:cxnSpLocks noChangeShapeType="1"/>
            <a:stCxn id="399364" idx="5"/>
            <a:endCxn id="399367" idx="1"/>
          </p:cNvCxnSpPr>
          <p:nvPr/>
        </p:nvCxnSpPr>
        <p:spPr bwMode="auto">
          <a:xfrm>
            <a:off x="3646488" y="2741613"/>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371" name="Oval 11"/>
          <p:cNvSpPr>
            <a:spLocks noChangeArrowheads="1"/>
          </p:cNvSpPr>
          <p:nvPr/>
        </p:nvSpPr>
        <p:spPr bwMode="auto">
          <a:xfrm>
            <a:off x="55626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399372" name="Oval 12"/>
          <p:cNvSpPr>
            <a:spLocks noChangeArrowheads="1"/>
          </p:cNvSpPr>
          <p:nvPr/>
        </p:nvSpPr>
        <p:spPr bwMode="auto">
          <a:xfrm>
            <a:off x="6248400" y="3200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399373" name="AutoShape 13"/>
          <p:cNvCxnSpPr>
            <a:cxnSpLocks noChangeShapeType="1"/>
            <a:stCxn id="399371" idx="5"/>
            <a:endCxn id="399372" idx="0"/>
          </p:cNvCxnSpPr>
          <p:nvPr/>
        </p:nvCxnSpPr>
        <p:spPr bwMode="auto">
          <a:xfrm>
            <a:off x="5856288" y="2741613"/>
            <a:ext cx="565150" cy="4492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031024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C2BF043B-DD25-4AE0-95A5-DFEFAED5BD65}" type="slidenum">
              <a:rPr lang="en-US" altLang="en-US"/>
              <a:pPr/>
              <a:t>78</a:t>
            </a:fld>
            <a:endParaRPr lang="en-US" altLang="en-US"/>
          </a:p>
        </p:txBody>
      </p:sp>
      <p:sp>
        <p:nvSpPr>
          <p:cNvPr id="400386" name="Rectangle 2"/>
          <p:cNvSpPr>
            <a:spLocks noGrp="1" noChangeArrowheads="1"/>
          </p:cNvSpPr>
          <p:nvPr>
            <p:ph type="title"/>
          </p:nvPr>
        </p:nvSpPr>
        <p:spPr/>
        <p:txBody>
          <a:bodyPr/>
          <a:lstStyle/>
          <a:p>
            <a:r>
              <a:rPr lang="en-US" altLang="en-US"/>
              <a:t>Insert 1,2,…,7</a:t>
            </a:r>
          </a:p>
        </p:txBody>
      </p:sp>
      <p:sp>
        <p:nvSpPr>
          <p:cNvPr id="400387" name="Rectangle 3"/>
          <p:cNvSpPr>
            <a:spLocks noGrp="1" noChangeArrowheads="1"/>
          </p:cNvSpPr>
          <p:nvPr>
            <p:ph type="body" idx="1"/>
          </p:nvPr>
        </p:nvSpPr>
        <p:spPr>
          <a:xfrm>
            <a:off x="7696200" y="609600"/>
            <a:ext cx="1143000" cy="685800"/>
          </a:xfrm>
        </p:spPr>
        <p:txBody>
          <a:bodyPr/>
          <a:lstStyle/>
          <a:p>
            <a:endParaRPr lang="en-US" altLang="en-US"/>
          </a:p>
        </p:txBody>
      </p:sp>
      <p:sp>
        <p:nvSpPr>
          <p:cNvPr id="400388" name="Oval 4"/>
          <p:cNvSpPr>
            <a:spLocks noChangeArrowheads="1"/>
          </p:cNvSpPr>
          <p:nvPr/>
        </p:nvSpPr>
        <p:spPr bwMode="auto">
          <a:xfrm>
            <a:off x="33528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400389" name="Oval 5"/>
          <p:cNvSpPr>
            <a:spLocks noChangeArrowheads="1"/>
          </p:cNvSpPr>
          <p:nvPr/>
        </p:nvSpPr>
        <p:spPr bwMode="auto">
          <a:xfrm>
            <a:off x="3886200" y="31242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400390" name="AutoShape 6"/>
          <p:cNvCxnSpPr>
            <a:cxnSpLocks noChangeShapeType="1"/>
            <a:stCxn id="400388" idx="5"/>
            <a:endCxn id="400389" idx="1"/>
          </p:cNvCxnSpPr>
          <p:nvPr/>
        </p:nvCxnSpPr>
        <p:spPr bwMode="auto">
          <a:xfrm>
            <a:off x="3646488" y="2741613"/>
            <a:ext cx="290512" cy="423862"/>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391" name="Oval 7"/>
          <p:cNvSpPr>
            <a:spLocks noChangeArrowheads="1"/>
          </p:cNvSpPr>
          <p:nvPr/>
        </p:nvSpPr>
        <p:spPr bwMode="auto">
          <a:xfrm>
            <a:off x="4659313" y="3125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0392" name="Oval 8"/>
          <p:cNvSpPr>
            <a:spLocks noChangeArrowheads="1"/>
          </p:cNvSpPr>
          <p:nvPr/>
        </p:nvSpPr>
        <p:spPr bwMode="auto">
          <a:xfrm>
            <a:off x="5345113" y="3887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0393" name="AutoShape 9"/>
          <p:cNvCxnSpPr>
            <a:cxnSpLocks noChangeShapeType="1"/>
            <a:stCxn id="400391" idx="5"/>
            <a:endCxn id="400392" idx="1"/>
          </p:cNvCxnSpPr>
          <p:nvPr/>
        </p:nvCxnSpPr>
        <p:spPr bwMode="auto">
          <a:xfrm>
            <a:off x="4953000" y="3429000"/>
            <a:ext cx="442913" cy="5000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4" name="AutoShape 10"/>
          <p:cNvCxnSpPr>
            <a:cxnSpLocks noChangeShapeType="1"/>
            <a:stCxn id="400388" idx="5"/>
            <a:endCxn id="400391" idx="1"/>
          </p:cNvCxnSpPr>
          <p:nvPr/>
        </p:nvCxnSpPr>
        <p:spPr bwMode="auto">
          <a:xfrm>
            <a:off x="3646488" y="2741613"/>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395" name="Oval 11"/>
          <p:cNvSpPr>
            <a:spLocks noChangeArrowheads="1"/>
          </p:cNvSpPr>
          <p:nvPr/>
        </p:nvSpPr>
        <p:spPr bwMode="auto">
          <a:xfrm>
            <a:off x="5562600" y="2438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0396" name="Oval 12"/>
          <p:cNvSpPr>
            <a:spLocks noChangeArrowheads="1"/>
          </p:cNvSpPr>
          <p:nvPr/>
        </p:nvSpPr>
        <p:spPr bwMode="auto">
          <a:xfrm>
            <a:off x="6248400" y="32004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0397" name="AutoShape 13"/>
          <p:cNvCxnSpPr>
            <a:cxnSpLocks noChangeShapeType="1"/>
            <a:stCxn id="400395" idx="5"/>
            <a:endCxn id="400396" idx="0"/>
          </p:cNvCxnSpPr>
          <p:nvPr/>
        </p:nvCxnSpPr>
        <p:spPr bwMode="auto">
          <a:xfrm>
            <a:off x="5856288" y="2741613"/>
            <a:ext cx="565150" cy="4492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398" name="Oval 14"/>
          <p:cNvSpPr>
            <a:spLocks noChangeArrowheads="1"/>
          </p:cNvSpPr>
          <p:nvPr/>
        </p:nvSpPr>
        <p:spPr bwMode="auto">
          <a:xfrm>
            <a:off x="7239000" y="25146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Tree>
    <p:extLst>
      <p:ext uri="{BB962C8B-B14F-4D97-AF65-F5344CB8AC3E}">
        <p14:creationId xmlns:p14="http://schemas.microsoft.com/office/powerpoint/2010/main" val="21388098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EE57236-B5B8-4C5C-8453-B32444A77819}" type="slidenum">
              <a:rPr lang="en-US" altLang="en-US"/>
              <a:pPr/>
              <a:t>79</a:t>
            </a:fld>
            <a:endParaRPr lang="en-US" altLang="en-US"/>
          </a:p>
        </p:txBody>
      </p:sp>
      <p:sp>
        <p:nvSpPr>
          <p:cNvPr id="401410" name="Rectangle 2"/>
          <p:cNvSpPr>
            <a:spLocks noGrp="1" noChangeArrowheads="1"/>
          </p:cNvSpPr>
          <p:nvPr>
            <p:ph type="title"/>
          </p:nvPr>
        </p:nvSpPr>
        <p:spPr>
          <a:xfrm>
            <a:off x="685800" y="0"/>
            <a:ext cx="7772400" cy="1143000"/>
          </a:xfrm>
        </p:spPr>
        <p:txBody>
          <a:bodyPr/>
          <a:lstStyle/>
          <a:p>
            <a:r>
              <a:rPr lang="en-US" altLang="en-US"/>
              <a:t>Binomial Queues: DeleteMin</a:t>
            </a:r>
          </a:p>
        </p:txBody>
      </p:sp>
      <p:sp>
        <p:nvSpPr>
          <p:cNvPr id="401411" name="Rectangle 3"/>
          <p:cNvSpPr>
            <a:spLocks noGrp="1" noChangeArrowheads="1"/>
          </p:cNvSpPr>
          <p:nvPr>
            <p:ph type="body" idx="1"/>
          </p:nvPr>
        </p:nvSpPr>
        <p:spPr>
          <a:xfrm>
            <a:off x="228600" y="1295400"/>
            <a:ext cx="8610600" cy="5105400"/>
          </a:xfrm>
        </p:spPr>
        <p:txBody>
          <a:bodyPr/>
          <a:lstStyle/>
          <a:p>
            <a:pPr marL="457200" indent="-457200"/>
            <a:r>
              <a:rPr lang="en-US" altLang="en-US" sz="2800">
                <a:solidFill>
                  <a:schemeClr val="accent2"/>
                </a:solidFill>
              </a:rPr>
              <a:t>Steps:</a:t>
            </a:r>
          </a:p>
          <a:p>
            <a:pPr marL="838200" lvl="1" indent="-381000">
              <a:buFont typeface="Monotype Sorts" pitchFamily="2" charset="2"/>
              <a:buAutoNum type="arabicPeriod"/>
            </a:pPr>
            <a:r>
              <a:rPr lang="en-US" altLang="en-US" sz="2600"/>
              <a:t>Find tree B</a:t>
            </a:r>
            <a:r>
              <a:rPr lang="en-US" altLang="en-US" sz="2600" baseline="-25000"/>
              <a:t>k</a:t>
            </a:r>
            <a:r>
              <a:rPr lang="en-US" altLang="en-US" sz="2600"/>
              <a:t> with the </a:t>
            </a:r>
            <a:r>
              <a:rPr lang="en-US" altLang="en-US" sz="2600">
                <a:solidFill>
                  <a:schemeClr val="accent2"/>
                </a:solidFill>
              </a:rPr>
              <a:t>smallest</a:t>
            </a:r>
            <a:r>
              <a:rPr lang="en-US" altLang="en-US" sz="2600"/>
              <a:t> root</a:t>
            </a:r>
          </a:p>
          <a:p>
            <a:pPr marL="838200" lvl="1" indent="-381000">
              <a:buFont typeface="Monotype Sorts" pitchFamily="2" charset="2"/>
              <a:buAutoNum type="arabicPeriod"/>
            </a:pPr>
            <a:r>
              <a:rPr lang="en-US" altLang="en-US" sz="2600"/>
              <a:t>Remove B</a:t>
            </a:r>
            <a:r>
              <a:rPr lang="en-US" altLang="en-US" sz="2600" baseline="-25000"/>
              <a:t>k</a:t>
            </a:r>
            <a:r>
              <a:rPr lang="en-US" altLang="en-US" sz="2600"/>
              <a:t> from the queue</a:t>
            </a:r>
          </a:p>
          <a:p>
            <a:pPr marL="838200" lvl="1" indent="-381000">
              <a:buFont typeface="Monotype Sorts" pitchFamily="2" charset="2"/>
              <a:buAutoNum type="arabicPeriod"/>
            </a:pPr>
            <a:r>
              <a:rPr lang="en-US" altLang="en-US" sz="2600"/>
              <a:t>Delete root of B</a:t>
            </a:r>
            <a:r>
              <a:rPr lang="en-US" altLang="en-US" sz="2600" baseline="-25000"/>
              <a:t>k</a:t>
            </a:r>
            <a:r>
              <a:rPr lang="en-US" altLang="en-US" sz="2600"/>
              <a:t> (return this value); You now have a new queue made up of the forest B</a:t>
            </a:r>
            <a:r>
              <a:rPr lang="en-US" altLang="en-US" sz="2600" baseline="-25000"/>
              <a:t>0</a:t>
            </a:r>
            <a:r>
              <a:rPr lang="en-US" altLang="en-US" sz="2600"/>
              <a:t>, B</a:t>
            </a:r>
            <a:r>
              <a:rPr lang="en-US" altLang="en-US" sz="2600" baseline="-25000"/>
              <a:t>1</a:t>
            </a:r>
            <a:r>
              <a:rPr lang="en-US" altLang="en-US" sz="2600"/>
              <a:t>, …, B</a:t>
            </a:r>
            <a:r>
              <a:rPr lang="en-US" altLang="en-US" sz="2600" baseline="-25000"/>
              <a:t>k-1</a:t>
            </a:r>
            <a:endParaRPr lang="en-US" altLang="en-US" sz="2600"/>
          </a:p>
          <a:p>
            <a:pPr marL="838200" lvl="1" indent="-381000">
              <a:buFont typeface="Monotype Sorts" pitchFamily="2" charset="2"/>
              <a:buAutoNum type="arabicPeriod"/>
            </a:pPr>
            <a:r>
              <a:rPr lang="en-US" altLang="en-US" sz="2600"/>
              <a:t>Merge this queue with remainder of the original (from step 2)</a:t>
            </a:r>
            <a:endParaRPr lang="en-US" altLang="en-US" sz="2400"/>
          </a:p>
          <a:p>
            <a:pPr marL="457200" indent="-457200"/>
            <a:r>
              <a:rPr lang="en-US" altLang="en-US" sz="2800">
                <a:solidFill>
                  <a:schemeClr val="accent2"/>
                </a:solidFill>
              </a:rPr>
              <a:t>Run time analysis:</a:t>
            </a:r>
            <a:r>
              <a:rPr lang="en-US" altLang="en-US" sz="2800"/>
              <a:t> Step 1 is O(log N), step 2 and 3 are O(1), and step 4 is O(log N). </a:t>
            </a:r>
            <a:r>
              <a:rPr lang="en-US" altLang="en-US" sz="2800">
                <a:solidFill>
                  <a:schemeClr val="accent2"/>
                </a:solidFill>
              </a:rPr>
              <a:t>Total time = O(log N)</a:t>
            </a:r>
            <a:endParaRPr lang="en-US" altLang="en-US" sz="2800"/>
          </a:p>
          <a:p>
            <a:pPr marL="457200" indent="-457200"/>
            <a:r>
              <a:rPr lang="en-US" altLang="en-US" sz="2800">
                <a:solidFill>
                  <a:schemeClr val="accent2"/>
                </a:solidFill>
              </a:rPr>
              <a:t>Example:</a:t>
            </a:r>
            <a:r>
              <a:rPr lang="en-US" altLang="en-US" sz="2800"/>
              <a:t> Insert 1, 2, …, 7 into empty queue and DeleteMin</a:t>
            </a:r>
          </a:p>
        </p:txBody>
      </p:sp>
    </p:spTree>
    <p:extLst>
      <p:ext uri="{BB962C8B-B14F-4D97-AF65-F5344CB8AC3E}">
        <p14:creationId xmlns:p14="http://schemas.microsoft.com/office/powerpoint/2010/main" val="11802651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5"/>
          <p:cNvSpPr>
            <a:spLocks noGrp="1"/>
          </p:cNvSpPr>
          <p:nvPr>
            <p:ph type="sldNum" sz="quarter" idx="12"/>
          </p:nvPr>
        </p:nvSpPr>
        <p:spPr/>
        <p:txBody>
          <a:bodyPr/>
          <a:lstStyle/>
          <a:p>
            <a:fld id="{2400B739-3448-4CDE-91B3-34D09BC91195}" type="slidenum">
              <a:rPr lang="en-US" altLang="en-US"/>
              <a:pPr/>
              <a:t>8</a:t>
            </a:fld>
            <a:endParaRPr lang="en-US" altLang="en-US"/>
          </a:p>
        </p:txBody>
      </p:sp>
      <p:sp>
        <p:nvSpPr>
          <p:cNvPr id="244738" name="Rectangle 2"/>
          <p:cNvSpPr>
            <a:spLocks noGrp="1" noChangeArrowheads="1"/>
          </p:cNvSpPr>
          <p:nvPr>
            <p:ph type="title"/>
          </p:nvPr>
        </p:nvSpPr>
        <p:spPr>
          <a:xfrm>
            <a:off x="685800" y="-76200"/>
            <a:ext cx="7772400" cy="1143000"/>
          </a:xfrm>
        </p:spPr>
        <p:txBody>
          <a:bodyPr/>
          <a:lstStyle/>
          <a:p>
            <a:r>
              <a:rPr lang="en-US" altLang="en-US"/>
              <a:t>Percolate Down</a:t>
            </a:r>
          </a:p>
        </p:txBody>
      </p:sp>
      <p:sp>
        <p:nvSpPr>
          <p:cNvPr id="244740" name="Oval 4"/>
          <p:cNvSpPr>
            <a:spLocks noChangeAspect="1" noChangeArrowheads="1"/>
          </p:cNvSpPr>
          <p:nvPr/>
        </p:nvSpPr>
        <p:spPr bwMode="auto">
          <a:xfrm>
            <a:off x="1658938" y="32226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4741" name="Oval 5"/>
          <p:cNvSpPr>
            <a:spLocks noChangeAspect="1" noChangeArrowheads="1"/>
          </p:cNvSpPr>
          <p:nvPr/>
        </p:nvSpPr>
        <p:spPr bwMode="auto">
          <a:xfrm>
            <a:off x="1182688" y="32226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4742" name="Oval 6"/>
          <p:cNvSpPr>
            <a:spLocks noChangeAspect="1" noChangeArrowheads="1"/>
          </p:cNvSpPr>
          <p:nvPr/>
        </p:nvSpPr>
        <p:spPr bwMode="auto">
          <a:xfrm>
            <a:off x="704850" y="3222625"/>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4743" name="Oval 7"/>
          <p:cNvSpPr>
            <a:spLocks noChangeAspect="1" noChangeArrowheads="1"/>
          </p:cNvSpPr>
          <p:nvPr/>
        </p:nvSpPr>
        <p:spPr bwMode="auto">
          <a:xfrm>
            <a:off x="228600" y="3222625"/>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44744" name="Oval 8"/>
          <p:cNvSpPr>
            <a:spLocks noChangeAspect="1" noChangeArrowheads="1"/>
          </p:cNvSpPr>
          <p:nvPr/>
        </p:nvSpPr>
        <p:spPr bwMode="auto">
          <a:xfrm>
            <a:off x="3327400" y="2427288"/>
            <a:ext cx="341313"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4745" name="Oval 9"/>
          <p:cNvSpPr>
            <a:spLocks noChangeAspect="1" noChangeArrowheads="1"/>
          </p:cNvSpPr>
          <p:nvPr/>
        </p:nvSpPr>
        <p:spPr bwMode="auto">
          <a:xfrm>
            <a:off x="2373313" y="2427288"/>
            <a:ext cx="341312"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4746" name="Oval 10"/>
          <p:cNvSpPr>
            <a:spLocks noChangeAspect="1" noChangeArrowheads="1"/>
          </p:cNvSpPr>
          <p:nvPr/>
        </p:nvSpPr>
        <p:spPr bwMode="auto">
          <a:xfrm>
            <a:off x="1420813" y="2427288"/>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44747" name="Oval 11"/>
          <p:cNvSpPr>
            <a:spLocks noChangeAspect="1" noChangeArrowheads="1"/>
          </p:cNvSpPr>
          <p:nvPr/>
        </p:nvSpPr>
        <p:spPr bwMode="auto">
          <a:xfrm>
            <a:off x="466725" y="2427288"/>
            <a:ext cx="341313"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44748" name="Oval 12"/>
          <p:cNvSpPr>
            <a:spLocks noChangeAspect="1" noChangeArrowheads="1"/>
          </p:cNvSpPr>
          <p:nvPr/>
        </p:nvSpPr>
        <p:spPr bwMode="auto">
          <a:xfrm>
            <a:off x="2851150" y="1633538"/>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4749" name="Oval 13"/>
          <p:cNvSpPr>
            <a:spLocks noChangeAspect="1" noChangeArrowheads="1"/>
          </p:cNvSpPr>
          <p:nvPr/>
        </p:nvSpPr>
        <p:spPr bwMode="auto">
          <a:xfrm>
            <a:off x="942975" y="1633538"/>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sp>
        <p:nvSpPr>
          <p:cNvPr id="244750" name="Oval 14"/>
          <p:cNvSpPr>
            <a:spLocks noChangeAspect="1" noChangeArrowheads="1"/>
          </p:cNvSpPr>
          <p:nvPr/>
        </p:nvSpPr>
        <p:spPr bwMode="auto">
          <a:xfrm>
            <a:off x="1897063" y="838200"/>
            <a:ext cx="341312" cy="34131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20</a:t>
            </a:r>
          </a:p>
        </p:txBody>
      </p:sp>
      <p:cxnSp>
        <p:nvCxnSpPr>
          <p:cNvPr id="244751" name="AutoShape 15"/>
          <p:cNvCxnSpPr>
            <a:cxnSpLocks noChangeShapeType="1"/>
            <a:stCxn id="244750" idx="3"/>
            <a:endCxn id="244749" idx="0"/>
          </p:cNvCxnSpPr>
          <p:nvPr/>
        </p:nvCxnSpPr>
        <p:spPr bwMode="auto">
          <a:xfrm flipH="1">
            <a:off x="1114425" y="1146175"/>
            <a:ext cx="83185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2" name="AutoShape 16"/>
          <p:cNvCxnSpPr>
            <a:cxnSpLocks noChangeShapeType="1"/>
            <a:stCxn id="244750" idx="5"/>
            <a:endCxn id="244748" idx="0"/>
          </p:cNvCxnSpPr>
          <p:nvPr/>
        </p:nvCxnSpPr>
        <p:spPr bwMode="auto">
          <a:xfrm>
            <a:off x="2187575" y="1146175"/>
            <a:ext cx="833438"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3" name="AutoShape 17"/>
          <p:cNvCxnSpPr>
            <a:cxnSpLocks noChangeShapeType="1"/>
            <a:stCxn id="244748" idx="3"/>
            <a:endCxn id="244745" idx="0"/>
          </p:cNvCxnSpPr>
          <p:nvPr/>
        </p:nvCxnSpPr>
        <p:spPr bwMode="auto">
          <a:xfrm flipH="1">
            <a:off x="2544763"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4" name="AutoShape 18"/>
          <p:cNvCxnSpPr>
            <a:cxnSpLocks noChangeShapeType="1"/>
            <a:stCxn id="244748" idx="5"/>
            <a:endCxn id="244744" idx="0"/>
          </p:cNvCxnSpPr>
          <p:nvPr/>
        </p:nvCxnSpPr>
        <p:spPr bwMode="auto">
          <a:xfrm>
            <a:off x="3141663"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6" name="AutoShape 20"/>
          <p:cNvCxnSpPr>
            <a:cxnSpLocks noChangeShapeType="1"/>
            <a:stCxn id="244749" idx="3"/>
            <a:endCxn id="244747" idx="0"/>
          </p:cNvCxnSpPr>
          <p:nvPr/>
        </p:nvCxnSpPr>
        <p:spPr bwMode="auto">
          <a:xfrm flipH="1">
            <a:off x="636588" y="1939925"/>
            <a:ext cx="357187"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7" name="AutoShape 21"/>
          <p:cNvCxnSpPr>
            <a:cxnSpLocks noChangeShapeType="1"/>
            <a:stCxn id="244749" idx="5"/>
            <a:endCxn id="244746" idx="0"/>
          </p:cNvCxnSpPr>
          <p:nvPr/>
        </p:nvCxnSpPr>
        <p:spPr bwMode="auto">
          <a:xfrm>
            <a:off x="1235075"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8" name="AutoShape 22"/>
          <p:cNvCxnSpPr>
            <a:cxnSpLocks noChangeShapeType="1"/>
            <a:stCxn id="244747" idx="3"/>
            <a:endCxn id="244743" idx="0"/>
          </p:cNvCxnSpPr>
          <p:nvPr/>
        </p:nvCxnSpPr>
        <p:spPr bwMode="auto">
          <a:xfrm flipH="1">
            <a:off x="398463"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59" name="AutoShape 23"/>
          <p:cNvCxnSpPr>
            <a:cxnSpLocks noChangeShapeType="1"/>
            <a:stCxn id="244747" idx="5"/>
            <a:endCxn id="244742" idx="0"/>
          </p:cNvCxnSpPr>
          <p:nvPr/>
        </p:nvCxnSpPr>
        <p:spPr bwMode="auto">
          <a:xfrm>
            <a:off x="757238" y="2735263"/>
            <a:ext cx="119062"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60" name="AutoShape 24"/>
          <p:cNvCxnSpPr>
            <a:cxnSpLocks noChangeShapeType="1"/>
            <a:stCxn id="244746" idx="3"/>
            <a:endCxn id="244741" idx="0"/>
          </p:cNvCxnSpPr>
          <p:nvPr/>
        </p:nvCxnSpPr>
        <p:spPr bwMode="auto">
          <a:xfrm flipH="1">
            <a:off x="1352550"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61" name="AutoShape 25"/>
          <p:cNvCxnSpPr>
            <a:cxnSpLocks noChangeShapeType="1"/>
            <a:stCxn id="244746" idx="5"/>
            <a:endCxn id="244740" idx="0"/>
          </p:cNvCxnSpPr>
          <p:nvPr/>
        </p:nvCxnSpPr>
        <p:spPr bwMode="auto">
          <a:xfrm>
            <a:off x="1711325"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762" name="Line 26"/>
          <p:cNvSpPr>
            <a:spLocks noChangeShapeType="1"/>
          </p:cNvSpPr>
          <p:nvPr/>
        </p:nvSpPr>
        <p:spPr bwMode="auto">
          <a:xfrm>
            <a:off x="3770313" y="2200275"/>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4" name="Oval 28"/>
          <p:cNvSpPr>
            <a:spLocks noChangeAspect="1" noChangeArrowheads="1"/>
          </p:cNvSpPr>
          <p:nvPr/>
        </p:nvSpPr>
        <p:spPr bwMode="auto">
          <a:xfrm>
            <a:off x="5915025" y="3222625"/>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4765" name="Oval 29"/>
          <p:cNvSpPr>
            <a:spLocks noChangeAspect="1" noChangeArrowheads="1"/>
          </p:cNvSpPr>
          <p:nvPr/>
        </p:nvSpPr>
        <p:spPr bwMode="auto">
          <a:xfrm>
            <a:off x="5438775" y="3222625"/>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4766" name="Oval 30"/>
          <p:cNvSpPr>
            <a:spLocks noChangeAspect="1" noChangeArrowheads="1"/>
          </p:cNvSpPr>
          <p:nvPr/>
        </p:nvSpPr>
        <p:spPr bwMode="auto">
          <a:xfrm>
            <a:off x="4962525" y="3222625"/>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4767" name="Oval 31"/>
          <p:cNvSpPr>
            <a:spLocks noChangeAspect="1" noChangeArrowheads="1"/>
          </p:cNvSpPr>
          <p:nvPr/>
        </p:nvSpPr>
        <p:spPr bwMode="auto">
          <a:xfrm>
            <a:off x="4484688" y="3222625"/>
            <a:ext cx="341312"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44768" name="Oval 32"/>
          <p:cNvSpPr>
            <a:spLocks noChangeAspect="1" noChangeArrowheads="1"/>
          </p:cNvSpPr>
          <p:nvPr/>
        </p:nvSpPr>
        <p:spPr bwMode="auto">
          <a:xfrm>
            <a:off x="7583488" y="2427288"/>
            <a:ext cx="341312"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4769" name="Oval 33"/>
          <p:cNvSpPr>
            <a:spLocks noChangeAspect="1" noChangeArrowheads="1"/>
          </p:cNvSpPr>
          <p:nvPr/>
        </p:nvSpPr>
        <p:spPr bwMode="auto">
          <a:xfrm>
            <a:off x="6630988" y="2427288"/>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4770" name="Oval 34"/>
          <p:cNvSpPr>
            <a:spLocks noChangeAspect="1" noChangeArrowheads="1"/>
          </p:cNvSpPr>
          <p:nvPr/>
        </p:nvSpPr>
        <p:spPr bwMode="auto">
          <a:xfrm>
            <a:off x="5676900" y="2427288"/>
            <a:ext cx="341313"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sp>
        <p:nvSpPr>
          <p:cNvPr id="244771" name="Oval 35"/>
          <p:cNvSpPr>
            <a:spLocks noChangeAspect="1" noChangeArrowheads="1"/>
          </p:cNvSpPr>
          <p:nvPr/>
        </p:nvSpPr>
        <p:spPr bwMode="auto">
          <a:xfrm>
            <a:off x="4724400" y="2427288"/>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44772" name="Oval 36"/>
          <p:cNvSpPr>
            <a:spLocks noChangeAspect="1" noChangeArrowheads="1"/>
          </p:cNvSpPr>
          <p:nvPr/>
        </p:nvSpPr>
        <p:spPr bwMode="auto">
          <a:xfrm>
            <a:off x="7107238" y="1633538"/>
            <a:ext cx="341312"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4773" name="Oval 37"/>
          <p:cNvSpPr>
            <a:spLocks noChangeAspect="1" noChangeArrowheads="1"/>
          </p:cNvSpPr>
          <p:nvPr/>
        </p:nvSpPr>
        <p:spPr bwMode="auto">
          <a:xfrm>
            <a:off x="5200650" y="1633538"/>
            <a:ext cx="339725" cy="339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20</a:t>
            </a:r>
          </a:p>
        </p:txBody>
      </p:sp>
      <p:sp>
        <p:nvSpPr>
          <p:cNvPr id="244774" name="Oval 38"/>
          <p:cNvSpPr>
            <a:spLocks noChangeAspect="1" noChangeArrowheads="1"/>
          </p:cNvSpPr>
          <p:nvPr/>
        </p:nvSpPr>
        <p:spPr bwMode="auto">
          <a:xfrm>
            <a:off x="6154738" y="838200"/>
            <a:ext cx="339725" cy="341313"/>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cxnSp>
        <p:nvCxnSpPr>
          <p:cNvPr id="244775" name="AutoShape 39"/>
          <p:cNvCxnSpPr>
            <a:cxnSpLocks noChangeShapeType="1"/>
            <a:stCxn id="244774" idx="3"/>
            <a:endCxn id="244773" idx="0"/>
          </p:cNvCxnSpPr>
          <p:nvPr/>
        </p:nvCxnSpPr>
        <p:spPr bwMode="auto">
          <a:xfrm flipH="1">
            <a:off x="5370513" y="1146175"/>
            <a:ext cx="833437"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76" name="AutoShape 40"/>
          <p:cNvCxnSpPr>
            <a:cxnSpLocks noChangeShapeType="1"/>
            <a:stCxn id="244774" idx="5"/>
            <a:endCxn id="244772" idx="0"/>
          </p:cNvCxnSpPr>
          <p:nvPr/>
        </p:nvCxnSpPr>
        <p:spPr bwMode="auto">
          <a:xfrm>
            <a:off x="6445250" y="1146175"/>
            <a:ext cx="83185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77" name="AutoShape 41"/>
          <p:cNvCxnSpPr>
            <a:cxnSpLocks noChangeShapeType="1"/>
            <a:stCxn id="244772" idx="3"/>
            <a:endCxn id="244769" idx="0"/>
          </p:cNvCxnSpPr>
          <p:nvPr/>
        </p:nvCxnSpPr>
        <p:spPr bwMode="auto">
          <a:xfrm flipH="1">
            <a:off x="6800850"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78" name="AutoShape 42"/>
          <p:cNvCxnSpPr>
            <a:cxnSpLocks noChangeShapeType="1"/>
            <a:stCxn id="244772" idx="5"/>
            <a:endCxn id="244768" idx="0"/>
          </p:cNvCxnSpPr>
          <p:nvPr/>
        </p:nvCxnSpPr>
        <p:spPr bwMode="auto">
          <a:xfrm>
            <a:off x="7397750" y="1939925"/>
            <a:ext cx="357188"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0" name="AutoShape 44"/>
          <p:cNvCxnSpPr>
            <a:cxnSpLocks noChangeShapeType="1"/>
            <a:stCxn id="244773" idx="3"/>
            <a:endCxn id="244771" idx="0"/>
          </p:cNvCxnSpPr>
          <p:nvPr/>
        </p:nvCxnSpPr>
        <p:spPr bwMode="auto">
          <a:xfrm flipH="1">
            <a:off x="4894263"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1" name="AutoShape 45"/>
          <p:cNvCxnSpPr>
            <a:cxnSpLocks noChangeShapeType="1"/>
            <a:stCxn id="244773" idx="5"/>
            <a:endCxn id="244770" idx="0"/>
          </p:cNvCxnSpPr>
          <p:nvPr/>
        </p:nvCxnSpPr>
        <p:spPr bwMode="auto">
          <a:xfrm>
            <a:off x="5491163" y="1939925"/>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2" name="AutoShape 46"/>
          <p:cNvCxnSpPr>
            <a:cxnSpLocks noChangeShapeType="1"/>
            <a:stCxn id="244771" idx="3"/>
            <a:endCxn id="244767" idx="0"/>
          </p:cNvCxnSpPr>
          <p:nvPr/>
        </p:nvCxnSpPr>
        <p:spPr bwMode="auto">
          <a:xfrm flipH="1">
            <a:off x="4656138"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3" name="AutoShape 47"/>
          <p:cNvCxnSpPr>
            <a:cxnSpLocks noChangeShapeType="1"/>
            <a:stCxn id="244771" idx="5"/>
            <a:endCxn id="244766" idx="0"/>
          </p:cNvCxnSpPr>
          <p:nvPr/>
        </p:nvCxnSpPr>
        <p:spPr bwMode="auto">
          <a:xfrm>
            <a:off x="5014913"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4" name="AutoShape 48"/>
          <p:cNvCxnSpPr>
            <a:cxnSpLocks noChangeShapeType="1"/>
            <a:stCxn id="244770" idx="3"/>
            <a:endCxn id="244765" idx="0"/>
          </p:cNvCxnSpPr>
          <p:nvPr/>
        </p:nvCxnSpPr>
        <p:spPr bwMode="auto">
          <a:xfrm flipH="1">
            <a:off x="5608638" y="2735263"/>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785" name="AutoShape 49"/>
          <p:cNvCxnSpPr>
            <a:cxnSpLocks noChangeShapeType="1"/>
            <a:stCxn id="244770" idx="5"/>
            <a:endCxn id="244764" idx="0"/>
          </p:cNvCxnSpPr>
          <p:nvPr/>
        </p:nvCxnSpPr>
        <p:spPr bwMode="auto">
          <a:xfrm>
            <a:off x="5967413" y="2735263"/>
            <a:ext cx="119062"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786" name="Line 50"/>
          <p:cNvSpPr>
            <a:spLocks noChangeShapeType="1"/>
          </p:cNvSpPr>
          <p:nvPr/>
        </p:nvSpPr>
        <p:spPr bwMode="auto">
          <a:xfrm>
            <a:off x="7945438" y="2209800"/>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88" name="Oval 52"/>
          <p:cNvSpPr>
            <a:spLocks noChangeAspect="1" noChangeArrowheads="1"/>
          </p:cNvSpPr>
          <p:nvPr/>
        </p:nvSpPr>
        <p:spPr bwMode="auto">
          <a:xfrm>
            <a:off x="2536825" y="6191250"/>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4789" name="Oval 53"/>
          <p:cNvSpPr>
            <a:spLocks noChangeAspect="1" noChangeArrowheads="1"/>
          </p:cNvSpPr>
          <p:nvPr/>
        </p:nvSpPr>
        <p:spPr bwMode="auto">
          <a:xfrm>
            <a:off x="2060575" y="6191250"/>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12</a:t>
            </a:r>
          </a:p>
        </p:txBody>
      </p:sp>
      <p:sp>
        <p:nvSpPr>
          <p:cNvPr id="244790" name="Oval 54"/>
          <p:cNvSpPr>
            <a:spLocks noChangeAspect="1" noChangeArrowheads="1"/>
          </p:cNvSpPr>
          <p:nvPr/>
        </p:nvSpPr>
        <p:spPr bwMode="auto">
          <a:xfrm>
            <a:off x="1584325" y="6191250"/>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4791" name="Oval 55"/>
          <p:cNvSpPr>
            <a:spLocks noChangeAspect="1" noChangeArrowheads="1"/>
          </p:cNvSpPr>
          <p:nvPr/>
        </p:nvSpPr>
        <p:spPr bwMode="auto">
          <a:xfrm>
            <a:off x="1106488" y="6191250"/>
            <a:ext cx="341312"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44792" name="Oval 56"/>
          <p:cNvSpPr>
            <a:spLocks noChangeAspect="1" noChangeArrowheads="1"/>
          </p:cNvSpPr>
          <p:nvPr/>
        </p:nvSpPr>
        <p:spPr bwMode="auto">
          <a:xfrm>
            <a:off x="4205288" y="5395913"/>
            <a:ext cx="341312"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4793" name="Oval 57"/>
          <p:cNvSpPr>
            <a:spLocks noChangeAspect="1" noChangeArrowheads="1"/>
          </p:cNvSpPr>
          <p:nvPr/>
        </p:nvSpPr>
        <p:spPr bwMode="auto">
          <a:xfrm>
            <a:off x="3252788" y="5395913"/>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4794" name="Oval 58"/>
          <p:cNvSpPr>
            <a:spLocks noChangeAspect="1" noChangeArrowheads="1"/>
          </p:cNvSpPr>
          <p:nvPr/>
        </p:nvSpPr>
        <p:spPr bwMode="auto">
          <a:xfrm>
            <a:off x="2298700" y="5395913"/>
            <a:ext cx="341313" cy="3413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FF0000"/>
                </a:solidFill>
              </a:rPr>
              <a:t>20</a:t>
            </a:r>
          </a:p>
        </p:txBody>
      </p:sp>
      <p:sp>
        <p:nvSpPr>
          <p:cNvPr id="244795" name="Oval 59"/>
          <p:cNvSpPr>
            <a:spLocks noChangeAspect="1" noChangeArrowheads="1"/>
          </p:cNvSpPr>
          <p:nvPr/>
        </p:nvSpPr>
        <p:spPr bwMode="auto">
          <a:xfrm>
            <a:off x="1346200" y="5395913"/>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44796" name="Oval 60"/>
          <p:cNvSpPr>
            <a:spLocks noChangeAspect="1" noChangeArrowheads="1"/>
          </p:cNvSpPr>
          <p:nvPr/>
        </p:nvSpPr>
        <p:spPr bwMode="auto">
          <a:xfrm>
            <a:off x="3729038" y="4602163"/>
            <a:ext cx="341312"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4797" name="Oval 61"/>
          <p:cNvSpPr>
            <a:spLocks noChangeAspect="1" noChangeArrowheads="1"/>
          </p:cNvSpPr>
          <p:nvPr/>
        </p:nvSpPr>
        <p:spPr bwMode="auto">
          <a:xfrm>
            <a:off x="1822450" y="4602163"/>
            <a:ext cx="339725" cy="339725"/>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44798" name="Oval 62"/>
          <p:cNvSpPr>
            <a:spLocks noChangeAspect="1" noChangeArrowheads="1"/>
          </p:cNvSpPr>
          <p:nvPr/>
        </p:nvSpPr>
        <p:spPr bwMode="auto">
          <a:xfrm>
            <a:off x="2776538" y="3806825"/>
            <a:ext cx="339725" cy="341313"/>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cxnSp>
        <p:nvCxnSpPr>
          <p:cNvPr id="244799" name="AutoShape 63"/>
          <p:cNvCxnSpPr>
            <a:cxnSpLocks noChangeShapeType="1"/>
            <a:stCxn id="244798" idx="3"/>
            <a:endCxn id="244797" idx="0"/>
          </p:cNvCxnSpPr>
          <p:nvPr/>
        </p:nvCxnSpPr>
        <p:spPr bwMode="auto">
          <a:xfrm flipH="1">
            <a:off x="1992313" y="4114800"/>
            <a:ext cx="833437"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0" name="AutoShape 64"/>
          <p:cNvCxnSpPr>
            <a:cxnSpLocks noChangeShapeType="1"/>
            <a:stCxn id="244798" idx="5"/>
            <a:endCxn id="244796" idx="0"/>
          </p:cNvCxnSpPr>
          <p:nvPr/>
        </p:nvCxnSpPr>
        <p:spPr bwMode="auto">
          <a:xfrm>
            <a:off x="3067050" y="4114800"/>
            <a:ext cx="83185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1" name="AutoShape 65"/>
          <p:cNvCxnSpPr>
            <a:cxnSpLocks noChangeShapeType="1"/>
            <a:stCxn id="244796" idx="3"/>
            <a:endCxn id="244793" idx="0"/>
          </p:cNvCxnSpPr>
          <p:nvPr/>
        </p:nvCxnSpPr>
        <p:spPr bwMode="auto">
          <a:xfrm flipH="1">
            <a:off x="3422650" y="4908550"/>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2" name="AutoShape 66"/>
          <p:cNvCxnSpPr>
            <a:cxnSpLocks noChangeShapeType="1"/>
            <a:stCxn id="244796" idx="5"/>
            <a:endCxn id="244792" idx="0"/>
          </p:cNvCxnSpPr>
          <p:nvPr/>
        </p:nvCxnSpPr>
        <p:spPr bwMode="auto">
          <a:xfrm>
            <a:off x="4019550" y="4908550"/>
            <a:ext cx="357188"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4" name="AutoShape 68"/>
          <p:cNvCxnSpPr>
            <a:cxnSpLocks noChangeShapeType="1"/>
            <a:stCxn id="244797" idx="3"/>
            <a:endCxn id="244795" idx="0"/>
          </p:cNvCxnSpPr>
          <p:nvPr/>
        </p:nvCxnSpPr>
        <p:spPr bwMode="auto">
          <a:xfrm flipH="1">
            <a:off x="1516063" y="4908550"/>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5" name="AutoShape 69"/>
          <p:cNvCxnSpPr>
            <a:cxnSpLocks noChangeShapeType="1"/>
            <a:stCxn id="244797" idx="5"/>
            <a:endCxn id="244794" idx="0"/>
          </p:cNvCxnSpPr>
          <p:nvPr/>
        </p:nvCxnSpPr>
        <p:spPr bwMode="auto">
          <a:xfrm>
            <a:off x="2112963" y="4908550"/>
            <a:ext cx="355600"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6" name="AutoShape 70"/>
          <p:cNvCxnSpPr>
            <a:cxnSpLocks noChangeShapeType="1"/>
            <a:stCxn id="244795" idx="3"/>
            <a:endCxn id="244791" idx="0"/>
          </p:cNvCxnSpPr>
          <p:nvPr/>
        </p:nvCxnSpPr>
        <p:spPr bwMode="auto">
          <a:xfrm flipH="1">
            <a:off x="1277938" y="5703888"/>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7" name="AutoShape 71"/>
          <p:cNvCxnSpPr>
            <a:cxnSpLocks noChangeShapeType="1"/>
            <a:stCxn id="244795" idx="5"/>
            <a:endCxn id="244790" idx="0"/>
          </p:cNvCxnSpPr>
          <p:nvPr/>
        </p:nvCxnSpPr>
        <p:spPr bwMode="auto">
          <a:xfrm>
            <a:off x="1636713" y="5703888"/>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8" name="AutoShape 72"/>
          <p:cNvCxnSpPr>
            <a:cxnSpLocks noChangeShapeType="1"/>
            <a:stCxn id="244794" idx="3"/>
            <a:endCxn id="244789" idx="0"/>
          </p:cNvCxnSpPr>
          <p:nvPr/>
        </p:nvCxnSpPr>
        <p:spPr bwMode="auto">
          <a:xfrm flipH="1">
            <a:off x="2230438" y="5703888"/>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9" name="AutoShape 73"/>
          <p:cNvCxnSpPr>
            <a:cxnSpLocks noChangeShapeType="1"/>
            <a:stCxn id="244794" idx="5"/>
            <a:endCxn id="244788" idx="0"/>
          </p:cNvCxnSpPr>
          <p:nvPr/>
        </p:nvCxnSpPr>
        <p:spPr bwMode="auto">
          <a:xfrm>
            <a:off x="2589213" y="5703888"/>
            <a:ext cx="119062"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10" name="Line 74"/>
          <p:cNvSpPr>
            <a:spLocks noChangeShapeType="1"/>
          </p:cNvSpPr>
          <p:nvPr/>
        </p:nvSpPr>
        <p:spPr bwMode="auto">
          <a:xfrm>
            <a:off x="212725" y="5083175"/>
            <a:ext cx="8175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12" name="Oval 76"/>
          <p:cNvSpPr>
            <a:spLocks noChangeAspect="1" noChangeArrowheads="1"/>
          </p:cNvSpPr>
          <p:nvPr/>
        </p:nvSpPr>
        <p:spPr bwMode="auto">
          <a:xfrm>
            <a:off x="6945313" y="6191250"/>
            <a:ext cx="341312"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14</a:t>
            </a:r>
          </a:p>
        </p:txBody>
      </p:sp>
      <p:sp>
        <p:nvSpPr>
          <p:cNvPr id="244813" name="Oval 77"/>
          <p:cNvSpPr>
            <a:spLocks noChangeAspect="1" noChangeArrowheads="1"/>
          </p:cNvSpPr>
          <p:nvPr/>
        </p:nvSpPr>
        <p:spPr bwMode="auto">
          <a:xfrm>
            <a:off x="6469063" y="6191250"/>
            <a:ext cx="341312" cy="339725"/>
          </a:xfrm>
          <a:prstGeom prst="ellipse">
            <a:avLst/>
          </a:prstGeom>
          <a:noFill/>
          <a:ln w="38100">
            <a:solidFill>
              <a:srgbClr val="166A3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166A30"/>
                </a:solidFill>
              </a:rPr>
              <a:t>20</a:t>
            </a:r>
          </a:p>
        </p:txBody>
      </p:sp>
      <p:sp>
        <p:nvSpPr>
          <p:cNvPr id="244814" name="Oval 78"/>
          <p:cNvSpPr>
            <a:spLocks noChangeAspect="1" noChangeArrowheads="1"/>
          </p:cNvSpPr>
          <p:nvPr/>
        </p:nvSpPr>
        <p:spPr bwMode="auto">
          <a:xfrm>
            <a:off x="5992813" y="6191250"/>
            <a:ext cx="339725"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9</a:t>
            </a:r>
          </a:p>
        </p:txBody>
      </p:sp>
      <p:sp>
        <p:nvSpPr>
          <p:cNvPr id="244815" name="Oval 79"/>
          <p:cNvSpPr>
            <a:spLocks noChangeAspect="1" noChangeArrowheads="1"/>
          </p:cNvSpPr>
          <p:nvPr/>
        </p:nvSpPr>
        <p:spPr bwMode="auto">
          <a:xfrm>
            <a:off x="5514975" y="6191250"/>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11</a:t>
            </a:r>
          </a:p>
        </p:txBody>
      </p:sp>
      <p:sp>
        <p:nvSpPr>
          <p:cNvPr id="244816" name="Oval 80"/>
          <p:cNvSpPr>
            <a:spLocks noChangeAspect="1" noChangeArrowheads="1"/>
          </p:cNvSpPr>
          <p:nvPr/>
        </p:nvSpPr>
        <p:spPr bwMode="auto">
          <a:xfrm>
            <a:off x="8613775" y="5395913"/>
            <a:ext cx="341313"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8</a:t>
            </a:r>
          </a:p>
        </p:txBody>
      </p:sp>
      <p:sp>
        <p:nvSpPr>
          <p:cNvPr id="244817" name="Oval 81"/>
          <p:cNvSpPr>
            <a:spLocks noChangeAspect="1" noChangeArrowheads="1"/>
          </p:cNvSpPr>
          <p:nvPr/>
        </p:nvSpPr>
        <p:spPr bwMode="auto">
          <a:xfrm>
            <a:off x="7661275" y="5395913"/>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10</a:t>
            </a:r>
          </a:p>
        </p:txBody>
      </p:sp>
      <p:sp>
        <p:nvSpPr>
          <p:cNvPr id="244818" name="Oval 82"/>
          <p:cNvSpPr>
            <a:spLocks noChangeAspect="1" noChangeArrowheads="1"/>
          </p:cNvSpPr>
          <p:nvPr/>
        </p:nvSpPr>
        <p:spPr bwMode="auto">
          <a:xfrm>
            <a:off x="6707188" y="5395913"/>
            <a:ext cx="341312" cy="341312"/>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12</a:t>
            </a:r>
          </a:p>
        </p:txBody>
      </p:sp>
      <p:sp>
        <p:nvSpPr>
          <p:cNvPr id="244819" name="Oval 83"/>
          <p:cNvSpPr>
            <a:spLocks noChangeAspect="1" noChangeArrowheads="1"/>
          </p:cNvSpPr>
          <p:nvPr/>
        </p:nvSpPr>
        <p:spPr bwMode="auto">
          <a:xfrm>
            <a:off x="5754688" y="5395913"/>
            <a:ext cx="339725" cy="3413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
        <p:nvSpPr>
          <p:cNvPr id="244820" name="Oval 84"/>
          <p:cNvSpPr>
            <a:spLocks noChangeAspect="1" noChangeArrowheads="1"/>
          </p:cNvSpPr>
          <p:nvPr/>
        </p:nvSpPr>
        <p:spPr bwMode="auto">
          <a:xfrm>
            <a:off x="8137525" y="4602163"/>
            <a:ext cx="341313" cy="339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244821" name="Oval 85"/>
          <p:cNvSpPr>
            <a:spLocks noChangeAspect="1" noChangeArrowheads="1"/>
          </p:cNvSpPr>
          <p:nvPr/>
        </p:nvSpPr>
        <p:spPr bwMode="auto">
          <a:xfrm>
            <a:off x="6230938" y="4602163"/>
            <a:ext cx="339725" cy="339725"/>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6</a:t>
            </a:r>
          </a:p>
        </p:txBody>
      </p:sp>
      <p:sp>
        <p:nvSpPr>
          <p:cNvPr id="244822" name="Oval 86"/>
          <p:cNvSpPr>
            <a:spLocks noChangeAspect="1" noChangeArrowheads="1"/>
          </p:cNvSpPr>
          <p:nvPr/>
        </p:nvSpPr>
        <p:spPr bwMode="auto">
          <a:xfrm>
            <a:off x="7185025" y="3806825"/>
            <a:ext cx="339725" cy="341313"/>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solidFill>
                  <a:srgbClr val="339933"/>
                </a:solidFill>
              </a:rPr>
              <a:t>4</a:t>
            </a:r>
          </a:p>
        </p:txBody>
      </p:sp>
      <p:cxnSp>
        <p:nvCxnSpPr>
          <p:cNvPr id="244823" name="AutoShape 87"/>
          <p:cNvCxnSpPr>
            <a:cxnSpLocks noChangeShapeType="1"/>
            <a:stCxn id="244822" idx="3"/>
            <a:endCxn id="244821" idx="0"/>
          </p:cNvCxnSpPr>
          <p:nvPr/>
        </p:nvCxnSpPr>
        <p:spPr bwMode="auto">
          <a:xfrm flipH="1">
            <a:off x="6400800" y="4114800"/>
            <a:ext cx="833438"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24" name="AutoShape 88"/>
          <p:cNvCxnSpPr>
            <a:cxnSpLocks noChangeShapeType="1"/>
            <a:stCxn id="244822" idx="5"/>
            <a:endCxn id="244820" idx="0"/>
          </p:cNvCxnSpPr>
          <p:nvPr/>
        </p:nvCxnSpPr>
        <p:spPr bwMode="auto">
          <a:xfrm>
            <a:off x="7475538" y="4114800"/>
            <a:ext cx="83185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25" name="AutoShape 89"/>
          <p:cNvCxnSpPr>
            <a:cxnSpLocks noChangeShapeType="1"/>
            <a:stCxn id="244820" idx="3"/>
            <a:endCxn id="244817" idx="0"/>
          </p:cNvCxnSpPr>
          <p:nvPr/>
        </p:nvCxnSpPr>
        <p:spPr bwMode="auto">
          <a:xfrm flipH="1">
            <a:off x="7831138" y="4908550"/>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26" name="AutoShape 90"/>
          <p:cNvCxnSpPr>
            <a:cxnSpLocks noChangeShapeType="1"/>
            <a:stCxn id="244820" idx="5"/>
            <a:endCxn id="244816" idx="0"/>
          </p:cNvCxnSpPr>
          <p:nvPr/>
        </p:nvCxnSpPr>
        <p:spPr bwMode="auto">
          <a:xfrm>
            <a:off x="8428038" y="4908550"/>
            <a:ext cx="357187"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28" name="AutoShape 92"/>
          <p:cNvCxnSpPr>
            <a:cxnSpLocks noChangeShapeType="1"/>
            <a:stCxn id="244821" idx="3"/>
            <a:endCxn id="244819" idx="0"/>
          </p:cNvCxnSpPr>
          <p:nvPr/>
        </p:nvCxnSpPr>
        <p:spPr bwMode="auto">
          <a:xfrm flipH="1">
            <a:off x="5924550" y="4908550"/>
            <a:ext cx="355600"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29" name="AutoShape 93"/>
          <p:cNvCxnSpPr>
            <a:cxnSpLocks noChangeShapeType="1"/>
            <a:stCxn id="244821" idx="5"/>
            <a:endCxn id="244818" idx="0"/>
          </p:cNvCxnSpPr>
          <p:nvPr/>
        </p:nvCxnSpPr>
        <p:spPr bwMode="auto">
          <a:xfrm>
            <a:off x="6521450" y="4908550"/>
            <a:ext cx="355600"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30" name="AutoShape 94"/>
          <p:cNvCxnSpPr>
            <a:cxnSpLocks noChangeShapeType="1"/>
            <a:stCxn id="244819" idx="3"/>
            <a:endCxn id="244815" idx="0"/>
          </p:cNvCxnSpPr>
          <p:nvPr/>
        </p:nvCxnSpPr>
        <p:spPr bwMode="auto">
          <a:xfrm flipH="1">
            <a:off x="5686425" y="5703888"/>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31" name="AutoShape 95"/>
          <p:cNvCxnSpPr>
            <a:cxnSpLocks noChangeShapeType="1"/>
            <a:stCxn id="244819" idx="5"/>
            <a:endCxn id="244814" idx="0"/>
          </p:cNvCxnSpPr>
          <p:nvPr/>
        </p:nvCxnSpPr>
        <p:spPr bwMode="auto">
          <a:xfrm>
            <a:off x="6045200" y="5703888"/>
            <a:ext cx="117475"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32" name="AutoShape 96"/>
          <p:cNvCxnSpPr>
            <a:cxnSpLocks noChangeShapeType="1"/>
            <a:stCxn id="244818" idx="3"/>
            <a:endCxn id="244813" idx="0"/>
          </p:cNvCxnSpPr>
          <p:nvPr/>
        </p:nvCxnSpPr>
        <p:spPr bwMode="auto">
          <a:xfrm flipH="1">
            <a:off x="6638925" y="5703888"/>
            <a:ext cx="117475" cy="469900"/>
          </a:xfrm>
          <a:prstGeom prst="straightConnector1">
            <a:avLst/>
          </a:prstGeom>
          <a:noFill/>
          <a:ln w="952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33" name="AutoShape 97"/>
          <p:cNvCxnSpPr>
            <a:cxnSpLocks noChangeShapeType="1"/>
            <a:stCxn id="244818" idx="5"/>
            <a:endCxn id="244812" idx="0"/>
          </p:cNvCxnSpPr>
          <p:nvPr/>
        </p:nvCxnSpPr>
        <p:spPr bwMode="auto">
          <a:xfrm>
            <a:off x="6997700" y="5703888"/>
            <a:ext cx="119063" cy="469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34" name="Line 98"/>
          <p:cNvSpPr>
            <a:spLocks noChangeShapeType="1"/>
          </p:cNvSpPr>
          <p:nvPr/>
        </p:nvSpPr>
        <p:spPr bwMode="auto">
          <a:xfrm>
            <a:off x="4621213" y="5083175"/>
            <a:ext cx="81756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6FC4DDB-36CE-4B36-942F-0C6D5EB9FF63}" type="slidenum">
              <a:rPr lang="en-US" altLang="en-US"/>
              <a:pPr/>
              <a:t>80</a:t>
            </a:fld>
            <a:endParaRPr lang="en-US" altLang="en-US"/>
          </a:p>
        </p:txBody>
      </p:sp>
      <p:sp>
        <p:nvSpPr>
          <p:cNvPr id="402434" name="Rectangle 2"/>
          <p:cNvSpPr>
            <a:spLocks noGrp="1" noChangeArrowheads="1"/>
          </p:cNvSpPr>
          <p:nvPr>
            <p:ph type="title"/>
          </p:nvPr>
        </p:nvSpPr>
        <p:spPr/>
        <p:txBody>
          <a:bodyPr/>
          <a:lstStyle/>
          <a:p>
            <a:r>
              <a:rPr lang="en-US" altLang="en-US"/>
              <a:t>Insert 1,2,…,7</a:t>
            </a:r>
          </a:p>
        </p:txBody>
      </p:sp>
      <p:sp>
        <p:nvSpPr>
          <p:cNvPr id="402435" name="Rectangle 3"/>
          <p:cNvSpPr>
            <a:spLocks noGrp="1" noChangeArrowheads="1"/>
          </p:cNvSpPr>
          <p:nvPr>
            <p:ph type="body" idx="1"/>
          </p:nvPr>
        </p:nvSpPr>
        <p:spPr>
          <a:xfrm>
            <a:off x="7696200" y="609600"/>
            <a:ext cx="1143000" cy="685800"/>
          </a:xfrm>
        </p:spPr>
        <p:txBody>
          <a:bodyPr/>
          <a:lstStyle/>
          <a:p>
            <a:endParaRPr lang="en-US" altLang="en-US"/>
          </a:p>
        </p:txBody>
      </p:sp>
      <p:sp>
        <p:nvSpPr>
          <p:cNvPr id="402436" name="Oval 4"/>
          <p:cNvSpPr>
            <a:spLocks noChangeArrowheads="1"/>
          </p:cNvSpPr>
          <p:nvPr/>
        </p:nvSpPr>
        <p:spPr bwMode="auto">
          <a:xfrm>
            <a:off x="24495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402437" name="Oval 5"/>
          <p:cNvSpPr>
            <a:spLocks noChangeArrowheads="1"/>
          </p:cNvSpPr>
          <p:nvPr/>
        </p:nvSpPr>
        <p:spPr bwMode="auto">
          <a:xfrm>
            <a:off x="2982913" y="34305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402438" name="AutoShape 6"/>
          <p:cNvCxnSpPr>
            <a:cxnSpLocks noChangeShapeType="1"/>
            <a:stCxn id="402436" idx="5"/>
            <a:endCxn id="402437" idx="1"/>
          </p:cNvCxnSpPr>
          <p:nvPr/>
        </p:nvCxnSpPr>
        <p:spPr bwMode="auto">
          <a:xfrm>
            <a:off x="2743200" y="3048000"/>
            <a:ext cx="290513" cy="4238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39" name="Oval 7"/>
          <p:cNvSpPr>
            <a:spLocks noChangeArrowheads="1"/>
          </p:cNvSpPr>
          <p:nvPr/>
        </p:nvSpPr>
        <p:spPr bwMode="auto">
          <a:xfrm>
            <a:off x="3756025" y="3432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2440" name="Oval 8"/>
          <p:cNvSpPr>
            <a:spLocks noChangeArrowheads="1"/>
          </p:cNvSpPr>
          <p:nvPr/>
        </p:nvSpPr>
        <p:spPr bwMode="auto">
          <a:xfrm>
            <a:off x="4441825" y="4194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2441" name="AutoShape 9"/>
          <p:cNvCxnSpPr>
            <a:cxnSpLocks noChangeShapeType="1"/>
            <a:stCxn id="402439" idx="5"/>
            <a:endCxn id="402440" idx="1"/>
          </p:cNvCxnSpPr>
          <p:nvPr/>
        </p:nvCxnSpPr>
        <p:spPr bwMode="auto">
          <a:xfrm>
            <a:off x="4049713" y="3735388"/>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442" name="AutoShape 10"/>
          <p:cNvCxnSpPr>
            <a:cxnSpLocks noChangeShapeType="1"/>
            <a:stCxn id="402436" idx="5"/>
            <a:endCxn id="402439" idx="1"/>
          </p:cNvCxnSpPr>
          <p:nvPr/>
        </p:nvCxnSpPr>
        <p:spPr bwMode="auto">
          <a:xfrm>
            <a:off x="2743200" y="3048000"/>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43" name="Oval 11"/>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2444" name="Oval 12"/>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2445" name="AutoShape 13"/>
          <p:cNvCxnSpPr>
            <a:cxnSpLocks noChangeShapeType="1"/>
            <a:stCxn id="402443" idx="5"/>
            <a:endCxn id="402444"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46" name="Oval 14"/>
          <p:cNvSpPr>
            <a:spLocks noChangeArrowheads="1"/>
          </p:cNvSpPr>
          <p:nvPr/>
        </p:nvSpPr>
        <p:spPr bwMode="auto">
          <a:xfrm>
            <a:off x="6335713" y="28209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Tree>
    <p:extLst>
      <p:ext uri="{BB962C8B-B14F-4D97-AF65-F5344CB8AC3E}">
        <p14:creationId xmlns:p14="http://schemas.microsoft.com/office/powerpoint/2010/main" val="954381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1904999" y="3283125"/>
            <a:ext cx="3440113" cy="1674812"/>
          </a:xfrm>
          <a:prstGeom prst="ellips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Slide Number Placeholder 5"/>
          <p:cNvSpPr>
            <a:spLocks noGrp="1"/>
          </p:cNvSpPr>
          <p:nvPr>
            <p:ph type="sldNum" sz="quarter" idx="12"/>
          </p:nvPr>
        </p:nvSpPr>
        <p:spPr/>
        <p:txBody>
          <a:bodyPr/>
          <a:lstStyle/>
          <a:p>
            <a:fld id="{66FC4DDB-36CE-4B36-942F-0C6D5EB9FF63}" type="slidenum">
              <a:rPr lang="en-US" altLang="en-US"/>
              <a:pPr/>
              <a:t>81</a:t>
            </a:fld>
            <a:endParaRPr lang="en-US" altLang="en-US"/>
          </a:p>
        </p:txBody>
      </p:sp>
      <p:sp>
        <p:nvSpPr>
          <p:cNvPr id="402434" name="Rectangle 2"/>
          <p:cNvSpPr>
            <a:spLocks noGrp="1" noChangeArrowheads="1"/>
          </p:cNvSpPr>
          <p:nvPr>
            <p:ph type="title"/>
          </p:nvPr>
        </p:nvSpPr>
        <p:spPr/>
        <p:txBody>
          <a:bodyPr/>
          <a:lstStyle/>
          <a:p>
            <a:r>
              <a:rPr lang="en-US" altLang="en-US" dirty="0" err="1"/>
              <a:t>DeleteMin</a:t>
            </a:r>
            <a:r>
              <a:rPr lang="en-US" altLang="en-US" dirty="0"/>
              <a:t>  Have to look at all </a:t>
            </a:r>
            <a:r>
              <a:rPr lang="en-US" altLang="en-US" dirty="0" smtClean="0"/>
              <a:t>roots.</a:t>
            </a:r>
            <a:endParaRPr lang="en-US" altLang="en-US" dirty="0"/>
          </a:p>
        </p:txBody>
      </p:sp>
      <p:sp>
        <p:nvSpPr>
          <p:cNvPr id="402436" name="Oval 4"/>
          <p:cNvSpPr>
            <a:spLocks noChangeArrowheads="1"/>
          </p:cNvSpPr>
          <p:nvPr/>
        </p:nvSpPr>
        <p:spPr bwMode="auto">
          <a:xfrm>
            <a:off x="24495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1</a:t>
            </a:r>
          </a:p>
        </p:txBody>
      </p:sp>
      <p:sp>
        <p:nvSpPr>
          <p:cNvPr id="402437" name="Oval 5"/>
          <p:cNvSpPr>
            <a:spLocks noChangeArrowheads="1"/>
          </p:cNvSpPr>
          <p:nvPr/>
        </p:nvSpPr>
        <p:spPr bwMode="auto">
          <a:xfrm>
            <a:off x="2982913" y="34305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cxnSp>
        <p:nvCxnSpPr>
          <p:cNvPr id="402438" name="AutoShape 6"/>
          <p:cNvCxnSpPr>
            <a:cxnSpLocks noChangeShapeType="1"/>
            <a:stCxn id="402436" idx="5"/>
            <a:endCxn id="402437" idx="1"/>
          </p:cNvCxnSpPr>
          <p:nvPr/>
        </p:nvCxnSpPr>
        <p:spPr bwMode="auto">
          <a:xfrm>
            <a:off x="2743200" y="3048000"/>
            <a:ext cx="290513" cy="4238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39" name="Oval 7"/>
          <p:cNvSpPr>
            <a:spLocks noChangeArrowheads="1"/>
          </p:cNvSpPr>
          <p:nvPr/>
        </p:nvSpPr>
        <p:spPr bwMode="auto">
          <a:xfrm>
            <a:off x="3756025" y="3432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2440" name="Oval 8"/>
          <p:cNvSpPr>
            <a:spLocks noChangeArrowheads="1"/>
          </p:cNvSpPr>
          <p:nvPr/>
        </p:nvSpPr>
        <p:spPr bwMode="auto">
          <a:xfrm>
            <a:off x="4441825" y="4194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2441" name="AutoShape 9"/>
          <p:cNvCxnSpPr>
            <a:cxnSpLocks noChangeShapeType="1"/>
            <a:stCxn id="402439" idx="5"/>
            <a:endCxn id="402440" idx="1"/>
          </p:cNvCxnSpPr>
          <p:nvPr/>
        </p:nvCxnSpPr>
        <p:spPr bwMode="auto">
          <a:xfrm>
            <a:off x="4049713" y="3735388"/>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442" name="AutoShape 10"/>
          <p:cNvCxnSpPr>
            <a:cxnSpLocks noChangeShapeType="1"/>
            <a:stCxn id="402436" idx="5"/>
            <a:endCxn id="402439" idx="1"/>
          </p:cNvCxnSpPr>
          <p:nvPr/>
        </p:nvCxnSpPr>
        <p:spPr bwMode="auto">
          <a:xfrm>
            <a:off x="2743200" y="3048000"/>
            <a:ext cx="1063625" cy="42545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43" name="Oval 11"/>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2444" name="Oval 12"/>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2445" name="AutoShape 13"/>
          <p:cNvCxnSpPr>
            <a:cxnSpLocks noChangeShapeType="1"/>
            <a:stCxn id="402443" idx="5"/>
            <a:endCxn id="402444"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2446" name="Oval 14"/>
          <p:cNvSpPr>
            <a:spLocks noChangeArrowheads="1"/>
          </p:cNvSpPr>
          <p:nvPr/>
        </p:nvSpPr>
        <p:spPr bwMode="auto">
          <a:xfrm>
            <a:off x="6335713" y="28209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Tree>
    <p:extLst>
      <p:ext uri="{BB962C8B-B14F-4D97-AF65-F5344CB8AC3E}">
        <p14:creationId xmlns:p14="http://schemas.microsoft.com/office/powerpoint/2010/main" val="32165014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4B2902D-ACCE-4D9F-8278-961098075FFE}" type="slidenum">
              <a:rPr lang="en-US" altLang="en-US"/>
              <a:pPr/>
              <a:t>82</a:t>
            </a:fld>
            <a:endParaRPr lang="en-US" altLang="en-US"/>
          </a:p>
        </p:txBody>
      </p:sp>
      <p:sp>
        <p:nvSpPr>
          <p:cNvPr id="403458" name="Rectangle 2"/>
          <p:cNvSpPr>
            <a:spLocks noGrp="1" noChangeArrowheads="1"/>
          </p:cNvSpPr>
          <p:nvPr>
            <p:ph type="title"/>
          </p:nvPr>
        </p:nvSpPr>
        <p:spPr/>
        <p:txBody>
          <a:bodyPr/>
          <a:lstStyle/>
          <a:p>
            <a:r>
              <a:rPr lang="en-US" altLang="en-US" dirty="0"/>
              <a:t/>
            </a:r>
            <a:br>
              <a:rPr lang="en-US" altLang="en-US" dirty="0"/>
            </a:br>
            <a:r>
              <a:rPr lang="en-US" altLang="en-US" dirty="0" err="1"/>
              <a:t>DeleteMin</a:t>
            </a:r>
            <a:r>
              <a:rPr lang="en-US" altLang="en-US" dirty="0"/>
              <a:t>  </a:t>
            </a:r>
            <a:r>
              <a:rPr lang="en-US" altLang="en-US" dirty="0" smtClean="0"/>
              <a:t>Orphan kids (who form a binomial queue)</a:t>
            </a:r>
            <a:endParaRPr lang="en-US" altLang="en-US" dirty="0"/>
          </a:p>
        </p:txBody>
      </p:sp>
      <p:sp>
        <p:nvSpPr>
          <p:cNvPr id="403460" name="Oval 4"/>
          <p:cNvSpPr>
            <a:spLocks noChangeArrowheads="1"/>
          </p:cNvSpPr>
          <p:nvPr/>
        </p:nvSpPr>
        <p:spPr bwMode="auto">
          <a:xfrm>
            <a:off x="2982913" y="34305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403461" name="Oval 5"/>
          <p:cNvSpPr>
            <a:spLocks noChangeArrowheads="1"/>
          </p:cNvSpPr>
          <p:nvPr/>
        </p:nvSpPr>
        <p:spPr bwMode="auto">
          <a:xfrm>
            <a:off x="3756025" y="3432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3462" name="Oval 6"/>
          <p:cNvSpPr>
            <a:spLocks noChangeArrowheads="1"/>
          </p:cNvSpPr>
          <p:nvPr/>
        </p:nvSpPr>
        <p:spPr bwMode="auto">
          <a:xfrm>
            <a:off x="4441825" y="4194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3463" name="AutoShape 7"/>
          <p:cNvCxnSpPr>
            <a:cxnSpLocks noChangeShapeType="1"/>
            <a:stCxn id="403461" idx="5"/>
            <a:endCxn id="403462" idx="1"/>
          </p:cNvCxnSpPr>
          <p:nvPr/>
        </p:nvCxnSpPr>
        <p:spPr bwMode="auto">
          <a:xfrm>
            <a:off x="4049713" y="3735388"/>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3464" name="Oval 8"/>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3465" name="Oval 9"/>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3466" name="AutoShape 10"/>
          <p:cNvCxnSpPr>
            <a:cxnSpLocks noChangeShapeType="1"/>
            <a:stCxn id="403464" idx="5"/>
            <a:endCxn id="403465"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3467" name="Oval 11"/>
          <p:cNvSpPr>
            <a:spLocks noChangeArrowheads="1"/>
          </p:cNvSpPr>
          <p:nvPr/>
        </p:nvSpPr>
        <p:spPr bwMode="auto">
          <a:xfrm>
            <a:off x="6335713" y="28209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Tree>
    <p:extLst>
      <p:ext uri="{BB962C8B-B14F-4D97-AF65-F5344CB8AC3E}">
        <p14:creationId xmlns:p14="http://schemas.microsoft.com/office/powerpoint/2010/main" val="16990371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3393B9D8-8B06-4D5E-8E0D-B10EFE7AB26A}" type="slidenum">
              <a:rPr lang="en-US" altLang="en-US"/>
              <a:pPr/>
              <a:t>83</a:t>
            </a:fld>
            <a:endParaRPr lang="en-US" altLang="en-US"/>
          </a:p>
        </p:txBody>
      </p:sp>
      <p:sp>
        <p:nvSpPr>
          <p:cNvPr id="404482" name="Rectangle 2"/>
          <p:cNvSpPr>
            <a:spLocks noGrp="1" noChangeArrowheads="1"/>
          </p:cNvSpPr>
          <p:nvPr>
            <p:ph type="title"/>
          </p:nvPr>
        </p:nvSpPr>
        <p:spPr/>
        <p:txBody>
          <a:bodyPr/>
          <a:lstStyle/>
          <a:p>
            <a:r>
              <a:rPr lang="en-US" altLang="en-US"/>
              <a:t>Merge</a:t>
            </a:r>
          </a:p>
        </p:txBody>
      </p:sp>
      <p:sp>
        <p:nvSpPr>
          <p:cNvPr id="404483" name="Rectangle 3"/>
          <p:cNvSpPr>
            <a:spLocks noGrp="1" noChangeArrowheads="1"/>
          </p:cNvSpPr>
          <p:nvPr>
            <p:ph type="body" idx="1"/>
          </p:nvPr>
        </p:nvSpPr>
        <p:spPr>
          <a:xfrm>
            <a:off x="7696200" y="609600"/>
            <a:ext cx="1143000" cy="685800"/>
          </a:xfrm>
        </p:spPr>
        <p:txBody>
          <a:bodyPr/>
          <a:lstStyle/>
          <a:p>
            <a:endParaRPr lang="en-US" altLang="en-US"/>
          </a:p>
        </p:txBody>
      </p:sp>
      <p:sp>
        <p:nvSpPr>
          <p:cNvPr id="404484" name="Oval 4"/>
          <p:cNvSpPr>
            <a:spLocks noChangeArrowheads="1"/>
          </p:cNvSpPr>
          <p:nvPr/>
        </p:nvSpPr>
        <p:spPr bwMode="auto">
          <a:xfrm>
            <a:off x="2133600" y="3429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404485" name="Oval 5"/>
          <p:cNvSpPr>
            <a:spLocks noChangeArrowheads="1"/>
          </p:cNvSpPr>
          <p:nvPr/>
        </p:nvSpPr>
        <p:spPr bwMode="auto">
          <a:xfrm>
            <a:off x="3756025" y="3432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4486" name="Oval 6"/>
          <p:cNvSpPr>
            <a:spLocks noChangeArrowheads="1"/>
          </p:cNvSpPr>
          <p:nvPr/>
        </p:nvSpPr>
        <p:spPr bwMode="auto">
          <a:xfrm>
            <a:off x="4441825" y="4194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4487" name="AutoShape 7"/>
          <p:cNvCxnSpPr>
            <a:cxnSpLocks noChangeShapeType="1"/>
            <a:stCxn id="404485" idx="5"/>
            <a:endCxn id="404486" idx="1"/>
          </p:cNvCxnSpPr>
          <p:nvPr/>
        </p:nvCxnSpPr>
        <p:spPr bwMode="auto">
          <a:xfrm>
            <a:off x="4049713" y="3735388"/>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4488" name="Oval 8"/>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4489" name="Oval 9"/>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4490" name="AutoShape 10"/>
          <p:cNvCxnSpPr>
            <a:cxnSpLocks noChangeShapeType="1"/>
            <a:stCxn id="404488" idx="5"/>
            <a:endCxn id="404489"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4491" name="Oval 11"/>
          <p:cNvSpPr>
            <a:spLocks noChangeArrowheads="1"/>
          </p:cNvSpPr>
          <p:nvPr/>
        </p:nvSpPr>
        <p:spPr bwMode="auto">
          <a:xfrm>
            <a:off x="2819400" y="4191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spTree>
    <p:extLst>
      <p:ext uri="{BB962C8B-B14F-4D97-AF65-F5344CB8AC3E}">
        <p14:creationId xmlns:p14="http://schemas.microsoft.com/office/powerpoint/2010/main" val="32272532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782625B9-112E-4017-A6A5-808207988523}" type="slidenum">
              <a:rPr lang="en-US" altLang="en-US"/>
              <a:pPr/>
              <a:t>84</a:t>
            </a:fld>
            <a:endParaRPr lang="en-US" altLang="en-US"/>
          </a:p>
        </p:txBody>
      </p:sp>
      <p:sp>
        <p:nvSpPr>
          <p:cNvPr id="405506" name="Rectangle 2"/>
          <p:cNvSpPr>
            <a:spLocks noGrp="1" noChangeArrowheads="1"/>
          </p:cNvSpPr>
          <p:nvPr>
            <p:ph type="title"/>
          </p:nvPr>
        </p:nvSpPr>
        <p:spPr/>
        <p:txBody>
          <a:bodyPr/>
          <a:lstStyle/>
          <a:p>
            <a:r>
              <a:rPr lang="en-US" altLang="en-US" dirty="0" smtClean="0"/>
              <a:t>Merge  Now, can join any two</a:t>
            </a:r>
            <a:endParaRPr lang="en-US" altLang="en-US" dirty="0"/>
          </a:p>
        </p:txBody>
      </p:sp>
      <p:sp>
        <p:nvSpPr>
          <p:cNvPr id="405507" name="Rectangle 3"/>
          <p:cNvSpPr>
            <a:spLocks noGrp="1" noChangeArrowheads="1"/>
          </p:cNvSpPr>
          <p:nvPr>
            <p:ph type="body" idx="1"/>
          </p:nvPr>
        </p:nvSpPr>
        <p:spPr>
          <a:xfrm>
            <a:off x="7696200" y="609600"/>
            <a:ext cx="1143000" cy="685800"/>
          </a:xfrm>
        </p:spPr>
        <p:txBody>
          <a:bodyPr/>
          <a:lstStyle/>
          <a:p>
            <a:endParaRPr lang="en-US" altLang="en-US"/>
          </a:p>
        </p:txBody>
      </p:sp>
      <p:sp>
        <p:nvSpPr>
          <p:cNvPr id="405508" name="Oval 4"/>
          <p:cNvSpPr>
            <a:spLocks noChangeArrowheads="1"/>
          </p:cNvSpPr>
          <p:nvPr/>
        </p:nvSpPr>
        <p:spPr bwMode="auto">
          <a:xfrm>
            <a:off x="2133600" y="3429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405509" name="Oval 5"/>
          <p:cNvSpPr>
            <a:spLocks noChangeArrowheads="1"/>
          </p:cNvSpPr>
          <p:nvPr/>
        </p:nvSpPr>
        <p:spPr bwMode="auto">
          <a:xfrm>
            <a:off x="3756025" y="3432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5510" name="Oval 6"/>
          <p:cNvSpPr>
            <a:spLocks noChangeArrowheads="1"/>
          </p:cNvSpPr>
          <p:nvPr/>
        </p:nvSpPr>
        <p:spPr bwMode="auto">
          <a:xfrm>
            <a:off x="4441825" y="4194175"/>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5511" name="AutoShape 7"/>
          <p:cNvCxnSpPr>
            <a:cxnSpLocks noChangeShapeType="1"/>
            <a:stCxn id="405509" idx="5"/>
            <a:endCxn id="405510" idx="1"/>
          </p:cNvCxnSpPr>
          <p:nvPr/>
        </p:nvCxnSpPr>
        <p:spPr bwMode="auto">
          <a:xfrm>
            <a:off x="4049713" y="3735388"/>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12" name="Oval 8"/>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5513" name="Oval 9"/>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5514" name="AutoShape 10"/>
          <p:cNvCxnSpPr>
            <a:cxnSpLocks noChangeShapeType="1"/>
            <a:stCxn id="405512" idx="5"/>
            <a:endCxn id="405513"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15" name="Oval 11"/>
          <p:cNvSpPr>
            <a:spLocks noChangeArrowheads="1"/>
          </p:cNvSpPr>
          <p:nvPr/>
        </p:nvSpPr>
        <p:spPr bwMode="auto">
          <a:xfrm>
            <a:off x="2819400" y="4191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cxnSp>
        <p:nvCxnSpPr>
          <p:cNvPr id="405516" name="AutoShape 12"/>
          <p:cNvCxnSpPr>
            <a:cxnSpLocks noChangeShapeType="1"/>
            <a:stCxn id="405508" idx="5"/>
            <a:endCxn id="405515" idx="1"/>
          </p:cNvCxnSpPr>
          <p:nvPr/>
        </p:nvCxnSpPr>
        <p:spPr bwMode="auto">
          <a:xfrm>
            <a:off x="2427288" y="3732213"/>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584596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125C576-AE63-40BF-8C8B-54FCC674441E}" type="slidenum">
              <a:rPr lang="en-US" altLang="en-US"/>
              <a:pPr/>
              <a:t>85</a:t>
            </a:fld>
            <a:endParaRPr lang="en-US" altLang="en-US"/>
          </a:p>
        </p:txBody>
      </p:sp>
      <p:sp>
        <p:nvSpPr>
          <p:cNvPr id="407554" name="Rectangle 2"/>
          <p:cNvSpPr>
            <a:spLocks noGrp="1" noChangeArrowheads="1"/>
          </p:cNvSpPr>
          <p:nvPr>
            <p:ph type="title"/>
          </p:nvPr>
        </p:nvSpPr>
        <p:spPr/>
        <p:txBody>
          <a:bodyPr/>
          <a:lstStyle/>
          <a:p>
            <a:r>
              <a:rPr lang="en-US" altLang="en-US"/>
              <a:t>Merge</a:t>
            </a:r>
          </a:p>
        </p:txBody>
      </p:sp>
      <p:sp>
        <p:nvSpPr>
          <p:cNvPr id="407555" name="Rectangle 3"/>
          <p:cNvSpPr>
            <a:spLocks noGrp="1" noChangeArrowheads="1"/>
          </p:cNvSpPr>
          <p:nvPr>
            <p:ph type="body" idx="1"/>
          </p:nvPr>
        </p:nvSpPr>
        <p:spPr>
          <a:xfrm>
            <a:off x="7696200" y="609600"/>
            <a:ext cx="1143000" cy="685800"/>
          </a:xfrm>
        </p:spPr>
        <p:txBody>
          <a:bodyPr/>
          <a:lstStyle/>
          <a:p>
            <a:endParaRPr lang="en-US" altLang="en-US"/>
          </a:p>
        </p:txBody>
      </p:sp>
      <p:sp>
        <p:nvSpPr>
          <p:cNvPr id="407556" name="Oval 4"/>
          <p:cNvSpPr>
            <a:spLocks noChangeArrowheads="1"/>
          </p:cNvSpPr>
          <p:nvPr/>
        </p:nvSpPr>
        <p:spPr bwMode="auto">
          <a:xfrm>
            <a:off x="2133600" y="3429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a:t>
            </a:r>
          </a:p>
        </p:txBody>
      </p:sp>
      <p:sp>
        <p:nvSpPr>
          <p:cNvPr id="407557" name="Oval 5"/>
          <p:cNvSpPr>
            <a:spLocks noChangeArrowheads="1"/>
          </p:cNvSpPr>
          <p:nvPr/>
        </p:nvSpPr>
        <p:spPr bwMode="auto">
          <a:xfrm>
            <a:off x="3657600" y="4191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3</a:t>
            </a:r>
          </a:p>
        </p:txBody>
      </p:sp>
      <p:sp>
        <p:nvSpPr>
          <p:cNvPr id="407558" name="Oval 6"/>
          <p:cNvSpPr>
            <a:spLocks noChangeArrowheads="1"/>
          </p:cNvSpPr>
          <p:nvPr/>
        </p:nvSpPr>
        <p:spPr bwMode="auto">
          <a:xfrm>
            <a:off x="4343400" y="4953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4</a:t>
            </a:r>
          </a:p>
        </p:txBody>
      </p:sp>
      <p:cxnSp>
        <p:nvCxnSpPr>
          <p:cNvPr id="407559" name="AutoShape 7"/>
          <p:cNvCxnSpPr>
            <a:cxnSpLocks noChangeShapeType="1"/>
            <a:stCxn id="407557" idx="5"/>
            <a:endCxn id="407558" idx="1"/>
          </p:cNvCxnSpPr>
          <p:nvPr/>
        </p:nvCxnSpPr>
        <p:spPr bwMode="auto">
          <a:xfrm>
            <a:off x="3951288" y="4494213"/>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60" name="Oval 8"/>
          <p:cNvSpPr>
            <a:spLocks noChangeArrowheads="1"/>
          </p:cNvSpPr>
          <p:nvPr/>
        </p:nvSpPr>
        <p:spPr bwMode="auto">
          <a:xfrm>
            <a:off x="4659313" y="2744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5</a:t>
            </a:r>
          </a:p>
        </p:txBody>
      </p:sp>
      <p:sp>
        <p:nvSpPr>
          <p:cNvPr id="407561" name="Oval 9"/>
          <p:cNvSpPr>
            <a:spLocks noChangeArrowheads="1"/>
          </p:cNvSpPr>
          <p:nvPr/>
        </p:nvSpPr>
        <p:spPr bwMode="auto">
          <a:xfrm>
            <a:off x="5345113" y="3506788"/>
            <a:ext cx="344487" cy="344487"/>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6</a:t>
            </a:r>
          </a:p>
        </p:txBody>
      </p:sp>
      <p:cxnSp>
        <p:nvCxnSpPr>
          <p:cNvPr id="407562" name="AutoShape 10"/>
          <p:cNvCxnSpPr>
            <a:cxnSpLocks noChangeShapeType="1"/>
            <a:stCxn id="407560" idx="5"/>
            <a:endCxn id="407561" idx="0"/>
          </p:cNvCxnSpPr>
          <p:nvPr/>
        </p:nvCxnSpPr>
        <p:spPr bwMode="auto">
          <a:xfrm>
            <a:off x="4953000" y="3048000"/>
            <a:ext cx="565150" cy="4492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63" name="Oval 11"/>
          <p:cNvSpPr>
            <a:spLocks noChangeArrowheads="1"/>
          </p:cNvSpPr>
          <p:nvPr/>
        </p:nvSpPr>
        <p:spPr bwMode="auto">
          <a:xfrm>
            <a:off x="2819400" y="4191000"/>
            <a:ext cx="344488" cy="34448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7</a:t>
            </a:r>
          </a:p>
        </p:txBody>
      </p:sp>
      <p:cxnSp>
        <p:nvCxnSpPr>
          <p:cNvPr id="407564" name="AutoShape 12"/>
          <p:cNvCxnSpPr>
            <a:cxnSpLocks noChangeShapeType="1"/>
            <a:stCxn id="407556" idx="5"/>
            <a:endCxn id="407563" idx="1"/>
          </p:cNvCxnSpPr>
          <p:nvPr/>
        </p:nvCxnSpPr>
        <p:spPr bwMode="auto">
          <a:xfrm>
            <a:off x="2427288" y="3732213"/>
            <a:ext cx="4429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65" name="AutoShape 13"/>
          <p:cNvCxnSpPr>
            <a:cxnSpLocks noChangeShapeType="1"/>
            <a:stCxn id="407556" idx="5"/>
            <a:endCxn id="407557" idx="1"/>
          </p:cNvCxnSpPr>
          <p:nvPr/>
        </p:nvCxnSpPr>
        <p:spPr bwMode="auto">
          <a:xfrm>
            <a:off x="2427288" y="3732213"/>
            <a:ext cx="1281112"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66" name="Text Box 14"/>
          <p:cNvSpPr txBox="1">
            <a:spLocks noChangeArrowheads="1"/>
          </p:cNvSpPr>
          <p:nvPr/>
        </p:nvSpPr>
        <p:spPr bwMode="auto">
          <a:xfrm>
            <a:off x="5791200" y="48768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3200" i="1">
                <a:solidFill>
                  <a:srgbClr val="FF0000"/>
                </a:solidFill>
              </a:rPr>
              <a:t>DONE!</a:t>
            </a:r>
          </a:p>
        </p:txBody>
      </p:sp>
    </p:spTree>
    <p:extLst>
      <p:ext uri="{BB962C8B-B14F-4D97-AF65-F5344CB8AC3E}">
        <p14:creationId xmlns:p14="http://schemas.microsoft.com/office/powerpoint/2010/main" val="16130153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83E28D-B0EA-4082-B43D-99FFEBEADE3E}" type="slidenum">
              <a:rPr lang="en-US" altLang="en-US"/>
              <a:pPr/>
              <a:t>86</a:t>
            </a:fld>
            <a:endParaRPr lang="en-US" altLang="en-US"/>
          </a:p>
        </p:txBody>
      </p:sp>
      <p:sp>
        <p:nvSpPr>
          <p:cNvPr id="408578" name="Rectangle 2"/>
          <p:cNvSpPr>
            <a:spLocks noGrp="1" noChangeArrowheads="1"/>
          </p:cNvSpPr>
          <p:nvPr>
            <p:ph type="title"/>
          </p:nvPr>
        </p:nvSpPr>
        <p:spPr>
          <a:xfrm>
            <a:off x="838200" y="381000"/>
            <a:ext cx="7772400" cy="1143000"/>
          </a:xfrm>
        </p:spPr>
        <p:txBody>
          <a:bodyPr/>
          <a:lstStyle/>
          <a:p>
            <a:r>
              <a:rPr lang="en-US" altLang="en-US" sz="4000" dirty="0"/>
              <a:t>Implementation of Binomial Queues</a:t>
            </a:r>
          </a:p>
        </p:txBody>
      </p:sp>
      <p:sp>
        <p:nvSpPr>
          <p:cNvPr id="408579" name="Rectangle 3"/>
          <p:cNvSpPr>
            <a:spLocks noGrp="1" noChangeArrowheads="1"/>
          </p:cNvSpPr>
          <p:nvPr>
            <p:ph type="body" idx="1"/>
          </p:nvPr>
        </p:nvSpPr>
        <p:spPr>
          <a:xfrm>
            <a:off x="595313" y="1624013"/>
            <a:ext cx="8320087" cy="4929187"/>
          </a:xfrm>
        </p:spPr>
        <p:txBody>
          <a:bodyPr/>
          <a:lstStyle/>
          <a:p>
            <a:pPr>
              <a:lnSpc>
                <a:spcPct val="90000"/>
              </a:lnSpc>
            </a:pPr>
            <a:r>
              <a:rPr lang="en-US" altLang="en-US" sz="2800" dirty="0"/>
              <a:t>Need to be able to scan through all trees, and given two binomial queues find trees that are same size</a:t>
            </a:r>
          </a:p>
          <a:p>
            <a:pPr lvl="1">
              <a:lnSpc>
                <a:spcPct val="90000"/>
              </a:lnSpc>
            </a:pPr>
            <a:r>
              <a:rPr lang="en-US" altLang="en-US" sz="2600" dirty="0">
                <a:solidFill>
                  <a:schemeClr val="accent2"/>
                </a:solidFill>
              </a:rPr>
              <a:t>Use array of pointers to root nodes, </a:t>
            </a:r>
            <a:r>
              <a:rPr lang="en-US" altLang="en-US" sz="2600" dirty="0" smtClean="0">
                <a:solidFill>
                  <a:schemeClr val="accent2"/>
                </a:solidFill>
              </a:rPr>
              <a:t>B</a:t>
            </a:r>
            <a:r>
              <a:rPr lang="en-US" altLang="en-US" sz="2600" baseline="-25000" dirty="0" smtClean="0">
                <a:solidFill>
                  <a:schemeClr val="accent2"/>
                </a:solidFill>
              </a:rPr>
              <a:t>k</a:t>
            </a:r>
            <a:r>
              <a:rPr lang="en-US" altLang="en-US" sz="2600" dirty="0" smtClean="0">
                <a:solidFill>
                  <a:schemeClr val="accent2"/>
                </a:solidFill>
              </a:rPr>
              <a:t> stored at cell k</a:t>
            </a:r>
            <a:endParaRPr lang="en-US" altLang="en-US" sz="2600" dirty="0">
              <a:solidFill>
                <a:schemeClr val="accent2"/>
              </a:solidFill>
            </a:endParaRPr>
          </a:p>
          <a:p>
            <a:pPr lvl="1">
              <a:lnSpc>
                <a:spcPct val="90000"/>
              </a:lnSpc>
            </a:pPr>
            <a:r>
              <a:rPr lang="en-US" altLang="en-US" sz="2600" dirty="0">
                <a:solidFill>
                  <a:schemeClr val="accent2"/>
                </a:solidFill>
              </a:rPr>
              <a:t>Since is only of length log(N), don’t have to worry about cost of copying this array</a:t>
            </a:r>
          </a:p>
          <a:p>
            <a:pPr lvl="1">
              <a:lnSpc>
                <a:spcPct val="90000"/>
              </a:lnSpc>
            </a:pPr>
            <a:r>
              <a:rPr lang="en-US" altLang="en-US" sz="2600" dirty="0">
                <a:solidFill>
                  <a:schemeClr val="accent2"/>
                </a:solidFill>
              </a:rPr>
              <a:t>At each node, keep track of the </a:t>
            </a:r>
            <a:r>
              <a:rPr lang="en-US" altLang="en-US" sz="2600" dirty="0" smtClean="0">
                <a:solidFill>
                  <a:schemeClr val="accent2"/>
                </a:solidFill>
              </a:rPr>
              <a:t>max  subtree </a:t>
            </a:r>
            <a:r>
              <a:rPr lang="en-US" altLang="en-US" sz="2600" dirty="0">
                <a:solidFill>
                  <a:schemeClr val="accent2"/>
                </a:solidFill>
              </a:rPr>
              <a:t>rooted at that node</a:t>
            </a:r>
          </a:p>
          <a:p>
            <a:pPr>
              <a:lnSpc>
                <a:spcPct val="90000"/>
              </a:lnSpc>
            </a:pPr>
            <a:r>
              <a:rPr lang="en-US" altLang="en-US" sz="2800" dirty="0"/>
              <a:t>Want to merge by just setting pointers</a:t>
            </a:r>
          </a:p>
          <a:p>
            <a:pPr lvl="1">
              <a:lnSpc>
                <a:spcPct val="90000"/>
              </a:lnSpc>
            </a:pPr>
            <a:r>
              <a:rPr lang="en-US" altLang="en-US" sz="2600" dirty="0">
                <a:solidFill>
                  <a:schemeClr val="accent2"/>
                </a:solidFill>
              </a:rPr>
              <a:t>Need pointer-based implementation of heaps </a:t>
            </a:r>
          </a:p>
          <a:p>
            <a:pPr>
              <a:lnSpc>
                <a:spcPct val="90000"/>
              </a:lnSpc>
            </a:pPr>
            <a:r>
              <a:rPr lang="en-US" altLang="en-US" sz="2800" dirty="0" err="1"/>
              <a:t>DeleteMin</a:t>
            </a:r>
            <a:r>
              <a:rPr lang="en-US" altLang="en-US" sz="2800" dirty="0"/>
              <a:t> requires fast access to all </a:t>
            </a:r>
            <a:r>
              <a:rPr lang="en-US" altLang="en-US" sz="2800" dirty="0" err="1"/>
              <a:t>subtrees</a:t>
            </a:r>
            <a:r>
              <a:rPr lang="en-US" altLang="en-US" sz="2800" dirty="0"/>
              <a:t> of root</a:t>
            </a:r>
            <a:endParaRPr lang="en-US" altLang="en-US" sz="3000" dirty="0"/>
          </a:p>
          <a:p>
            <a:pPr lvl="1">
              <a:lnSpc>
                <a:spcPct val="90000"/>
              </a:lnSpc>
            </a:pPr>
            <a:r>
              <a:rPr lang="en-US" altLang="en-US" sz="2600" dirty="0">
                <a:solidFill>
                  <a:schemeClr val="accent2"/>
                </a:solidFill>
              </a:rPr>
              <a:t>Use First-Child/Next-Sibling representation of trees</a:t>
            </a:r>
          </a:p>
        </p:txBody>
      </p:sp>
    </p:spTree>
    <p:extLst>
      <p:ext uri="{BB962C8B-B14F-4D97-AF65-F5344CB8AC3E}">
        <p14:creationId xmlns:p14="http://schemas.microsoft.com/office/powerpoint/2010/main" val="136692278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83E28D-B0EA-4082-B43D-99FFEBEADE3E}" type="slidenum">
              <a:rPr lang="en-US" altLang="en-US"/>
              <a:pPr/>
              <a:t>87</a:t>
            </a:fld>
            <a:endParaRPr lang="en-US" altLang="en-US"/>
          </a:p>
        </p:txBody>
      </p:sp>
      <p:sp>
        <p:nvSpPr>
          <p:cNvPr id="408578" name="Rectangle 2"/>
          <p:cNvSpPr>
            <a:spLocks noGrp="1" noChangeArrowheads="1"/>
          </p:cNvSpPr>
          <p:nvPr>
            <p:ph type="title"/>
          </p:nvPr>
        </p:nvSpPr>
        <p:spPr>
          <a:xfrm>
            <a:off x="838200" y="381000"/>
            <a:ext cx="7772400" cy="1143000"/>
          </a:xfrm>
        </p:spPr>
        <p:txBody>
          <a:bodyPr/>
          <a:lstStyle/>
          <a:p>
            <a:r>
              <a:rPr lang="en-US" altLang="en-US" sz="4000" dirty="0"/>
              <a:t>Implementation of Binomial Queues</a:t>
            </a:r>
          </a:p>
        </p:txBody>
      </p:sp>
      <p:sp>
        <p:nvSpPr>
          <p:cNvPr id="408579" name="Rectangle 3"/>
          <p:cNvSpPr>
            <a:spLocks noGrp="1" noChangeArrowheads="1"/>
          </p:cNvSpPr>
          <p:nvPr>
            <p:ph type="body" idx="1"/>
          </p:nvPr>
        </p:nvSpPr>
        <p:spPr>
          <a:xfrm>
            <a:off x="595313" y="1624013"/>
            <a:ext cx="8320087" cy="4929187"/>
          </a:xfrm>
        </p:spPr>
        <p:txBody>
          <a:bodyPr/>
          <a:lstStyle/>
          <a:p>
            <a:pPr>
              <a:lnSpc>
                <a:spcPct val="90000"/>
              </a:lnSpc>
            </a:pPr>
            <a:r>
              <a:rPr lang="en-US" altLang="en-US" sz="2800" dirty="0" smtClean="0"/>
              <a:t>If we didn’t want to worry about arrays of children</a:t>
            </a:r>
          </a:p>
          <a:p>
            <a:pPr lvl="1">
              <a:lnSpc>
                <a:spcPct val="90000"/>
              </a:lnSpc>
            </a:pPr>
            <a:r>
              <a:rPr lang="en-US" altLang="en-US" sz="2600" dirty="0" smtClean="0">
                <a:solidFill>
                  <a:schemeClr val="accent2"/>
                </a:solidFill>
              </a:rPr>
              <a:t>Use </a:t>
            </a:r>
            <a:r>
              <a:rPr lang="en-US" altLang="en-US" sz="2600" dirty="0">
                <a:solidFill>
                  <a:schemeClr val="accent2"/>
                </a:solidFill>
              </a:rPr>
              <a:t>First-Child/Next-Sibling representation of </a:t>
            </a:r>
            <a:r>
              <a:rPr lang="en-US" altLang="en-US" sz="2600" dirty="0" smtClean="0">
                <a:solidFill>
                  <a:schemeClr val="accent2"/>
                </a:solidFill>
              </a:rPr>
              <a:t>trees</a:t>
            </a:r>
          </a:p>
          <a:p>
            <a:pPr lvl="1">
              <a:lnSpc>
                <a:spcPct val="90000"/>
              </a:lnSpc>
            </a:pPr>
            <a:endParaRPr lang="en-US" altLang="en-US" sz="2600" dirty="0">
              <a:solidFill>
                <a:schemeClr val="accent2"/>
              </a:solidFill>
            </a:endParaRPr>
          </a:p>
          <a:p>
            <a:pPr lvl="1">
              <a:lnSpc>
                <a:spcPct val="90000"/>
              </a:lnSpc>
            </a:pPr>
            <a:r>
              <a:rPr lang="en-US" altLang="en-US" sz="2600" dirty="0" smtClean="0">
                <a:solidFill>
                  <a:schemeClr val="accent2"/>
                </a:solidFill>
              </a:rPr>
              <a:t>This next picture shows the largest child first. I would have the smallest child first, but the idea is the same.</a:t>
            </a:r>
            <a:endParaRPr lang="en-US" altLang="en-US" sz="2600" dirty="0">
              <a:solidFill>
                <a:schemeClr val="accent2"/>
              </a:solidFill>
            </a:endParaRPr>
          </a:p>
        </p:txBody>
      </p:sp>
    </p:spTree>
    <p:extLst>
      <p:ext uri="{BB962C8B-B14F-4D97-AF65-F5344CB8AC3E}">
        <p14:creationId xmlns:p14="http://schemas.microsoft.com/office/powerpoint/2010/main" val="263790788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09D478C-7066-49B0-A59B-1C4F40AFC1D7}" type="slidenum">
              <a:rPr lang="en-US" altLang="en-US" smtClean="0"/>
              <a:pPr/>
              <a:t>88</a:t>
            </a:fld>
            <a:endParaRPr lang="en-US" altLang="en-US"/>
          </a:p>
        </p:txBody>
      </p:sp>
      <p:pic>
        <p:nvPicPr>
          <p:cNvPr id="5" name="Content Placeholder 4" descr="binomialLogicalPhysical.jpg"/>
          <p:cNvPicPr>
            <a:picLocks noGrp="1"/>
          </p:cNvPicPr>
          <p:nvPr>
            <p:ph idx="1"/>
          </p:nvPr>
        </p:nvPicPr>
        <p:blipFill>
          <a:blip r:embed="rId2" cstate="print"/>
          <a:stretch>
            <a:fillRect/>
          </a:stretch>
        </p:blipFill>
        <p:spPr>
          <a:xfrm>
            <a:off x="685800" y="152400"/>
            <a:ext cx="6400799" cy="6629400"/>
          </a:xfrm>
          <a:prstGeom prst="rect">
            <a:avLst/>
          </a:prstGeom>
        </p:spPr>
      </p:pic>
    </p:spTree>
    <p:extLst>
      <p:ext uri="{BB962C8B-B14F-4D97-AF65-F5344CB8AC3E}">
        <p14:creationId xmlns:p14="http://schemas.microsoft.com/office/powerpoint/2010/main" val="414488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E1D095-415E-4807-8ED8-E970BB6315C7}" type="slidenum">
              <a:rPr lang="en-US" altLang="en-US"/>
              <a:pPr/>
              <a:t>89</a:t>
            </a:fld>
            <a:endParaRPr lang="en-US" altLang="en-US"/>
          </a:p>
        </p:txBody>
      </p:sp>
      <p:sp>
        <p:nvSpPr>
          <p:cNvPr id="434178" name="Rectangle 2"/>
          <p:cNvSpPr>
            <a:spLocks noGrp="1" noChangeArrowheads="1"/>
          </p:cNvSpPr>
          <p:nvPr>
            <p:ph type="title"/>
          </p:nvPr>
        </p:nvSpPr>
        <p:spPr/>
        <p:txBody>
          <a:bodyPr/>
          <a:lstStyle/>
          <a:p>
            <a:r>
              <a:rPr lang="en-US" altLang="en-US"/>
              <a:t>Efficient BuildHeap for Binomial Queues</a:t>
            </a:r>
          </a:p>
        </p:txBody>
      </p:sp>
      <p:sp>
        <p:nvSpPr>
          <p:cNvPr id="434179" name="Rectangle 3"/>
          <p:cNvSpPr>
            <a:spLocks noGrp="1" noChangeArrowheads="1"/>
          </p:cNvSpPr>
          <p:nvPr>
            <p:ph type="body" idx="1"/>
          </p:nvPr>
        </p:nvSpPr>
        <p:spPr>
          <a:xfrm>
            <a:off x="685800" y="1981200"/>
            <a:ext cx="7543800" cy="2362200"/>
          </a:xfrm>
        </p:spPr>
        <p:txBody>
          <a:bodyPr/>
          <a:lstStyle/>
          <a:p>
            <a:pPr>
              <a:lnSpc>
                <a:spcPct val="90000"/>
              </a:lnSpc>
            </a:pPr>
            <a:r>
              <a:rPr lang="en-US" altLang="en-US" sz="2400" dirty="0" smtClean="0"/>
              <a:t>Brute force Insert </a:t>
            </a:r>
            <a:r>
              <a:rPr lang="en-US" altLang="en-US" sz="2400" dirty="0"/>
              <a:t>one at a time - O(n log n)</a:t>
            </a:r>
          </a:p>
          <a:p>
            <a:pPr>
              <a:lnSpc>
                <a:spcPct val="90000"/>
              </a:lnSpc>
            </a:pPr>
            <a:r>
              <a:rPr lang="en-US" altLang="en-US" sz="2400" dirty="0">
                <a:solidFill>
                  <a:srgbClr val="FF0000"/>
                </a:solidFill>
              </a:rPr>
              <a:t>Better algorithm:</a:t>
            </a:r>
          </a:p>
          <a:p>
            <a:pPr lvl="1">
              <a:lnSpc>
                <a:spcPct val="90000"/>
              </a:lnSpc>
            </a:pPr>
            <a:r>
              <a:rPr lang="en-US" altLang="en-US" sz="2000" dirty="0"/>
              <a:t>Start with each element as a singleton tree</a:t>
            </a:r>
          </a:p>
          <a:p>
            <a:pPr lvl="1">
              <a:lnSpc>
                <a:spcPct val="90000"/>
              </a:lnSpc>
            </a:pPr>
            <a:r>
              <a:rPr lang="en-US" altLang="en-US" sz="2000" dirty="0"/>
              <a:t>Merge trees of size 1</a:t>
            </a:r>
          </a:p>
          <a:p>
            <a:pPr lvl="1">
              <a:lnSpc>
                <a:spcPct val="90000"/>
              </a:lnSpc>
            </a:pPr>
            <a:r>
              <a:rPr lang="en-US" altLang="en-US" sz="2000" dirty="0"/>
              <a:t>Merge trees of size 2</a:t>
            </a:r>
          </a:p>
          <a:p>
            <a:pPr lvl="1">
              <a:lnSpc>
                <a:spcPct val="90000"/>
              </a:lnSpc>
            </a:pPr>
            <a:r>
              <a:rPr lang="en-US" altLang="en-US" sz="2000" dirty="0"/>
              <a:t>Merge trees of size 4</a:t>
            </a:r>
          </a:p>
          <a:p>
            <a:pPr>
              <a:lnSpc>
                <a:spcPct val="90000"/>
              </a:lnSpc>
            </a:pPr>
            <a:r>
              <a:rPr lang="en-US" altLang="en-US" sz="2400" dirty="0">
                <a:solidFill>
                  <a:schemeClr val="accent2"/>
                </a:solidFill>
              </a:rPr>
              <a:t>Complexity:</a:t>
            </a:r>
          </a:p>
        </p:txBody>
      </p:sp>
      <p:graphicFrame>
        <p:nvGraphicFramePr>
          <p:cNvPr id="434180" name="Object 4"/>
          <p:cNvGraphicFramePr>
            <a:graphicFrameLocks noChangeAspect="1"/>
          </p:cNvGraphicFramePr>
          <p:nvPr/>
        </p:nvGraphicFramePr>
        <p:xfrm>
          <a:off x="2819400" y="4267200"/>
          <a:ext cx="5334000" cy="2381250"/>
        </p:xfrm>
        <a:graphic>
          <a:graphicData uri="http://schemas.openxmlformats.org/presentationml/2006/ole">
            <mc:AlternateContent xmlns:mc="http://schemas.openxmlformats.org/markup-compatibility/2006">
              <mc:Choice xmlns:v="urn:schemas-microsoft-com:vml" Requires="v">
                <p:oleObj spid="_x0000_s436248" name="Equation" r:id="rId3" imgW="3073320" imgH="1371600" progId="Equation.DSMT4">
                  <p:embed/>
                </p:oleObj>
              </mc:Choice>
              <mc:Fallback>
                <p:oleObj name="Equation" r:id="rId3" imgW="3073320" imgH="1371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67200"/>
                        <a:ext cx="5334000"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516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BE81B398-C0AD-4826-96EB-02C5A8AF7E78}" type="slidenum">
              <a:rPr lang="en-US" altLang="en-US"/>
              <a:pPr/>
              <a:t>9</a:t>
            </a:fld>
            <a:endParaRPr lang="en-US" altLang="en-US"/>
          </a:p>
        </p:txBody>
      </p:sp>
      <p:sp>
        <p:nvSpPr>
          <p:cNvPr id="248834" name="Rectangle 2"/>
          <p:cNvSpPr>
            <a:spLocks noGrp="1" noChangeArrowheads="1"/>
          </p:cNvSpPr>
          <p:nvPr>
            <p:ph type="title"/>
          </p:nvPr>
        </p:nvSpPr>
        <p:spPr>
          <a:xfrm>
            <a:off x="685800" y="0"/>
            <a:ext cx="7772400" cy="1143000"/>
          </a:xfrm>
        </p:spPr>
        <p:txBody>
          <a:bodyPr/>
          <a:lstStyle/>
          <a:p>
            <a:r>
              <a:rPr lang="en-US" altLang="en-US"/>
              <a:t>DeleteMin Code</a:t>
            </a:r>
          </a:p>
        </p:txBody>
      </p:sp>
      <p:sp>
        <p:nvSpPr>
          <p:cNvPr id="248835" name="Rectangle 3"/>
          <p:cNvSpPr>
            <a:spLocks noGrp="1" noChangeArrowheads="1"/>
          </p:cNvSpPr>
          <p:nvPr>
            <p:ph type="body" idx="1"/>
          </p:nvPr>
        </p:nvSpPr>
        <p:spPr>
          <a:xfrm>
            <a:off x="152400" y="1219200"/>
            <a:ext cx="4648200" cy="4114800"/>
          </a:xfrm>
        </p:spPr>
        <p:txBody>
          <a:bodyPr/>
          <a:lstStyle/>
          <a:p>
            <a:pPr>
              <a:buFontTx/>
              <a:buNone/>
            </a:pPr>
            <a:r>
              <a:rPr lang="en-US" altLang="en-US" sz="2000" b="1" dirty="0">
                <a:latin typeface="Courier New" pitchFamily="49" charset="0"/>
              </a:rPr>
              <a:t>Comparable </a:t>
            </a:r>
            <a:r>
              <a:rPr lang="en-US" altLang="en-US" sz="2000" b="1" dirty="0" err="1">
                <a:latin typeface="Courier New" pitchFamily="49" charset="0"/>
              </a:rPr>
              <a:t>deleteMin</a:t>
            </a:r>
            <a:r>
              <a:rPr lang="en-US" altLang="en-US" sz="2000" b="1" dirty="0">
                <a:latin typeface="Courier New" pitchFamily="49" charset="0"/>
              </a:rPr>
              <a:t>(){</a:t>
            </a:r>
          </a:p>
          <a:p>
            <a:pPr>
              <a:buFontTx/>
              <a:buNone/>
            </a:pPr>
            <a:r>
              <a:rPr lang="en-US" altLang="en-US" sz="2000" b="1" dirty="0">
                <a:latin typeface="Courier New" pitchFamily="49" charset="0"/>
              </a:rPr>
              <a:t>  x = </a:t>
            </a:r>
            <a:r>
              <a:rPr lang="en-US" altLang="en-US" sz="2000" b="1" dirty="0" smtClean="0">
                <a:latin typeface="Courier New" pitchFamily="49" charset="0"/>
              </a:rPr>
              <a:t>A[0];</a:t>
            </a:r>
            <a:endParaRPr lang="en-US" altLang="en-US" sz="2000" b="1" dirty="0">
              <a:latin typeface="Courier New" pitchFamily="49" charset="0"/>
            </a:endParaRPr>
          </a:p>
          <a:p>
            <a:pPr>
              <a:buFontTx/>
              <a:buNone/>
            </a:pPr>
            <a:r>
              <a:rPr lang="en-US" altLang="en-US" sz="2000" b="1" dirty="0">
                <a:latin typeface="Courier New" pitchFamily="49" charset="0"/>
              </a:rPr>
              <a:t>  </a:t>
            </a:r>
            <a:r>
              <a:rPr lang="en-US" altLang="en-US" sz="2000" b="1" dirty="0" smtClean="0">
                <a:latin typeface="Courier New" pitchFamily="49" charset="0"/>
              </a:rPr>
              <a:t>A[0]=</a:t>
            </a:r>
            <a:r>
              <a:rPr lang="en-US" altLang="en-US" sz="2000" b="1" dirty="0">
                <a:latin typeface="Courier New" pitchFamily="49" charset="0"/>
              </a:rPr>
              <a:t>A[size--];</a:t>
            </a:r>
          </a:p>
          <a:p>
            <a:pPr>
              <a:buFontTx/>
              <a:buNone/>
            </a:pPr>
            <a:r>
              <a:rPr lang="en-US" altLang="en-US" sz="2000" b="1" dirty="0">
                <a:latin typeface="Courier New" pitchFamily="49" charset="0"/>
              </a:rPr>
              <a:t>  </a:t>
            </a:r>
            <a:r>
              <a:rPr lang="en-US" altLang="en-US" sz="2000" b="1" dirty="0" err="1" smtClean="0">
                <a:latin typeface="Courier New" pitchFamily="49" charset="0"/>
              </a:rPr>
              <a:t>percolateDown</a:t>
            </a:r>
            <a:r>
              <a:rPr lang="en-US" altLang="en-US" sz="2000" b="1" dirty="0" smtClean="0">
                <a:latin typeface="Courier New" pitchFamily="49" charset="0"/>
              </a:rPr>
              <a:t>(0);</a:t>
            </a:r>
            <a:endParaRPr lang="en-US" altLang="en-US" sz="2000" b="1" dirty="0">
              <a:latin typeface="Courier New" pitchFamily="49" charset="0"/>
            </a:endParaRPr>
          </a:p>
          <a:p>
            <a:pPr>
              <a:buFontTx/>
              <a:buNone/>
            </a:pPr>
            <a:r>
              <a:rPr lang="en-US" altLang="en-US" sz="2000" b="1" dirty="0">
                <a:latin typeface="Courier New" pitchFamily="49" charset="0"/>
              </a:rPr>
              <a:t>  return x;</a:t>
            </a:r>
          </a:p>
          <a:p>
            <a:pPr>
              <a:buFontTx/>
              <a:buNone/>
            </a:pPr>
            <a:r>
              <a:rPr lang="en-US" altLang="en-US" sz="2000" b="1" dirty="0">
                <a:latin typeface="Courier New" pitchFamily="49" charset="0"/>
              </a:rPr>
              <a:t>}</a:t>
            </a:r>
          </a:p>
        </p:txBody>
      </p:sp>
      <p:sp>
        <p:nvSpPr>
          <p:cNvPr id="248836" name="Rectangle 4"/>
          <p:cNvSpPr>
            <a:spLocks noChangeArrowheads="1"/>
          </p:cNvSpPr>
          <p:nvPr/>
        </p:nvSpPr>
        <p:spPr bwMode="auto">
          <a:xfrm>
            <a:off x="4191000" y="1219200"/>
            <a:ext cx="500970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dirty="0" err="1">
                <a:latin typeface="Courier New" pitchFamily="49" charset="0"/>
              </a:rPr>
              <a:t>percolateDown</a:t>
            </a:r>
            <a:r>
              <a:rPr lang="en-US" altLang="en-US" sz="1800" b="1" dirty="0">
                <a:latin typeface="Courier New" pitchFamily="49" charset="0"/>
              </a:rPr>
              <a:t>(</a:t>
            </a:r>
            <a:r>
              <a:rPr lang="en-US" altLang="en-US" sz="1800" b="1" dirty="0" err="1">
                <a:latin typeface="Courier New" pitchFamily="49" charset="0"/>
              </a:rPr>
              <a:t>int</a:t>
            </a:r>
            <a:r>
              <a:rPr lang="en-US" altLang="en-US" sz="1800" b="1" dirty="0">
                <a:latin typeface="Courier New" pitchFamily="49" charset="0"/>
              </a:rPr>
              <a:t> hole) {</a:t>
            </a:r>
          </a:p>
          <a:p>
            <a:pPr algn="l" eaLnBrk="0" hangingPunct="0"/>
            <a:r>
              <a:rPr lang="en-US" altLang="en-US" sz="1800" b="1" dirty="0">
                <a:latin typeface="Courier New" pitchFamily="49" charset="0"/>
              </a:rPr>
              <a:t>  </a:t>
            </a:r>
            <a:r>
              <a:rPr lang="en-US" altLang="en-US" sz="1800" b="1" dirty="0" err="1" smtClean="0">
                <a:solidFill>
                  <a:srgbClr val="166A30"/>
                </a:solidFill>
                <a:latin typeface="Courier New" pitchFamily="49" charset="0"/>
              </a:rPr>
              <a:t>shiftVal</a:t>
            </a:r>
            <a:r>
              <a:rPr lang="en-US" altLang="en-US" sz="1800" b="1" dirty="0" smtClean="0">
                <a:solidFill>
                  <a:srgbClr val="166A30"/>
                </a:solidFill>
                <a:latin typeface="Courier New" pitchFamily="49" charset="0"/>
              </a:rPr>
              <a:t>=heap[hole</a:t>
            </a:r>
            <a:r>
              <a:rPr lang="en-US" altLang="en-US" sz="1800" b="1" dirty="0">
                <a:solidFill>
                  <a:srgbClr val="166A30"/>
                </a:solidFill>
                <a:latin typeface="Courier New" pitchFamily="49" charset="0"/>
              </a:rPr>
              <a:t>];</a:t>
            </a:r>
          </a:p>
          <a:p>
            <a:pPr algn="l" eaLnBrk="0" hangingPunct="0"/>
            <a:r>
              <a:rPr lang="en-US" altLang="en-US" sz="1800" b="1" dirty="0">
                <a:latin typeface="Courier New" pitchFamily="49" charset="0"/>
              </a:rPr>
              <a:t>  while (</a:t>
            </a:r>
            <a:r>
              <a:rPr lang="en-US" altLang="en-US" sz="1800" b="1" dirty="0" smtClean="0">
                <a:latin typeface="Courier New" pitchFamily="49" charset="0"/>
              </a:rPr>
              <a:t>2*hole+1 </a:t>
            </a:r>
            <a:r>
              <a:rPr lang="en-US" altLang="en-US" sz="1800" b="1" dirty="0">
                <a:latin typeface="Courier New" pitchFamily="49" charset="0"/>
              </a:rPr>
              <a:t>&lt;= size) {</a:t>
            </a:r>
          </a:p>
          <a:p>
            <a:pPr algn="l" eaLnBrk="0" hangingPunct="0"/>
            <a:r>
              <a:rPr lang="en-US" altLang="en-US" sz="1800" b="1" dirty="0">
                <a:solidFill>
                  <a:schemeClr val="accent2"/>
                </a:solidFill>
                <a:latin typeface="Courier New" pitchFamily="49" charset="0"/>
              </a:rPr>
              <a:t>    </a:t>
            </a:r>
            <a:r>
              <a:rPr lang="en-US" altLang="en-US" sz="1800" b="1" dirty="0">
                <a:solidFill>
                  <a:schemeClr val="tx2"/>
                </a:solidFill>
                <a:latin typeface="Courier New" pitchFamily="49" charset="0"/>
              </a:rPr>
              <a:t>left = </a:t>
            </a:r>
            <a:r>
              <a:rPr lang="en-US" altLang="en-US" sz="1800" b="1" dirty="0" smtClean="0">
                <a:solidFill>
                  <a:schemeClr val="tx2"/>
                </a:solidFill>
                <a:latin typeface="Courier New" pitchFamily="49" charset="0"/>
              </a:rPr>
              <a:t>2*hole+1; </a:t>
            </a:r>
            <a:endParaRPr lang="en-US" altLang="en-US" sz="1800" b="1" dirty="0">
              <a:solidFill>
                <a:schemeClr val="tx2"/>
              </a:solidFill>
              <a:latin typeface="Courier New" pitchFamily="49" charset="0"/>
            </a:endParaRPr>
          </a:p>
          <a:p>
            <a:pPr algn="l" eaLnBrk="0" hangingPunct="0"/>
            <a:r>
              <a:rPr lang="en-US" altLang="en-US" sz="1800" b="1" dirty="0">
                <a:solidFill>
                  <a:schemeClr val="tx2"/>
                </a:solidFill>
                <a:latin typeface="Courier New" pitchFamily="49" charset="0"/>
              </a:rPr>
              <a:t>    right = left + 1</a:t>
            </a:r>
            <a:r>
              <a:rPr lang="en-US" altLang="en-US" sz="1800" b="1" dirty="0" smtClean="0">
                <a:solidFill>
                  <a:schemeClr val="tx2"/>
                </a:solidFill>
                <a:latin typeface="Courier New" pitchFamily="49" charset="0"/>
              </a:rPr>
              <a:t>;</a:t>
            </a:r>
            <a:endParaRPr lang="en-US" altLang="en-US" sz="1800" b="1" dirty="0">
              <a:solidFill>
                <a:schemeClr val="tx2"/>
              </a:solidFill>
              <a:latin typeface="Courier New" pitchFamily="49" charset="0"/>
            </a:endParaRPr>
          </a:p>
          <a:p>
            <a:pPr algn="l" eaLnBrk="0" hangingPunct="0"/>
            <a:r>
              <a:rPr lang="en-US" altLang="en-US" sz="1800" b="1" dirty="0">
                <a:solidFill>
                  <a:schemeClr val="tx2"/>
                </a:solidFill>
                <a:latin typeface="Courier New" pitchFamily="49" charset="0"/>
              </a:rPr>
              <a:t>    if (right &lt;= size &amp;&amp; </a:t>
            </a:r>
          </a:p>
          <a:p>
            <a:pPr algn="l" eaLnBrk="0" hangingPunct="0"/>
            <a:r>
              <a:rPr lang="en-US" altLang="en-US" sz="1800" b="1" dirty="0">
                <a:solidFill>
                  <a:schemeClr val="tx2"/>
                </a:solidFill>
                <a:latin typeface="Courier New" pitchFamily="49" charset="0"/>
              </a:rPr>
              <a:t>        </a:t>
            </a:r>
            <a:r>
              <a:rPr lang="en-US" altLang="en-US" sz="1800" b="1" dirty="0" smtClean="0">
                <a:solidFill>
                  <a:srgbClr val="166A30"/>
                </a:solidFill>
                <a:latin typeface="Courier New" pitchFamily="49" charset="0"/>
              </a:rPr>
              <a:t>heap</a:t>
            </a:r>
            <a:r>
              <a:rPr lang="en-US" altLang="en-US" sz="1800" b="1" dirty="0" smtClean="0">
                <a:solidFill>
                  <a:schemeClr val="tx2"/>
                </a:solidFill>
                <a:latin typeface="Courier New" pitchFamily="49" charset="0"/>
              </a:rPr>
              <a:t>[right</a:t>
            </a:r>
            <a:r>
              <a:rPr lang="en-US" altLang="en-US" sz="1800" b="1" dirty="0">
                <a:solidFill>
                  <a:schemeClr val="tx2"/>
                </a:solidFill>
                <a:latin typeface="Courier New" pitchFamily="49" charset="0"/>
              </a:rPr>
              <a:t>] &lt; </a:t>
            </a:r>
            <a:r>
              <a:rPr lang="en-US" altLang="en-US" sz="1800" b="1" dirty="0" smtClean="0">
                <a:solidFill>
                  <a:srgbClr val="166A30"/>
                </a:solidFill>
                <a:latin typeface="Courier New" pitchFamily="49" charset="0"/>
              </a:rPr>
              <a:t>heap</a:t>
            </a:r>
            <a:r>
              <a:rPr lang="en-US" altLang="en-US" sz="1800" b="1" dirty="0" smtClean="0">
                <a:solidFill>
                  <a:schemeClr val="tx2"/>
                </a:solidFill>
                <a:latin typeface="Courier New" pitchFamily="49" charset="0"/>
              </a:rPr>
              <a:t>[left</a:t>
            </a:r>
            <a:r>
              <a:rPr lang="en-US" altLang="en-US" sz="1800" b="1" dirty="0">
                <a:solidFill>
                  <a:schemeClr val="tx2"/>
                </a:solidFill>
                <a:latin typeface="Courier New" pitchFamily="49" charset="0"/>
              </a:rPr>
              <a:t>])</a:t>
            </a:r>
          </a:p>
          <a:p>
            <a:pPr algn="l" eaLnBrk="0" hangingPunct="0"/>
            <a:r>
              <a:rPr lang="en-US" altLang="en-US" sz="1800" b="1" dirty="0">
                <a:solidFill>
                  <a:schemeClr val="tx2"/>
                </a:solidFill>
                <a:latin typeface="Courier New" pitchFamily="49" charset="0"/>
              </a:rPr>
              <a:t>      target = right;</a:t>
            </a:r>
          </a:p>
          <a:p>
            <a:pPr algn="l" eaLnBrk="0" hangingPunct="0"/>
            <a:r>
              <a:rPr lang="en-US" altLang="en-US" sz="1800" b="1" dirty="0">
                <a:solidFill>
                  <a:schemeClr val="tx2"/>
                </a:solidFill>
                <a:latin typeface="Courier New" pitchFamily="49" charset="0"/>
              </a:rPr>
              <a:t>    else</a:t>
            </a:r>
          </a:p>
          <a:p>
            <a:pPr algn="l" eaLnBrk="0" hangingPunct="0"/>
            <a:r>
              <a:rPr lang="en-US" altLang="en-US" sz="1800" b="1" dirty="0">
                <a:solidFill>
                  <a:schemeClr val="tx2"/>
                </a:solidFill>
                <a:latin typeface="Courier New" pitchFamily="49" charset="0"/>
              </a:rPr>
              <a:t>      target = left;</a:t>
            </a:r>
          </a:p>
          <a:p>
            <a:pPr algn="l" eaLnBrk="0" hangingPunct="0"/>
            <a:r>
              <a:rPr lang="en-US" altLang="en-US" sz="1800" b="1" dirty="0">
                <a:solidFill>
                  <a:srgbClr val="339933"/>
                </a:solidFill>
                <a:latin typeface="Courier New" pitchFamily="49" charset="0"/>
              </a:rPr>
              <a:t>    </a:t>
            </a:r>
            <a:r>
              <a:rPr lang="en-US" altLang="en-US" sz="1800" b="1" dirty="0">
                <a:solidFill>
                  <a:schemeClr val="accent2"/>
                </a:solidFill>
                <a:latin typeface="Courier New" pitchFamily="49" charset="0"/>
              </a:rPr>
              <a:t>if </a:t>
            </a:r>
            <a:r>
              <a:rPr lang="en-US" altLang="en-US" sz="1800" b="1" dirty="0" smtClean="0">
                <a:solidFill>
                  <a:schemeClr val="accent2"/>
                </a:solidFill>
                <a:latin typeface="Courier New" pitchFamily="49" charset="0"/>
              </a:rPr>
              <a:t>(</a:t>
            </a:r>
            <a:r>
              <a:rPr lang="en-US" altLang="en-US" sz="1800" b="1" dirty="0" smtClean="0">
                <a:solidFill>
                  <a:srgbClr val="166A30"/>
                </a:solidFill>
                <a:latin typeface="Courier New" pitchFamily="49" charset="0"/>
              </a:rPr>
              <a:t>heap</a:t>
            </a:r>
            <a:r>
              <a:rPr lang="en-US" altLang="en-US" sz="1800" b="1" dirty="0" smtClean="0">
                <a:solidFill>
                  <a:schemeClr val="accent2"/>
                </a:solidFill>
                <a:latin typeface="Courier New" pitchFamily="49" charset="0"/>
              </a:rPr>
              <a:t>[target</a:t>
            </a:r>
            <a:r>
              <a:rPr lang="en-US" altLang="en-US" sz="1800" b="1" dirty="0">
                <a:solidFill>
                  <a:schemeClr val="accent2"/>
                </a:solidFill>
                <a:latin typeface="Courier New" pitchFamily="49" charset="0"/>
              </a:rPr>
              <a:t>] &lt; </a:t>
            </a:r>
            <a:r>
              <a:rPr lang="en-US" altLang="en-US" sz="1800" b="1" dirty="0" err="1">
                <a:solidFill>
                  <a:srgbClr val="166A30"/>
                </a:solidFill>
                <a:latin typeface="Courier New" pitchFamily="49" charset="0"/>
              </a:rPr>
              <a:t>shiftVal</a:t>
            </a:r>
            <a:r>
              <a:rPr lang="en-US" altLang="en-US" sz="1800" b="1" dirty="0" smtClean="0">
                <a:solidFill>
                  <a:schemeClr val="accent2"/>
                </a:solidFill>
                <a:latin typeface="Courier New" pitchFamily="49" charset="0"/>
              </a:rPr>
              <a:t>) </a:t>
            </a:r>
            <a:r>
              <a:rPr lang="en-US" altLang="en-US" sz="1800" b="1" dirty="0">
                <a:solidFill>
                  <a:schemeClr val="accent2"/>
                </a:solidFill>
                <a:latin typeface="Courier New" pitchFamily="49" charset="0"/>
              </a:rPr>
              <a:t>{</a:t>
            </a:r>
          </a:p>
          <a:p>
            <a:pPr algn="l" eaLnBrk="0" hangingPunct="0"/>
            <a:r>
              <a:rPr lang="en-US" altLang="en-US" sz="1800" b="1" dirty="0">
                <a:solidFill>
                  <a:schemeClr val="accent2"/>
                </a:solidFill>
                <a:latin typeface="Courier New" pitchFamily="49" charset="0"/>
              </a:rPr>
              <a:t>      </a:t>
            </a:r>
            <a:r>
              <a:rPr lang="en-US" altLang="en-US" sz="1800" b="1" dirty="0" smtClean="0">
                <a:solidFill>
                  <a:srgbClr val="166A30"/>
                </a:solidFill>
                <a:latin typeface="Courier New" pitchFamily="49" charset="0"/>
              </a:rPr>
              <a:t>heap</a:t>
            </a:r>
            <a:r>
              <a:rPr lang="en-US" altLang="en-US" sz="1800" b="1" dirty="0" smtClean="0">
                <a:solidFill>
                  <a:schemeClr val="accent2"/>
                </a:solidFill>
                <a:latin typeface="Courier New" pitchFamily="49" charset="0"/>
              </a:rPr>
              <a:t>[hole</a:t>
            </a:r>
            <a:r>
              <a:rPr lang="en-US" altLang="en-US" sz="1800" b="1" dirty="0">
                <a:solidFill>
                  <a:schemeClr val="accent2"/>
                </a:solidFill>
                <a:latin typeface="Courier New" pitchFamily="49" charset="0"/>
              </a:rPr>
              <a:t>] = </a:t>
            </a:r>
            <a:r>
              <a:rPr lang="en-US" altLang="en-US" sz="1800" b="1" dirty="0" smtClean="0">
                <a:solidFill>
                  <a:schemeClr val="accent2"/>
                </a:solidFill>
                <a:latin typeface="Courier New" pitchFamily="49" charset="0"/>
              </a:rPr>
              <a:t>heap[target</a:t>
            </a:r>
            <a:r>
              <a:rPr lang="en-US" altLang="en-US" sz="1800" b="1" dirty="0">
                <a:solidFill>
                  <a:schemeClr val="accent2"/>
                </a:solidFill>
                <a:latin typeface="Courier New" pitchFamily="49" charset="0"/>
              </a:rPr>
              <a:t>];</a:t>
            </a:r>
          </a:p>
          <a:p>
            <a:pPr algn="l" eaLnBrk="0" hangingPunct="0"/>
            <a:r>
              <a:rPr lang="en-US" altLang="en-US" sz="1800" b="1" dirty="0">
                <a:solidFill>
                  <a:schemeClr val="accent2"/>
                </a:solidFill>
                <a:latin typeface="Courier New" pitchFamily="49" charset="0"/>
              </a:rPr>
              <a:t>      hole = target;</a:t>
            </a:r>
          </a:p>
          <a:p>
            <a:pPr algn="l" eaLnBrk="0" hangingPunct="0"/>
            <a:r>
              <a:rPr lang="en-US" altLang="en-US" sz="1800" b="1" dirty="0">
                <a:solidFill>
                  <a:schemeClr val="accent2"/>
                </a:solidFill>
                <a:latin typeface="Courier New" pitchFamily="49" charset="0"/>
              </a:rPr>
              <a:t>    }</a:t>
            </a:r>
          </a:p>
          <a:p>
            <a:pPr algn="l" eaLnBrk="0" hangingPunct="0"/>
            <a:r>
              <a:rPr lang="en-US" altLang="en-US" sz="1800" b="1" dirty="0">
                <a:solidFill>
                  <a:srgbClr val="FF0000"/>
                </a:solidFill>
                <a:latin typeface="Courier New" pitchFamily="49" charset="0"/>
              </a:rPr>
              <a:t>    else</a:t>
            </a:r>
          </a:p>
          <a:p>
            <a:pPr algn="l" eaLnBrk="0" hangingPunct="0"/>
            <a:r>
              <a:rPr lang="en-US" altLang="en-US" sz="1800" b="1" dirty="0">
                <a:solidFill>
                  <a:srgbClr val="FF0000"/>
                </a:solidFill>
                <a:latin typeface="Courier New" pitchFamily="49" charset="0"/>
              </a:rPr>
              <a:t>      break;</a:t>
            </a:r>
          </a:p>
          <a:p>
            <a:pPr algn="l" eaLnBrk="0" hangingPunct="0"/>
            <a:r>
              <a:rPr lang="en-US" altLang="en-US" sz="1800" b="1" dirty="0">
                <a:latin typeface="Courier New" pitchFamily="49" charset="0"/>
              </a:rPr>
              <a:t>  }</a:t>
            </a:r>
          </a:p>
          <a:p>
            <a:pPr algn="l" eaLnBrk="0" hangingPunct="0"/>
            <a:r>
              <a:rPr lang="en-US" altLang="en-US" sz="1800" b="1" dirty="0">
                <a:latin typeface="Courier New" pitchFamily="49" charset="0"/>
              </a:rPr>
              <a:t>  </a:t>
            </a:r>
            <a:r>
              <a:rPr lang="en-US" altLang="en-US" sz="1800" b="1" dirty="0">
                <a:solidFill>
                  <a:srgbClr val="166A30"/>
                </a:solidFill>
                <a:latin typeface="Courier New" pitchFamily="49" charset="0"/>
              </a:rPr>
              <a:t>Heap [hole] = </a:t>
            </a:r>
            <a:r>
              <a:rPr lang="en-US" altLang="en-US" sz="1800" b="1" dirty="0" err="1">
                <a:solidFill>
                  <a:srgbClr val="166A30"/>
                </a:solidFill>
                <a:latin typeface="Courier New" pitchFamily="49" charset="0"/>
              </a:rPr>
              <a:t>shiftVal</a:t>
            </a:r>
            <a:r>
              <a:rPr lang="en-US" altLang="en-US" sz="1800" b="1" dirty="0">
                <a:solidFill>
                  <a:srgbClr val="166A30"/>
                </a:solidFill>
                <a:latin typeface="Courier New" pitchFamily="49" charset="0"/>
              </a:rPr>
              <a:t>;</a:t>
            </a:r>
          </a:p>
          <a:p>
            <a:pPr algn="l" eaLnBrk="0" hangingPunct="0"/>
            <a:r>
              <a:rPr lang="en-US" altLang="en-US" sz="1800" b="1" dirty="0">
                <a:latin typeface="Courier New" pitchFamily="49" charset="0"/>
              </a:rPr>
              <a:t>}</a:t>
            </a:r>
          </a:p>
        </p:txBody>
      </p:sp>
      <p:sp>
        <p:nvSpPr>
          <p:cNvPr id="248837" name="Text Box 5"/>
          <p:cNvSpPr txBox="1">
            <a:spLocks noChangeArrowheads="1"/>
          </p:cNvSpPr>
          <p:nvPr/>
        </p:nvSpPr>
        <p:spPr bwMode="auto">
          <a:xfrm>
            <a:off x="304800" y="61722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i="1">
                <a:solidFill>
                  <a:srgbClr val="FF0000"/>
                </a:solidFill>
              </a:rPr>
              <a:t>runtime:</a:t>
            </a:r>
            <a:endParaRPr lang="en-US" altLang="en-US">
              <a:solidFill>
                <a:srgbClr val="FF0000"/>
              </a:solidFill>
            </a:endParaRPr>
          </a:p>
        </p:txBody>
      </p:sp>
      <p:sp>
        <p:nvSpPr>
          <p:cNvPr id="248838" name="Text Box 6"/>
          <p:cNvSpPr txBox="1">
            <a:spLocks noChangeArrowheads="1"/>
          </p:cNvSpPr>
          <p:nvPr/>
        </p:nvSpPr>
        <p:spPr bwMode="auto">
          <a:xfrm>
            <a:off x="762000" y="3962400"/>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solidFill>
                  <a:srgbClr val="166A30"/>
                </a:solidFill>
              </a:rPr>
              <a:t>Trick to avoid repeatedly copying the value at </a:t>
            </a:r>
            <a:r>
              <a:rPr lang="en-US" altLang="en-US" i="1" dirty="0" smtClean="0">
                <a:solidFill>
                  <a:srgbClr val="166A30"/>
                </a:solidFill>
              </a:rPr>
              <a:t>A[0]</a:t>
            </a:r>
            <a:endParaRPr lang="en-US" altLang="en-US" i="1" dirty="0">
              <a:solidFill>
                <a:srgbClr val="166A30"/>
              </a:solidFill>
            </a:endParaRPr>
          </a:p>
        </p:txBody>
      </p:sp>
      <p:sp>
        <p:nvSpPr>
          <p:cNvPr id="248839" name="Freeform 7"/>
          <p:cNvSpPr>
            <a:spLocks/>
          </p:cNvSpPr>
          <p:nvPr/>
        </p:nvSpPr>
        <p:spPr bwMode="auto">
          <a:xfrm>
            <a:off x="3505200" y="1752600"/>
            <a:ext cx="914400" cy="2743200"/>
          </a:xfrm>
          <a:custGeom>
            <a:avLst/>
            <a:gdLst>
              <a:gd name="T0" fmla="*/ 0 w 576"/>
              <a:gd name="T1" fmla="*/ 1728 h 1728"/>
              <a:gd name="T2" fmla="*/ 336 w 576"/>
              <a:gd name="T3" fmla="*/ 1344 h 1728"/>
              <a:gd name="T4" fmla="*/ 144 w 576"/>
              <a:gd name="T5" fmla="*/ 336 h 1728"/>
              <a:gd name="T6" fmla="*/ 576 w 576"/>
              <a:gd name="T7" fmla="*/ 0 h 1728"/>
            </a:gdLst>
            <a:ahLst/>
            <a:cxnLst>
              <a:cxn ang="0">
                <a:pos x="T0" y="T1"/>
              </a:cxn>
              <a:cxn ang="0">
                <a:pos x="T2" y="T3"/>
              </a:cxn>
              <a:cxn ang="0">
                <a:pos x="T4" y="T5"/>
              </a:cxn>
              <a:cxn ang="0">
                <a:pos x="T6" y="T7"/>
              </a:cxn>
            </a:cxnLst>
            <a:rect l="0" t="0" r="r" b="b"/>
            <a:pathLst>
              <a:path w="576" h="1728">
                <a:moveTo>
                  <a:pt x="0" y="1728"/>
                </a:moveTo>
                <a:cubicBezTo>
                  <a:pt x="156" y="1652"/>
                  <a:pt x="312" y="1576"/>
                  <a:pt x="336" y="1344"/>
                </a:cubicBezTo>
                <a:cubicBezTo>
                  <a:pt x="360" y="1112"/>
                  <a:pt x="104" y="560"/>
                  <a:pt x="144" y="336"/>
                </a:cubicBezTo>
                <a:cubicBezTo>
                  <a:pt x="184" y="112"/>
                  <a:pt x="380" y="56"/>
                  <a:pt x="576" y="0"/>
                </a:cubicBezTo>
              </a:path>
            </a:pathLst>
          </a:custGeom>
          <a:noFill/>
          <a:ln w="12700" cap="flat" cmpd="sng">
            <a:solidFill>
              <a:srgbClr val="166A3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40" name="Freeform 8"/>
          <p:cNvSpPr>
            <a:spLocks/>
          </p:cNvSpPr>
          <p:nvPr/>
        </p:nvSpPr>
        <p:spPr bwMode="auto">
          <a:xfrm>
            <a:off x="3505200" y="4572000"/>
            <a:ext cx="838200" cy="1447800"/>
          </a:xfrm>
          <a:custGeom>
            <a:avLst/>
            <a:gdLst>
              <a:gd name="T0" fmla="*/ 0 w 528"/>
              <a:gd name="T1" fmla="*/ 0 h 912"/>
              <a:gd name="T2" fmla="*/ 288 w 528"/>
              <a:gd name="T3" fmla="*/ 288 h 912"/>
              <a:gd name="T4" fmla="*/ 288 w 528"/>
              <a:gd name="T5" fmla="*/ 768 h 912"/>
              <a:gd name="T6" fmla="*/ 528 w 528"/>
              <a:gd name="T7" fmla="*/ 912 h 912"/>
            </a:gdLst>
            <a:ahLst/>
            <a:cxnLst>
              <a:cxn ang="0">
                <a:pos x="T0" y="T1"/>
              </a:cxn>
              <a:cxn ang="0">
                <a:pos x="T2" y="T3"/>
              </a:cxn>
              <a:cxn ang="0">
                <a:pos x="T4" y="T5"/>
              </a:cxn>
              <a:cxn ang="0">
                <a:pos x="T6" y="T7"/>
              </a:cxn>
            </a:cxnLst>
            <a:rect l="0" t="0" r="r" b="b"/>
            <a:pathLst>
              <a:path w="528" h="912">
                <a:moveTo>
                  <a:pt x="0" y="0"/>
                </a:moveTo>
                <a:cubicBezTo>
                  <a:pt x="120" y="80"/>
                  <a:pt x="240" y="160"/>
                  <a:pt x="288" y="288"/>
                </a:cubicBezTo>
                <a:cubicBezTo>
                  <a:pt x="336" y="416"/>
                  <a:pt x="248" y="664"/>
                  <a:pt x="288" y="768"/>
                </a:cubicBezTo>
                <a:cubicBezTo>
                  <a:pt x="328" y="872"/>
                  <a:pt x="428" y="892"/>
                  <a:pt x="528" y="912"/>
                </a:cubicBezTo>
              </a:path>
            </a:pathLst>
          </a:custGeom>
          <a:noFill/>
          <a:ln w="12700" cap="flat" cmpd="sng">
            <a:solidFill>
              <a:srgbClr val="166A3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41" name="Text Box 9"/>
          <p:cNvSpPr txBox="1">
            <a:spLocks noChangeArrowheads="1"/>
          </p:cNvSpPr>
          <p:nvPr/>
        </p:nvSpPr>
        <p:spPr bwMode="auto">
          <a:xfrm>
            <a:off x="6858000" y="5257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2"/>
                </a:solidFill>
              </a:rPr>
              <a:t>Move down</a:t>
            </a:r>
          </a:p>
        </p:txBody>
      </p:sp>
      <p:sp>
        <p:nvSpPr>
          <p:cNvPr id="248842" name="Freeform 10"/>
          <p:cNvSpPr>
            <a:spLocks/>
          </p:cNvSpPr>
          <p:nvPr/>
        </p:nvSpPr>
        <p:spPr bwMode="auto">
          <a:xfrm>
            <a:off x="6400800" y="4953000"/>
            <a:ext cx="533400" cy="533400"/>
          </a:xfrm>
          <a:custGeom>
            <a:avLst/>
            <a:gdLst>
              <a:gd name="T0" fmla="*/ 336 w 336"/>
              <a:gd name="T1" fmla="*/ 336 h 336"/>
              <a:gd name="T2" fmla="*/ 96 w 336"/>
              <a:gd name="T3" fmla="*/ 192 h 336"/>
              <a:gd name="T4" fmla="*/ 0 w 336"/>
              <a:gd name="T5" fmla="*/ 0 h 336"/>
            </a:gdLst>
            <a:ahLst/>
            <a:cxnLst>
              <a:cxn ang="0">
                <a:pos x="T0" y="T1"/>
              </a:cxn>
              <a:cxn ang="0">
                <a:pos x="T2" y="T3"/>
              </a:cxn>
              <a:cxn ang="0">
                <a:pos x="T4" y="T5"/>
              </a:cxn>
            </a:cxnLst>
            <a:rect l="0" t="0" r="r" b="b"/>
            <a:pathLst>
              <a:path w="336" h="336">
                <a:moveTo>
                  <a:pt x="336" y="336"/>
                </a:moveTo>
                <a:cubicBezTo>
                  <a:pt x="244" y="292"/>
                  <a:pt x="152" y="248"/>
                  <a:pt x="96" y="192"/>
                </a:cubicBezTo>
                <a:cubicBezTo>
                  <a:pt x="40" y="136"/>
                  <a:pt x="20" y="68"/>
                  <a:pt x="0" y="0"/>
                </a:cubicBezTo>
              </a:path>
            </a:pathLst>
          </a:custGeom>
          <a:noFill/>
          <a:ln w="127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EB22D5EE-7494-4DDF-A7E2-3287185C2D8F}" type="slidenum">
              <a:rPr lang="en-US" altLang="en-US"/>
              <a:pPr/>
              <a:t>90</a:t>
            </a:fld>
            <a:endParaRPr lang="en-US" altLang="en-US"/>
          </a:p>
        </p:txBody>
      </p:sp>
      <p:sp>
        <p:nvSpPr>
          <p:cNvPr id="315394" name="Rectangle 2"/>
          <p:cNvSpPr>
            <a:spLocks noGrp="1" noChangeArrowheads="1"/>
          </p:cNvSpPr>
          <p:nvPr>
            <p:ph type="title"/>
          </p:nvPr>
        </p:nvSpPr>
        <p:spPr/>
        <p:txBody>
          <a:bodyPr/>
          <a:lstStyle/>
          <a:p>
            <a:r>
              <a:rPr lang="en-US" altLang="en-US" dirty="0"/>
              <a:t>Comparing </a:t>
            </a:r>
            <a:r>
              <a:rPr lang="en-US" altLang="en-US" dirty="0" smtClean="0"/>
              <a:t>Heaps  - at seats pros/cons</a:t>
            </a:r>
            <a:endParaRPr lang="en-US" altLang="en-US" dirty="0"/>
          </a:p>
        </p:txBody>
      </p:sp>
      <p:sp>
        <p:nvSpPr>
          <p:cNvPr id="315395" name="Rectangle 3"/>
          <p:cNvSpPr>
            <a:spLocks noGrp="1" noChangeArrowheads="1"/>
          </p:cNvSpPr>
          <p:nvPr>
            <p:ph type="body" sz="half" idx="1"/>
          </p:nvPr>
        </p:nvSpPr>
        <p:spPr/>
        <p:txBody>
          <a:bodyPr/>
          <a:lstStyle/>
          <a:p>
            <a:r>
              <a:rPr lang="en-US" altLang="en-US" sz="2400" dirty="0" smtClean="0"/>
              <a:t>AVL tree as PQ </a:t>
            </a:r>
          </a:p>
          <a:p>
            <a:pPr marL="0" indent="0">
              <a:buNone/>
            </a:pPr>
            <a:endParaRPr lang="en-US" altLang="en-US" sz="2400" dirty="0" smtClean="0"/>
          </a:p>
          <a:p>
            <a:r>
              <a:rPr lang="en-US" altLang="en-US" sz="2400" dirty="0" smtClean="0"/>
              <a:t>Binary </a:t>
            </a:r>
            <a:r>
              <a:rPr lang="en-US" altLang="en-US" sz="2400" dirty="0"/>
              <a:t>Heaps</a:t>
            </a:r>
          </a:p>
          <a:p>
            <a:endParaRPr lang="en-US" altLang="en-US" sz="2400" dirty="0"/>
          </a:p>
          <a:p>
            <a:r>
              <a:rPr lang="en-US" altLang="en-US" sz="2400" dirty="0" smtClean="0"/>
              <a:t>d-Heaps</a:t>
            </a:r>
            <a:endParaRPr lang="en-US" altLang="en-US" sz="2400" dirty="0"/>
          </a:p>
          <a:p>
            <a:endParaRPr lang="en-US" altLang="en-US" sz="2400" dirty="0"/>
          </a:p>
          <a:p>
            <a:r>
              <a:rPr lang="en-US" altLang="en-US" sz="2400" dirty="0"/>
              <a:t>Binomial Queues</a:t>
            </a:r>
          </a:p>
        </p:txBody>
      </p:sp>
      <p:sp>
        <p:nvSpPr>
          <p:cNvPr id="315396" name="Rectangle 4"/>
          <p:cNvSpPr>
            <a:spLocks noGrp="1" noChangeArrowheads="1"/>
          </p:cNvSpPr>
          <p:nvPr>
            <p:ph type="body" sz="half" idx="2"/>
          </p:nvPr>
        </p:nvSpPr>
        <p:spPr/>
        <p:txBody>
          <a:bodyPr/>
          <a:lstStyle/>
          <a:p>
            <a:r>
              <a:rPr lang="en-US" altLang="en-US" dirty="0"/>
              <a:t>Leftist Heaps</a:t>
            </a:r>
          </a:p>
          <a:p>
            <a:endParaRPr lang="en-US" altLang="en-US" dirty="0"/>
          </a:p>
          <a:p>
            <a:r>
              <a:rPr lang="en-US" altLang="en-US" dirty="0" smtClean="0"/>
              <a:t>Skew </a:t>
            </a:r>
            <a:r>
              <a:rPr lang="en-US" altLang="en-US" dirty="0"/>
              <a:t>Heaps</a:t>
            </a:r>
          </a:p>
        </p:txBody>
      </p:sp>
    </p:spTree>
    <p:extLst>
      <p:ext uri="{BB962C8B-B14F-4D97-AF65-F5344CB8AC3E}">
        <p14:creationId xmlns:p14="http://schemas.microsoft.com/office/powerpoint/2010/main" val="1798235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23288</TotalTime>
  <Words>5373</Words>
  <Application>Microsoft Office PowerPoint</Application>
  <PresentationFormat>On-screen Show (4:3)</PresentationFormat>
  <Paragraphs>1427</Paragraphs>
  <Slides>90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Default Design</vt:lpstr>
      <vt:lpstr>Equation</vt:lpstr>
      <vt:lpstr> Chapter 6: Priority Queues, AKA Heaps</vt:lpstr>
      <vt:lpstr>Queues with special properties</vt:lpstr>
      <vt:lpstr>Priority Queue ADT</vt:lpstr>
      <vt:lpstr>Naïve Priority Queue Data Structures</vt:lpstr>
      <vt:lpstr>Binary Heap Priority Queue Data Structure</vt:lpstr>
      <vt:lpstr>Clever Storage Trick allows us to easily find parents/kids without pointers</vt:lpstr>
      <vt:lpstr>DeleteMin</vt:lpstr>
      <vt:lpstr>Percolate Down</vt:lpstr>
      <vt:lpstr>DeleteMin Code</vt:lpstr>
      <vt:lpstr>Insert – put node where the next node goes – to force shape.</vt:lpstr>
      <vt:lpstr>Percolate Up</vt:lpstr>
      <vt:lpstr>Insert Code</vt:lpstr>
      <vt:lpstr>Performance of Binary Heap</vt:lpstr>
      <vt:lpstr>Changing Priorities</vt:lpstr>
      <vt:lpstr>Other Priority Queue Operations</vt:lpstr>
      <vt:lpstr>BuildHeap</vt:lpstr>
      <vt:lpstr>Build Min Heap Floyd’s Method</vt:lpstr>
      <vt:lpstr>Build Min Heap</vt:lpstr>
      <vt:lpstr>Finally… </vt:lpstr>
      <vt:lpstr>Complexity of Build Heap</vt:lpstr>
      <vt:lpstr>Heap Sort</vt:lpstr>
      <vt:lpstr>Properties of Heap Sort</vt:lpstr>
      <vt:lpstr>Thinking about Heaps</vt:lpstr>
      <vt:lpstr>Solution: d-Heaps</vt:lpstr>
      <vt:lpstr>Merging?</vt:lpstr>
      <vt:lpstr>New Operation: Merge</vt:lpstr>
      <vt:lpstr>Mergeable Priority Queues:  Leftist and Skew Heaps</vt:lpstr>
      <vt:lpstr>Leftist Heaps</vt:lpstr>
      <vt:lpstr>Definition: Null Path Length</vt:lpstr>
      <vt:lpstr>Leftist Heap Properties</vt:lpstr>
      <vt:lpstr>All leftist trees with 4 nodes</vt:lpstr>
      <vt:lpstr>Leftist tree examples</vt:lpstr>
      <vt:lpstr>Are these leftist? (not always visually what you expect)</vt:lpstr>
      <vt:lpstr>Right Path in a Leftist Tree is Short</vt:lpstr>
      <vt:lpstr>Merging</vt:lpstr>
      <vt:lpstr>Merging strategy: Given two leftist heaps, recursively merge the larger value with the right sub-heap of the root Traversing back to the root, swap trees to maintain the leftist heap property </vt:lpstr>
      <vt:lpstr>Consider merging these two leftist min heaps</vt:lpstr>
      <vt:lpstr>PowerPoint Presentation</vt:lpstr>
      <vt:lpstr>The heaps are merged, but the result is not a leftist heap as 3 is unhappy. On the way back our of the recursion swap sub-heaps where necessary.  Find the unhappy nodes – after updating the null path lengths. </vt:lpstr>
      <vt:lpstr>Delete Min</vt:lpstr>
      <vt:lpstr>PowerPoint Presentation</vt:lpstr>
      <vt:lpstr>6 has already switched  kids Only nodes on access path can be unhappy, right?</vt:lpstr>
      <vt:lpstr>Operations on Leftist Heaps   Everything is a merge</vt:lpstr>
      <vt:lpstr>Example</vt:lpstr>
      <vt:lpstr>Putting together the pieces</vt:lpstr>
      <vt:lpstr>Finally… </vt:lpstr>
      <vt:lpstr>Skew Heaps</vt:lpstr>
      <vt:lpstr>PowerPoint Presentation</vt:lpstr>
      <vt:lpstr>Try this one – do all merging first, then swap kids.   You should get the result on the right.</vt:lpstr>
      <vt:lpstr>Let’s consider this operation from a recursive point of view.  Let L be the tree with the smaller root and R be the other tree. </vt:lpstr>
      <vt:lpstr>PowerPoint Presentation</vt:lpstr>
      <vt:lpstr>PowerPoint Presentation</vt:lpstr>
      <vt:lpstr>Binomial Queues</vt:lpstr>
      <vt:lpstr>Building a Binomial Tree</vt:lpstr>
      <vt:lpstr>Building a Binomial Tree</vt:lpstr>
      <vt:lpstr>Building a Binomial Tree</vt:lpstr>
      <vt:lpstr>Building a Binomial Tree</vt:lpstr>
      <vt:lpstr>Why termed Binomial?</vt:lpstr>
      <vt:lpstr>Why Binomial?</vt:lpstr>
      <vt:lpstr>Definition of Binomial Queues</vt:lpstr>
      <vt:lpstr>Binomial Queue Properties</vt:lpstr>
      <vt:lpstr>Binomial Queues: Merge</vt:lpstr>
      <vt:lpstr>Example: Binomial Queue Merge</vt:lpstr>
      <vt:lpstr>Example: Binomial Queue Merge</vt:lpstr>
      <vt:lpstr>Example: Binomial Queue Merge</vt:lpstr>
      <vt:lpstr>Example: Binomial Queue Merge</vt:lpstr>
      <vt:lpstr>Example: Binomial Queue Merge</vt:lpstr>
      <vt:lpstr>Example: Binomial Queue Merge</vt:lpstr>
      <vt:lpstr>Binomial Queues: Merge and Insert</vt:lpstr>
      <vt:lpstr>Binomial Queues: Merge and Insert</vt:lpstr>
      <vt:lpstr>Insert 1,2,…,7</vt:lpstr>
      <vt:lpstr>Insert 1,2,…,7</vt:lpstr>
      <vt:lpstr>Insert 1,2,…,7</vt:lpstr>
      <vt:lpstr>Insert 1,2,…,7</vt:lpstr>
      <vt:lpstr>Insert 1,2,…,7</vt:lpstr>
      <vt:lpstr>Insert 1,2,…,7</vt:lpstr>
      <vt:lpstr>Insert 1,2,…,7</vt:lpstr>
      <vt:lpstr>Insert 1,2,…,7</vt:lpstr>
      <vt:lpstr>Binomial Queues: DeleteMin</vt:lpstr>
      <vt:lpstr>Insert 1,2,…,7</vt:lpstr>
      <vt:lpstr>DeleteMin  Have to look at all roots.</vt:lpstr>
      <vt:lpstr> DeleteMin  Orphan kids (who form a binomial queue)</vt:lpstr>
      <vt:lpstr>Merge</vt:lpstr>
      <vt:lpstr>Merge  Now, can join any two</vt:lpstr>
      <vt:lpstr>Merge</vt:lpstr>
      <vt:lpstr>Implementation of Binomial Queues</vt:lpstr>
      <vt:lpstr>Implementation of Binomial Queues</vt:lpstr>
      <vt:lpstr>PowerPoint Presentation</vt:lpstr>
      <vt:lpstr>Efficient BuildHeap for Binomial Queues</vt:lpstr>
      <vt:lpstr>Comparing Heaps  - at seats pros/cons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allanv</dc:creator>
  <cp:lastModifiedBy>allanv</cp:lastModifiedBy>
  <cp:revision>115</cp:revision>
  <dcterms:created xsi:type="dcterms:W3CDTF">1601-01-01T00:00:00Z</dcterms:created>
  <dcterms:modified xsi:type="dcterms:W3CDTF">2015-10-22T21:51:56Z</dcterms:modified>
</cp:coreProperties>
</file>