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08" r:id="rId2"/>
  </p:sldMasterIdLst>
  <p:handoutMasterIdLst>
    <p:handoutMasterId r:id="rId26"/>
  </p:handoutMasterIdLst>
  <p:sldIdLst>
    <p:sldId id="293" r:id="rId3"/>
    <p:sldId id="323" r:id="rId4"/>
    <p:sldId id="320" r:id="rId5"/>
    <p:sldId id="321" r:id="rId6"/>
    <p:sldId id="322" r:id="rId7"/>
    <p:sldId id="303" r:id="rId8"/>
    <p:sldId id="304" r:id="rId9"/>
    <p:sldId id="305" r:id="rId10"/>
    <p:sldId id="306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5" r:id="rId23"/>
    <p:sldId id="326" r:id="rId24"/>
    <p:sldId id="327" r:id="rId2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99"/>
    <a:srgbClr val="FF33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436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4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e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485C63-8DAB-4777-8B33-12462036E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9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CCF66-C4A0-407B-B0DC-0658EF350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28B73-83EF-4A52-859A-1B8CC2FBC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2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E37DF-2747-4CA5-B88B-F352DDBC73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4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4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5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07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68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6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45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8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32151-79DB-4799-B4BB-D7626C286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3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37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75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F643-42E7-41BE-B294-6517A280E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69F4-6563-4799-8C3F-C5ED3E9CD2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2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8304C-80F4-4A79-8163-B48E8A2B07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9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13A55-7E22-4677-A447-53082E984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3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6213B-BF23-406D-84B9-FC2EF2064B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9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75B5B-DF4B-4D4D-86E8-7A51C1E49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7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9D03-D633-4BDC-85B4-D5205B8FF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9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B1FE4-8866-4C86-A1C4-E15787EA45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2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0E516-2F4C-4859-84E1-8FF8C1641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3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BA9F7B-9E23-4012-B33E-9C3A6F2143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B9FF643-42E7-41BE-B294-6517A280EE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11/28/2016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B569F4-6563-4799-8C3F-C5ED3E9CD25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7.w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5.e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.xml"/><Relationship Id="rId6" Type="http://schemas.openxmlformats.org/officeDocument/2006/relationships/package" Target="../embeddings/Microsoft_Word_Document1.docx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.docx"/><Relationship Id="rId9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wmf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image" Target="../media/image10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Evapotranspiration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0080" y="1816067"/>
            <a:ext cx="81381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Be able to calculate evaporation from open water surfaces and transpiration from vegetation, using a method appropriate for the information available</a:t>
            </a:r>
            <a:endParaRPr lang="en-US" sz="3200" kern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726238" cy="609600"/>
          </a:xfrm>
        </p:spPr>
        <p:txBody>
          <a:bodyPr/>
          <a:lstStyle/>
          <a:p>
            <a:r>
              <a:rPr lang="en-US" sz="2400" b="1"/>
              <a:t>Mass Transfer / Aerodynamic Method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93058"/>
              </p:ext>
            </p:extLst>
          </p:nvPr>
        </p:nvGraphicFramePr>
        <p:xfrm>
          <a:off x="500063" y="1309688"/>
          <a:ext cx="8432800" cy="506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Document" r:id="rId3" imgW="4974551" imgH="3004115" progId="Word.Document.8">
                  <p:embed/>
                </p:oleObj>
              </mc:Choice>
              <mc:Fallback>
                <p:oleObj name="Document" r:id="rId3" imgW="4974551" imgH="30041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309688"/>
                        <a:ext cx="8432800" cy="506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6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60350" y="990600"/>
          <a:ext cx="48990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7" name="Equation" r:id="rId3" imgW="1485720" imgH="431640" progId="Equation.3">
                  <p:embed/>
                </p:oleObj>
              </mc:Choice>
              <mc:Fallback>
                <p:oleObj name="Equation" r:id="rId3" imgW="1485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990600"/>
                        <a:ext cx="4899025" cy="142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595313" y="0"/>
            <a:ext cx="7772401" cy="992188"/>
          </a:xfrm>
        </p:spPr>
        <p:txBody>
          <a:bodyPr/>
          <a:lstStyle/>
          <a:p>
            <a:r>
              <a:rPr lang="en-US"/>
              <a:t>Bowen Ratio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55588" y="2667000"/>
          <a:ext cx="4910137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Equation" r:id="rId5" imgW="1422360" imgH="431640" progId="Equation.3">
                  <p:embed/>
                </p:oleObj>
              </mc:Choice>
              <mc:Fallback>
                <p:oleObj name="Equation" r:id="rId5" imgW="1422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2667000"/>
                        <a:ext cx="4910137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1223963" y="2667000"/>
            <a:ext cx="1981200" cy="17526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843213" y="4992688"/>
            <a:ext cx="3840162" cy="84613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algn="ctr" eaLnBrk="1" hangingPunct="1"/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  <a:sym typeface="Symbol" pitchFamily="18" charset="2"/>
              </a:rPr>
              <a:t>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  <a:sym typeface="Symbol" pitchFamily="18" charset="2"/>
              </a:rPr>
              <a:t>- </a:t>
            </a: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  <a:sym typeface="Symbol" pitchFamily="18" charset="2"/>
              </a:rPr>
              <a:t>psychrometric constant</a:t>
            </a:r>
          </a:p>
        </p:txBody>
      </p:sp>
      <p:sp>
        <p:nvSpPr>
          <p:cNvPr id="35847" name="Freeform 7"/>
          <p:cNvSpPr>
            <a:spLocks/>
          </p:cNvSpPr>
          <p:nvPr/>
        </p:nvSpPr>
        <p:spPr bwMode="auto">
          <a:xfrm>
            <a:off x="1579563" y="4343400"/>
            <a:ext cx="1244600" cy="1066800"/>
          </a:xfrm>
          <a:custGeom>
            <a:avLst/>
            <a:gdLst>
              <a:gd name="T0" fmla="*/ 112 w 784"/>
              <a:gd name="T1" fmla="*/ 0 h 672"/>
              <a:gd name="T2" fmla="*/ 112 w 784"/>
              <a:gd name="T3" fmla="*/ 432 h 672"/>
              <a:gd name="T4" fmla="*/ 784 w 784"/>
              <a:gd name="T5" fmla="*/ 672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4" h="672">
                <a:moveTo>
                  <a:pt x="112" y="0"/>
                </a:moveTo>
                <a:cubicBezTo>
                  <a:pt x="56" y="160"/>
                  <a:pt x="0" y="320"/>
                  <a:pt x="112" y="432"/>
                </a:cubicBezTo>
                <a:cubicBezTo>
                  <a:pt x="224" y="544"/>
                  <a:pt x="504" y="608"/>
                  <a:pt x="784" y="672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985963" y="5995988"/>
            <a:ext cx="52466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Using standard values for P and 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</a:t>
            </a:r>
            <a:r>
              <a:rPr lang="en-US" sz="1400" b="1" baseline="-25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v 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the value is 0.066 [kPa/K]</a:t>
            </a:r>
            <a:endParaRPr lang="en-US" sz="1400" b="1" baseline="-25000">
              <a:solidFill>
                <a:prstClr val="black"/>
              </a:solidFill>
              <a:latin typeface="Arial" pitchFamily="34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5792788" y="787400"/>
          <a:ext cx="26130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Bitmap Image" r:id="rId7" imgW="2613333" imgH="3734124" progId="Paint.Picture">
                  <p:embed/>
                </p:oleObj>
              </mc:Choice>
              <mc:Fallback>
                <p:oleObj name="Bitmap Image" r:id="rId7" imgW="2613333" imgH="37341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787400"/>
                        <a:ext cx="2613025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03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454775" cy="4572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Bowen Ratio Energy Balance Method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079219"/>
              </p:ext>
            </p:extLst>
          </p:nvPr>
        </p:nvGraphicFramePr>
        <p:xfrm>
          <a:off x="327025" y="1974850"/>
          <a:ext cx="10872788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Document" r:id="rId3" imgW="5478153" imgH="2370077" progId="Word.Document.8">
                  <p:embed/>
                </p:oleObj>
              </mc:Choice>
              <mc:Fallback>
                <p:oleObj name="Document" r:id="rId3" imgW="5478153" imgH="23700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974850"/>
                        <a:ext cx="10872788" cy="468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3363" y="1042988"/>
            <a:ext cx="541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>
            <a:lvl1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A = R</a:t>
            </a:r>
            <a:r>
              <a:rPr lang="en-US" i="1" baseline="-25000">
                <a:solidFill>
                  <a:prstClr val="black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 – G </a:t>
            </a:r>
            <a:r>
              <a:rPr lang="en-US" i="1">
                <a:solidFill>
                  <a:prstClr val="black"/>
                </a:solidFill>
                <a:cs typeface="Arial" charset="0"/>
              </a:rPr>
              <a:t>= </a:t>
            </a:r>
            <a:r>
              <a:rPr lang="en-US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LE + H = LE(1+</a:t>
            </a:r>
            <a:r>
              <a:rPr lang="en-US">
                <a:solidFill>
                  <a:prstClr val="black"/>
                </a:solidFill>
                <a:cs typeface="Arial" charset="0"/>
                <a:sym typeface="Symbol" pitchFamily="18" charset="2"/>
              </a:rPr>
              <a:t></a:t>
            </a:r>
            <a:r>
              <a:rPr lang="en-US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) </a:t>
            </a:r>
            <a:endParaRPr lang="en-US">
              <a:solidFill>
                <a:prstClr val="black"/>
              </a:solidFill>
              <a:cs typeface="Arial" charset="0"/>
              <a:sym typeface="Symbol" pitchFamily="18" charset="2"/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5035550" y="936625"/>
          <a:ext cx="1965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Equation" r:id="rId5" imgW="990360" imgH="419040" progId="Equation.3">
                  <p:embed/>
                </p:oleObj>
              </mc:Choice>
              <mc:Fallback>
                <p:oleObj name="Equation" r:id="rId5" imgW="990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936625"/>
                        <a:ext cx="19653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5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bow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608013"/>
            <a:ext cx="7299325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44" name="Group 56"/>
          <p:cNvGrpSpPr>
            <a:grpSpLocks/>
          </p:cNvGrpSpPr>
          <p:nvPr/>
        </p:nvGrpSpPr>
        <p:grpSpPr bwMode="auto">
          <a:xfrm>
            <a:off x="-666750" y="2528888"/>
            <a:ext cx="6016625" cy="4071937"/>
            <a:chOff x="0" y="1565"/>
            <a:chExt cx="3295" cy="2165"/>
          </a:xfrm>
        </p:grpSpPr>
        <p:graphicFrame>
          <p:nvGraphicFramePr>
            <p:cNvPr id="37918" name="Object 30"/>
            <p:cNvGraphicFramePr>
              <a:graphicFrameLocks noChangeAspect="1"/>
            </p:cNvGraphicFramePr>
            <p:nvPr/>
          </p:nvGraphicFramePr>
          <p:xfrm>
            <a:off x="0" y="1565"/>
            <a:ext cx="3295" cy="2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63" name="Document" r:id="rId3" imgW="3817315" imgH="2607797" progId="Word.Document.8">
                    <p:embed/>
                  </p:oleObj>
                </mc:Choice>
                <mc:Fallback>
                  <p:oleObj name="Document" r:id="rId3" imgW="3817315" imgH="2607797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565"/>
                          <a:ext cx="3295" cy="2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31" name="Line 43"/>
            <p:cNvSpPr>
              <a:spLocks noChangeShapeType="1"/>
            </p:cNvSpPr>
            <p:nvPr/>
          </p:nvSpPr>
          <p:spPr bwMode="auto">
            <a:xfrm flipV="1">
              <a:off x="1525" y="2087"/>
              <a:ext cx="1158" cy="1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35" name="Oval 47"/>
            <p:cNvSpPr>
              <a:spLocks noChangeAspect="1" noChangeArrowheads="1"/>
            </p:cNvSpPr>
            <p:nvPr/>
          </p:nvSpPr>
          <p:spPr bwMode="auto">
            <a:xfrm>
              <a:off x="2287" y="2419"/>
              <a:ext cx="75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38" name="Oval 50"/>
            <p:cNvSpPr>
              <a:spLocks noChangeAspect="1" noChangeArrowheads="1"/>
            </p:cNvSpPr>
            <p:nvPr/>
          </p:nvSpPr>
          <p:spPr bwMode="auto">
            <a:xfrm>
              <a:off x="1814" y="2806"/>
              <a:ext cx="75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939" name="Oval 51"/>
            <p:cNvSpPr>
              <a:spLocks noChangeAspect="1" noChangeArrowheads="1"/>
            </p:cNvSpPr>
            <p:nvPr/>
          </p:nvSpPr>
          <p:spPr bwMode="auto">
            <a:xfrm>
              <a:off x="1815" y="2923"/>
              <a:ext cx="75" cy="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646113"/>
            <a:ext cx="8461375" cy="552450"/>
          </a:xfrm>
        </p:spPr>
        <p:txBody>
          <a:bodyPr/>
          <a:lstStyle/>
          <a:p>
            <a:r>
              <a:rPr lang="en-US" sz="2400" b="1"/>
              <a:t>Combination Method Concepts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665413" y="1393825"/>
            <a:ext cx="32845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>
            <a:lvl1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R</a:t>
            </a:r>
            <a:r>
              <a:rPr lang="en-US" sz="2800" i="1" baseline="-25000">
                <a:solidFill>
                  <a:prstClr val="black"/>
                </a:solidFill>
                <a:cs typeface="Arial" charset="0"/>
                <a:sym typeface="Symbol" pitchFamily="18" charset="2"/>
              </a:rPr>
              <a:t>n</a:t>
            </a:r>
            <a:r>
              <a:rPr lang="en-US" sz="2800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 – G </a:t>
            </a:r>
            <a:r>
              <a:rPr lang="en-US" sz="2800" i="1">
                <a:solidFill>
                  <a:prstClr val="black"/>
                </a:solidFill>
                <a:cs typeface="Arial" charset="0"/>
              </a:rPr>
              <a:t>= </a:t>
            </a:r>
            <a:r>
              <a:rPr lang="en-US" sz="2800" i="1">
                <a:solidFill>
                  <a:prstClr val="black"/>
                </a:solidFill>
                <a:cs typeface="Arial" charset="0"/>
                <a:sym typeface="Symbol" pitchFamily="18" charset="2"/>
              </a:rPr>
              <a:t>LE + H</a:t>
            </a:r>
            <a:endParaRPr lang="en-US" sz="2800">
              <a:solidFill>
                <a:prstClr val="black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4970463" y="2395538"/>
          <a:ext cx="2559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4" name="Equation" r:id="rId5" imgW="1282680" imgH="228600" progId="Equation.3">
                  <p:embed/>
                </p:oleObj>
              </mc:Choice>
              <mc:Fallback>
                <p:oleObj name="Equation" r:id="rId5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463" y="2395538"/>
                        <a:ext cx="25590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7" name="Object 29"/>
          <p:cNvGraphicFramePr>
            <a:graphicFrameLocks noChangeAspect="1"/>
          </p:cNvGraphicFramePr>
          <p:nvPr/>
        </p:nvGraphicFramePr>
        <p:xfrm>
          <a:off x="1438275" y="2254250"/>
          <a:ext cx="3081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Equation" r:id="rId7" imgW="1549080" imgH="266400" progId="Equation.3">
                  <p:embed/>
                </p:oleObj>
              </mc:Choice>
              <mc:Fallback>
                <p:oleObj name="Equation" r:id="rId7" imgW="1549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2254250"/>
                        <a:ext cx="30813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5" name="Text Box 37"/>
          <p:cNvSpPr txBox="1">
            <a:spLocks noChangeAspect="1" noChangeArrowheads="1"/>
          </p:cNvSpPr>
          <p:nvPr/>
        </p:nvSpPr>
        <p:spPr bwMode="auto">
          <a:xfrm>
            <a:off x="3419475" y="5718175"/>
            <a:ext cx="90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n-US" sz="1800" b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endParaRPr lang="en-US" sz="1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7928" name="Text Box 40"/>
          <p:cNvSpPr txBox="1">
            <a:spLocks noChangeAspect="1" noChangeArrowheads="1"/>
          </p:cNvSpPr>
          <p:nvPr/>
        </p:nvSpPr>
        <p:spPr bwMode="auto">
          <a:xfrm>
            <a:off x="2816225" y="3684588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(T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</p:txBody>
      </p:sp>
      <p:graphicFrame>
        <p:nvGraphicFramePr>
          <p:cNvPr id="37930" name="Object 42"/>
          <p:cNvGraphicFramePr>
            <a:graphicFrameLocks noChangeAspect="1"/>
          </p:cNvGraphicFramePr>
          <p:nvPr/>
        </p:nvGraphicFramePr>
        <p:xfrm>
          <a:off x="4606925" y="3806825"/>
          <a:ext cx="4257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6" name="Equation" r:id="rId9" imgW="1752480" imgH="444240" progId="Equation.3">
                  <p:embed/>
                </p:oleObj>
              </mc:Choice>
              <mc:Fallback>
                <p:oleObj name="Equation" r:id="rId9" imgW="1752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3806825"/>
                        <a:ext cx="42576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32" name="Line 44"/>
          <p:cNvSpPr>
            <a:spLocks noChangeShapeType="1"/>
          </p:cNvSpPr>
          <p:nvPr/>
        </p:nvSpPr>
        <p:spPr bwMode="auto">
          <a:xfrm>
            <a:off x="3602038" y="4237038"/>
            <a:ext cx="0" cy="151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933" name="Line 45"/>
          <p:cNvSpPr>
            <a:spLocks noChangeShapeType="1"/>
          </p:cNvSpPr>
          <p:nvPr/>
        </p:nvSpPr>
        <p:spPr bwMode="auto">
          <a:xfrm>
            <a:off x="2711450" y="4926013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937" name="Text Box 49"/>
          <p:cNvSpPr txBox="1">
            <a:spLocks noChangeAspect="1" noChangeArrowheads="1"/>
          </p:cNvSpPr>
          <p:nvPr/>
        </p:nvSpPr>
        <p:spPr bwMode="auto">
          <a:xfrm>
            <a:off x="2500313" y="5741988"/>
            <a:ext cx="903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  <a:cs typeface="Arial" charset="0"/>
              </a:rPr>
              <a:t>T</a:t>
            </a:r>
            <a:r>
              <a:rPr lang="en-US" sz="1800" b="1" baseline="-2500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endParaRPr lang="en-US" sz="18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7940" name="Text Box 52"/>
          <p:cNvSpPr txBox="1">
            <a:spLocks noChangeAspect="1" noChangeArrowheads="1"/>
          </p:cNvSpPr>
          <p:nvPr/>
        </p:nvSpPr>
        <p:spPr bwMode="auto">
          <a:xfrm>
            <a:off x="2109788" y="4408488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(T</a:t>
            </a:r>
            <a:r>
              <a:rPr lang="en-US" sz="1800" baseline="-2500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)</a:t>
            </a:r>
          </a:p>
        </p:txBody>
      </p:sp>
      <p:graphicFrame>
        <p:nvGraphicFramePr>
          <p:cNvPr id="37941" name="Object 53"/>
          <p:cNvGraphicFramePr>
            <a:graphicFrameLocks noChangeAspect="1"/>
          </p:cNvGraphicFramePr>
          <p:nvPr/>
        </p:nvGraphicFramePr>
        <p:xfrm>
          <a:off x="4548188" y="4749800"/>
          <a:ext cx="43799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7" name="Equation" r:id="rId11" imgW="1803240" imgH="228600" progId="Equation.3">
                  <p:embed/>
                </p:oleObj>
              </mc:Choice>
              <mc:Fallback>
                <p:oleObj name="Equation" r:id="rId11" imgW="1803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4749800"/>
                        <a:ext cx="437991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42" name="Line 54"/>
          <p:cNvSpPr>
            <a:spLocks noChangeShapeType="1"/>
          </p:cNvSpPr>
          <p:nvPr/>
        </p:nvSpPr>
        <p:spPr bwMode="auto">
          <a:xfrm flipH="1">
            <a:off x="2849563" y="4992688"/>
            <a:ext cx="1679575" cy="106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943" name="Line 55"/>
          <p:cNvSpPr>
            <a:spLocks noChangeShapeType="1"/>
          </p:cNvSpPr>
          <p:nvPr/>
        </p:nvSpPr>
        <p:spPr bwMode="auto">
          <a:xfrm flipH="1">
            <a:off x="3389313" y="4281488"/>
            <a:ext cx="122555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 flipV="1">
            <a:off x="3098800" y="1882775"/>
            <a:ext cx="1139825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946" name="Line 58"/>
          <p:cNvSpPr>
            <a:spLocks noChangeShapeType="1"/>
          </p:cNvSpPr>
          <p:nvPr/>
        </p:nvSpPr>
        <p:spPr bwMode="auto">
          <a:xfrm flipH="1" flipV="1">
            <a:off x="5099050" y="1860550"/>
            <a:ext cx="74613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8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667375" cy="457200"/>
          </a:xfrm>
        </p:spPr>
        <p:txBody>
          <a:bodyPr/>
          <a:lstStyle/>
          <a:p>
            <a:r>
              <a:rPr lang="en-US" sz="2400" b="1">
                <a:solidFill>
                  <a:schemeClr val="tx1"/>
                </a:solidFill>
              </a:rPr>
              <a:t>Combination  or Penman Method</a:t>
            </a: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74401"/>
              </p:ext>
            </p:extLst>
          </p:nvPr>
        </p:nvGraphicFramePr>
        <p:xfrm>
          <a:off x="461963" y="836613"/>
          <a:ext cx="9278937" cy="552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Document" r:id="rId3" imgW="5478153" imgH="3275743" progId="Word.Document.8">
                  <p:embed/>
                </p:oleObj>
              </mc:Choice>
              <mc:Fallback>
                <p:oleObj name="Document" r:id="rId3" imgW="5478153" imgH="32757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836613"/>
                        <a:ext cx="9278937" cy="552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9459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733800" cy="609600"/>
          </a:xfrm>
        </p:spPr>
        <p:txBody>
          <a:bodyPr/>
          <a:lstStyle/>
          <a:p>
            <a:r>
              <a:rPr lang="en-US" sz="2400" b="1">
                <a:solidFill>
                  <a:schemeClr val="tx1"/>
                </a:solidFill>
              </a:rPr>
              <a:t>Priestley Taylor Method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286876"/>
              </p:ext>
            </p:extLst>
          </p:nvPr>
        </p:nvGraphicFramePr>
        <p:xfrm>
          <a:off x="644525" y="1338263"/>
          <a:ext cx="7739063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Document" r:id="rId3" imgW="4565127" imgH="2718078" progId="Word.Document.8">
                  <p:embed/>
                </p:oleObj>
              </mc:Choice>
              <mc:Fallback>
                <p:oleObj name="Document" r:id="rId3" imgW="4565127" imgH="27180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338263"/>
                        <a:ext cx="7739063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8764" y="5795158"/>
            <a:ext cx="7671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also sometimes taken as an estimate of equilibrium potential evapotranspiration for well watered surface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20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2.tif"/>
          <p:cNvPicPr>
            <a:picLocks noChangeAspect="1"/>
          </p:cNvPicPr>
          <p:nvPr/>
        </p:nvPicPr>
        <p:blipFill>
          <a:blip r:embed="rId2" cstate="print"/>
          <a:srcRect l="61341" t="12715" b="13768"/>
          <a:stretch>
            <a:fillRect/>
          </a:stretch>
        </p:blipFill>
        <p:spPr>
          <a:xfrm rot="16260000">
            <a:off x="981960" y="-615288"/>
            <a:ext cx="3033012" cy="4686852"/>
          </a:xfrm>
          <a:prstGeom prst="rect">
            <a:avLst/>
          </a:prstGeom>
        </p:spPr>
      </p:pic>
      <p:pic>
        <p:nvPicPr>
          <p:cNvPr id="6" name="Picture 5" descr="t2.tif"/>
          <p:cNvPicPr>
            <a:picLocks noChangeAspect="1"/>
          </p:cNvPicPr>
          <p:nvPr/>
        </p:nvPicPr>
        <p:blipFill>
          <a:blip r:embed="rId2" cstate="print"/>
          <a:srcRect l="20609" t="19002" r="38038" b="15158"/>
          <a:stretch>
            <a:fillRect/>
          </a:stretch>
        </p:blipFill>
        <p:spPr>
          <a:xfrm rot="16260000">
            <a:off x="5268650" y="-155527"/>
            <a:ext cx="3244372" cy="4197403"/>
          </a:xfrm>
          <a:prstGeom prst="rect">
            <a:avLst/>
          </a:prstGeom>
        </p:spPr>
      </p:pic>
      <p:pic>
        <p:nvPicPr>
          <p:cNvPr id="7" name="Picture 6" descr="t2.tif"/>
          <p:cNvPicPr>
            <a:picLocks noChangeAspect="1"/>
          </p:cNvPicPr>
          <p:nvPr/>
        </p:nvPicPr>
        <p:blipFill>
          <a:blip r:embed="rId3"/>
          <a:srcRect l="2583" t="4571" r="79019"/>
          <a:stretch>
            <a:fillRect/>
          </a:stretch>
        </p:blipFill>
        <p:spPr>
          <a:xfrm rot="16260000">
            <a:off x="3537125" y="554219"/>
            <a:ext cx="2013798" cy="8487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3885" y="6381341"/>
            <a:ext cx="30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From </a:t>
            </a:r>
            <a:r>
              <a:rPr lang="en-US" sz="1800" dirty="0" err="1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Brutsaert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, 2005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90175" y="-1232520"/>
            <a:ext cx="5670137" cy="8484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3885" y="6381341"/>
            <a:ext cx="309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From </a:t>
            </a:r>
            <a:r>
              <a:rPr lang="en-US" sz="1800" dirty="0" err="1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Brutsaert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, 2005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11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ET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Bowen Ratio</a:t>
            </a:r>
          </a:p>
          <a:p>
            <a:endParaRPr lang="en-US" dirty="0" smtClean="0"/>
          </a:p>
          <a:p>
            <a:r>
              <a:rPr lang="en-US" dirty="0" smtClean="0"/>
              <a:t>Mass Transfer</a:t>
            </a:r>
          </a:p>
          <a:p>
            <a:endParaRPr lang="en-US" dirty="0" smtClean="0"/>
          </a:p>
          <a:p>
            <a:r>
              <a:rPr lang="en-US" dirty="0" smtClean="0"/>
              <a:t>Combination</a:t>
            </a:r>
          </a:p>
          <a:p>
            <a:endParaRPr lang="en-US" dirty="0" smtClean="0"/>
          </a:p>
          <a:p>
            <a:r>
              <a:rPr lang="en-US" dirty="0" smtClean="0"/>
              <a:t>Priestly Taylor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659952"/>
              </p:ext>
            </p:extLst>
          </p:nvPr>
        </p:nvGraphicFramePr>
        <p:xfrm>
          <a:off x="3590925" y="1562100"/>
          <a:ext cx="46958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6" name="Document" r:id="rId4" imgW="2932465" imgH="486336" progId="Word.Document.12">
                  <p:embed/>
                </p:oleObj>
              </mc:Choice>
              <mc:Fallback>
                <p:oleObj name="Document" r:id="rId4" imgW="2932465" imgH="486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0925" y="1562100"/>
                        <a:ext cx="469582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306653"/>
              </p:ext>
            </p:extLst>
          </p:nvPr>
        </p:nvGraphicFramePr>
        <p:xfrm>
          <a:off x="3619500" y="2714625"/>
          <a:ext cx="56673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7" name="Document" r:id="rId6" imgW="3538153" imgH="485976" progId="Word.Document.12">
                  <p:embed/>
                </p:oleObj>
              </mc:Choice>
              <mc:Fallback>
                <p:oleObj name="Document" r:id="rId6" imgW="3538153" imgH="485976" progId="Word.Document.12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9500" y="2714625"/>
                        <a:ext cx="56673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6850" y="6076950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What happens in these equations if the wind speed doubles?</a:t>
            </a:r>
            <a:endParaRPr lang="en-US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320298"/>
              </p:ext>
            </p:extLst>
          </p:nvPr>
        </p:nvGraphicFramePr>
        <p:xfrm>
          <a:off x="3629025" y="3981450"/>
          <a:ext cx="53149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8" name="Document" r:id="rId8" imgW="3308459" imgH="661057" progId="Word.Document.12">
                  <p:embed/>
                </p:oleObj>
              </mc:Choice>
              <mc:Fallback>
                <p:oleObj name="Document" r:id="rId8" imgW="3308459" imgH="661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29025" y="3981450"/>
                        <a:ext cx="5314950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728173"/>
              </p:ext>
            </p:extLst>
          </p:nvPr>
        </p:nvGraphicFramePr>
        <p:xfrm>
          <a:off x="3600450" y="5191125"/>
          <a:ext cx="52101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9" name="Document" r:id="rId10" imgW="3252743" imgH="438423" progId="Word.Document.12">
                  <p:embed/>
                </p:oleObj>
              </mc:Choice>
              <mc:Fallback>
                <p:oleObj name="Document" r:id="rId10" imgW="3252743" imgH="438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00450" y="5191125"/>
                        <a:ext cx="52101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93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Balance Evaporation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79095" y="2016101"/>
                <a:ext cx="6858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 =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 + 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−∆</m:t>
                      </m:r>
                      <m:r>
                        <a:rPr lang="en-US" i="1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95" y="2016101"/>
                <a:ext cx="6858000" cy="461665"/>
              </a:xfrm>
              <a:prstGeom prst="rect">
                <a:avLst/>
              </a:prstGeom>
              <a:blipFill>
                <a:blip r:embed="rId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41615" y="3871355"/>
            <a:ext cx="526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Errors in quantifying the water balance terms all accumulate in the evaporation estimate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88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Evapotranspiration Feedbacks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219200" y="4724400"/>
            <a:ext cx="6934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prstClr val="black"/>
                </a:solidFill>
                <a:latin typeface="Arial" charset="0"/>
                <a:cs typeface="Arial" charset="0"/>
              </a:rPr>
              <a:t>Conditions adjust to varying inputs.  Calculations can interpret adjustments, but </a:t>
            </a:r>
            <a:r>
              <a:rPr lang="en-US" sz="1800" b="1">
                <a:solidFill>
                  <a:srgbClr val="FF3300"/>
                </a:solidFill>
                <a:latin typeface="Arial" charset="0"/>
                <a:cs typeface="Arial" charset="0"/>
              </a:rPr>
              <a:t>should not</a:t>
            </a:r>
            <a:r>
              <a:rPr lang="en-US" sz="1800">
                <a:solidFill>
                  <a:prstClr val="black"/>
                </a:solidFill>
                <a:latin typeface="Arial" charset="0"/>
                <a:cs typeface="Arial" charset="0"/>
              </a:rPr>
              <a:t> be used to predict the effect of changing one variable without considering the adjustments of connected variables</a:t>
            </a:r>
          </a:p>
        </p:txBody>
      </p: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1122363" y="1247775"/>
            <a:ext cx="6875462" cy="2984500"/>
            <a:chOff x="707" y="786"/>
            <a:chExt cx="4331" cy="1880"/>
          </a:xfrm>
        </p:grpSpPr>
        <p:sp>
          <p:nvSpPr>
            <p:cNvPr id="10244" name="Freeform 4"/>
            <p:cNvSpPr>
              <a:spLocks/>
            </p:cNvSpPr>
            <p:nvPr/>
          </p:nvSpPr>
          <p:spPr bwMode="auto">
            <a:xfrm>
              <a:off x="707" y="2239"/>
              <a:ext cx="4183" cy="152"/>
            </a:xfrm>
            <a:custGeom>
              <a:avLst/>
              <a:gdLst>
                <a:gd name="T0" fmla="*/ 0 w 4183"/>
                <a:gd name="T1" fmla="*/ 87 h 152"/>
                <a:gd name="T2" fmla="*/ 1118 w 4183"/>
                <a:gd name="T3" fmla="*/ 54 h 152"/>
                <a:gd name="T4" fmla="*/ 2227 w 4183"/>
                <a:gd name="T5" fmla="*/ 62 h 152"/>
                <a:gd name="T6" fmla="*/ 2375 w 4183"/>
                <a:gd name="T7" fmla="*/ 79 h 152"/>
                <a:gd name="T8" fmla="*/ 2465 w 4183"/>
                <a:gd name="T9" fmla="*/ 103 h 152"/>
                <a:gd name="T10" fmla="*/ 2991 w 4183"/>
                <a:gd name="T11" fmla="*/ 70 h 152"/>
                <a:gd name="T12" fmla="*/ 3164 w 4183"/>
                <a:gd name="T13" fmla="*/ 29 h 152"/>
                <a:gd name="T14" fmla="*/ 3476 w 4183"/>
                <a:gd name="T15" fmla="*/ 37 h 152"/>
                <a:gd name="T16" fmla="*/ 3624 w 4183"/>
                <a:gd name="T17" fmla="*/ 70 h 152"/>
                <a:gd name="T18" fmla="*/ 3706 w 4183"/>
                <a:gd name="T19" fmla="*/ 103 h 152"/>
                <a:gd name="T20" fmla="*/ 3748 w 4183"/>
                <a:gd name="T21" fmla="*/ 128 h 152"/>
                <a:gd name="T22" fmla="*/ 3822 w 4183"/>
                <a:gd name="T23" fmla="*/ 152 h 152"/>
                <a:gd name="T24" fmla="*/ 4093 w 4183"/>
                <a:gd name="T25" fmla="*/ 144 h 152"/>
                <a:gd name="T26" fmla="*/ 4183 w 4183"/>
                <a:gd name="T27" fmla="*/ 12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3" h="152">
                  <a:moveTo>
                    <a:pt x="0" y="87"/>
                  </a:moveTo>
                  <a:cubicBezTo>
                    <a:pt x="357" y="0"/>
                    <a:pt x="747" y="90"/>
                    <a:pt x="1118" y="54"/>
                  </a:cubicBezTo>
                  <a:cubicBezTo>
                    <a:pt x="1488" y="57"/>
                    <a:pt x="1857" y="55"/>
                    <a:pt x="2227" y="62"/>
                  </a:cubicBezTo>
                  <a:cubicBezTo>
                    <a:pt x="2277" y="63"/>
                    <a:pt x="2375" y="79"/>
                    <a:pt x="2375" y="79"/>
                  </a:cubicBezTo>
                  <a:cubicBezTo>
                    <a:pt x="2437" y="99"/>
                    <a:pt x="2407" y="92"/>
                    <a:pt x="2465" y="103"/>
                  </a:cubicBezTo>
                  <a:cubicBezTo>
                    <a:pt x="2643" y="97"/>
                    <a:pt x="2814" y="81"/>
                    <a:pt x="2991" y="70"/>
                  </a:cubicBezTo>
                  <a:cubicBezTo>
                    <a:pt x="3049" y="61"/>
                    <a:pt x="3106" y="43"/>
                    <a:pt x="3164" y="29"/>
                  </a:cubicBezTo>
                  <a:cubicBezTo>
                    <a:pt x="3268" y="32"/>
                    <a:pt x="3372" y="28"/>
                    <a:pt x="3476" y="37"/>
                  </a:cubicBezTo>
                  <a:cubicBezTo>
                    <a:pt x="3526" y="41"/>
                    <a:pt x="3574" y="65"/>
                    <a:pt x="3624" y="70"/>
                  </a:cubicBezTo>
                  <a:cubicBezTo>
                    <a:pt x="3675" y="121"/>
                    <a:pt x="3617" y="73"/>
                    <a:pt x="3706" y="103"/>
                  </a:cubicBezTo>
                  <a:cubicBezTo>
                    <a:pt x="3721" y="108"/>
                    <a:pt x="3733" y="122"/>
                    <a:pt x="3748" y="128"/>
                  </a:cubicBezTo>
                  <a:cubicBezTo>
                    <a:pt x="3772" y="138"/>
                    <a:pt x="3797" y="144"/>
                    <a:pt x="3822" y="152"/>
                  </a:cubicBezTo>
                  <a:cubicBezTo>
                    <a:pt x="3912" y="149"/>
                    <a:pt x="4003" y="149"/>
                    <a:pt x="4093" y="144"/>
                  </a:cubicBezTo>
                  <a:cubicBezTo>
                    <a:pt x="4123" y="142"/>
                    <a:pt x="4183" y="128"/>
                    <a:pt x="4183" y="128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912" y="1152"/>
              <a:ext cx="48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 flipV="1">
              <a:off x="1392" y="163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2304" y="1344"/>
              <a:ext cx="144" cy="960"/>
            </a:xfrm>
            <a:custGeom>
              <a:avLst/>
              <a:gdLst>
                <a:gd name="T0" fmla="*/ 16 w 128"/>
                <a:gd name="T1" fmla="*/ 624 h 624"/>
                <a:gd name="T2" fmla="*/ 112 w 128"/>
                <a:gd name="T3" fmla="*/ 432 h 624"/>
                <a:gd name="T4" fmla="*/ 16 w 128"/>
                <a:gd name="T5" fmla="*/ 384 h 624"/>
                <a:gd name="T6" fmla="*/ 16 w 128"/>
                <a:gd name="T7" fmla="*/ 480 h 624"/>
                <a:gd name="T8" fmla="*/ 112 w 128"/>
                <a:gd name="T9" fmla="*/ 432 h 624"/>
                <a:gd name="T10" fmla="*/ 112 w 128"/>
                <a:gd name="T11" fmla="*/ 336 h 624"/>
                <a:gd name="T12" fmla="*/ 112 w 128"/>
                <a:gd name="T13" fmla="*/ 288 h 624"/>
                <a:gd name="T14" fmla="*/ 64 w 128"/>
                <a:gd name="T15" fmla="*/ 240 h 624"/>
                <a:gd name="T16" fmla="*/ 16 w 128"/>
                <a:gd name="T17" fmla="*/ 336 h 624"/>
                <a:gd name="T18" fmla="*/ 112 w 128"/>
                <a:gd name="T19" fmla="*/ 336 h 624"/>
                <a:gd name="T20" fmla="*/ 112 w 128"/>
                <a:gd name="T21" fmla="*/ 240 h 624"/>
                <a:gd name="T22" fmla="*/ 16 w 128"/>
                <a:gd name="T23" fmla="*/ 192 h 624"/>
                <a:gd name="T24" fmla="*/ 64 w 128"/>
                <a:gd name="T25" fmla="*/ 96 h 624"/>
                <a:gd name="T26" fmla="*/ 64 w 128"/>
                <a:gd name="T2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624">
                  <a:moveTo>
                    <a:pt x="16" y="624"/>
                  </a:moveTo>
                  <a:cubicBezTo>
                    <a:pt x="64" y="548"/>
                    <a:pt x="112" y="472"/>
                    <a:pt x="112" y="432"/>
                  </a:cubicBezTo>
                  <a:cubicBezTo>
                    <a:pt x="112" y="392"/>
                    <a:pt x="32" y="376"/>
                    <a:pt x="16" y="384"/>
                  </a:cubicBezTo>
                  <a:cubicBezTo>
                    <a:pt x="0" y="392"/>
                    <a:pt x="0" y="472"/>
                    <a:pt x="16" y="480"/>
                  </a:cubicBezTo>
                  <a:cubicBezTo>
                    <a:pt x="32" y="488"/>
                    <a:pt x="96" y="456"/>
                    <a:pt x="112" y="432"/>
                  </a:cubicBezTo>
                  <a:cubicBezTo>
                    <a:pt x="128" y="408"/>
                    <a:pt x="112" y="360"/>
                    <a:pt x="112" y="336"/>
                  </a:cubicBezTo>
                  <a:cubicBezTo>
                    <a:pt x="112" y="312"/>
                    <a:pt x="120" y="304"/>
                    <a:pt x="112" y="288"/>
                  </a:cubicBezTo>
                  <a:cubicBezTo>
                    <a:pt x="104" y="272"/>
                    <a:pt x="80" y="232"/>
                    <a:pt x="64" y="240"/>
                  </a:cubicBezTo>
                  <a:cubicBezTo>
                    <a:pt x="48" y="248"/>
                    <a:pt x="8" y="320"/>
                    <a:pt x="16" y="336"/>
                  </a:cubicBezTo>
                  <a:cubicBezTo>
                    <a:pt x="24" y="352"/>
                    <a:pt x="96" y="352"/>
                    <a:pt x="112" y="336"/>
                  </a:cubicBezTo>
                  <a:cubicBezTo>
                    <a:pt x="128" y="320"/>
                    <a:pt x="128" y="264"/>
                    <a:pt x="112" y="240"/>
                  </a:cubicBezTo>
                  <a:cubicBezTo>
                    <a:pt x="96" y="216"/>
                    <a:pt x="24" y="216"/>
                    <a:pt x="16" y="192"/>
                  </a:cubicBezTo>
                  <a:cubicBezTo>
                    <a:pt x="8" y="168"/>
                    <a:pt x="56" y="128"/>
                    <a:pt x="64" y="96"/>
                  </a:cubicBezTo>
                  <a:cubicBezTo>
                    <a:pt x="72" y="64"/>
                    <a:pt x="64" y="16"/>
                    <a:pt x="64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3312" y="1680"/>
              <a:ext cx="128" cy="624"/>
            </a:xfrm>
            <a:custGeom>
              <a:avLst/>
              <a:gdLst>
                <a:gd name="T0" fmla="*/ 16 w 128"/>
                <a:gd name="T1" fmla="*/ 624 h 624"/>
                <a:gd name="T2" fmla="*/ 112 w 128"/>
                <a:gd name="T3" fmla="*/ 432 h 624"/>
                <a:gd name="T4" fmla="*/ 16 w 128"/>
                <a:gd name="T5" fmla="*/ 384 h 624"/>
                <a:gd name="T6" fmla="*/ 16 w 128"/>
                <a:gd name="T7" fmla="*/ 480 h 624"/>
                <a:gd name="T8" fmla="*/ 112 w 128"/>
                <a:gd name="T9" fmla="*/ 432 h 624"/>
                <a:gd name="T10" fmla="*/ 112 w 128"/>
                <a:gd name="T11" fmla="*/ 336 h 624"/>
                <a:gd name="T12" fmla="*/ 112 w 128"/>
                <a:gd name="T13" fmla="*/ 288 h 624"/>
                <a:gd name="T14" fmla="*/ 64 w 128"/>
                <a:gd name="T15" fmla="*/ 240 h 624"/>
                <a:gd name="T16" fmla="*/ 16 w 128"/>
                <a:gd name="T17" fmla="*/ 336 h 624"/>
                <a:gd name="T18" fmla="*/ 112 w 128"/>
                <a:gd name="T19" fmla="*/ 336 h 624"/>
                <a:gd name="T20" fmla="*/ 112 w 128"/>
                <a:gd name="T21" fmla="*/ 240 h 624"/>
                <a:gd name="T22" fmla="*/ 16 w 128"/>
                <a:gd name="T23" fmla="*/ 192 h 624"/>
                <a:gd name="T24" fmla="*/ 64 w 128"/>
                <a:gd name="T25" fmla="*/ 96 h 624"/>
                <a:gd name="T26" fmla="*/ 64 w 128"/>
                <a:gd name="T2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624">
                  <a:moveTo>
                    <a:pt x="16" y="624"/>
                  </a:moveTo>
                  <a:cubicBezTo>
                    <a:pt x="64" y="548"/>
                    <a:pt x="112" y="472"/>
                    <a:pt x="112" y="432"/>
                  </a:cubicBezTo>
                  <a:cubicBezTo>
                    <a:pt x="112" y="392"/>
                    <a:pt x="32" y="376"/>
                    <a:pt x="16" y="384"/>
                  </a:cubicBezTo>
                  <a:cubicBezTo>
                    <a:pt x="0" y="392"/>
                    <a:pt x="0" y="472"/>
                    <a:pt x="16" y="480"/>
                  </a:cubicBezTo>
                  <a:cubicBezTo>
                    <a:pt x="32" y="488"/>
                    <a:pt x="96" y="456"/>
                    <a:pt x="112" y="432"/>
                  </a:cubicBezTo>
                  <a:cubicBezTo>
                    <a:pt x="128" y="408"/>
                    <a:pt x="112" y="360"/>
                    <a:pt x="112" y="336"/>
                  </a:cubicBezTo>
                  <a:cubicBezTo>
                    <a:pt x="112" y="312"/>
                    <a:pt x="120" y="304"/>
                    <a:pt x="112" y="288"/>
                  </a:cubicBezTo>
                  <a:cubicBezTo>
                    <a:pt x="104" y="272"/>
                    <a:pt x="80" y="232"/>
                    <a:pt x="64" y="240"/>
                  </a:cubicBezTo>
                  <a:cubicBezTo>
                    <a:pt x="48" y="248"/>
                    <a:pt x="8" y="320"/>
                    <a:pt x="16" y="336"/>
                  </a:cubicBezTo>
                  <a:cubicBezTo>
                    <a:pt x="24" y="352"/>
                    <a:pt x="96" y="352"/>
                    <a:pt x="112" y="336"/>
                  </a:cubicBezTo>
                  <a:cubicBezTo>
                    <a:pt x="128" y="320"/>
                    <a:pt x="128" y="264"/>
                    <a:pt x="112" y="240"/>
                  </a:cubicBezTo>
                  <a:cubicBezTo>
                    <a:pt x="96" y="216"/>
                    <a:pt x="24" y="216"/>
                    <a:pt x="16" y="192"/>
                  </a:cubicBezTo>
                  <a:cubicBezTo>
                    <a:pt x="8" y="168"/>
                    <a:pt x="56" y="128"/>
                    <a:pt x="64" y="96"/>
                  </a:cubicBezTo>
                  <a:cubicBezTo>
                    <a:pt x="72" y="64"/>
                    <a:pt x="64" y="16"/>
                    <a:pt x="64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344" y="2304"/>
              <a:ext cx="56" cy="336"/>
            </a:xfrm>
            <a:custGeom>
              <a:avLst/>
              <a:gdLst>
                <a:gd name="T0" fmla="*/ 48 w 56"/>
                <a:gd name="T1" fmla="*/ 0 h 336"/>
                <a:gd name="T2" fmla="*/ 0 w 56"/>
                <a:gd name="T3" fmla="*/ 144 h 336"/>
                <a:gd name="T4" fmla="*/ 48 w 56"/>
                <a:gd name="T5" fmla="*/ 192 h 336"/>
                <a:gd name="T6" fmla="*/ 48 w 5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36">
                  <a:moveTo>
                    <a:pt x="48" y="0"/>
                  </a:moveTo>
                  <a:cubicBezTo>
                    <a:pt x="24" y="56"/>
                    <a:pt x="0" y="112"/>
                    <a:pt x="0" y="144"/>
                  </a:cubicBezTo>
                  <a:cubicBezTo>
                    <a:pt x="0" y="176"/>
                    <a:pt x="40" y="160"/>
                    <a:pt x="48" y="192"/>
                  </a:cubicBezTo>
                  <a:cubicBezTo>
                    <a:pt x="56" y="224"/>
                    <a:pt x="52" y="280"/>
                    <a:pt x="48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152" y="1104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R</a:t>
              </a:r>
              <a:r>
                <a:rPr lang="en-US" sz="1800" baseline="-25000">
                  <a:solidFill>
                    <a:prstClr val="black"/>
                  </a:solidFill>
                  <a:latin typeface="Arial" charset="0"/>
                  <a:cs typeface="Arial" charset="0"/>
                </a:rPr>
                <a:t>n</a:t>
              </a:r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0254" name="Object 14"/>
            <p:cNvGraphicFramePr>
              <a:graphicFrameLocks noChangeAspect="1"/>
            </p:cNvGraphicFramePr>
            <p:nvPr/>
          </p:nvGraphicFramePr>
          <p:xfrm>
            <a:off x="3264" y="1392"/>
            <a:ext cx="177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32" name="Equation" r:id="rId3" imgW="1409400" imgH="228600" progId="Equation.3">
                    <p:embed/>
                  </p:oleObj>
                </mc:Choice>
                <mc:Fallback>
                  <p:oleObj name="Equation" r:id="rId3" imgW="140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392"/>
                          <a:ext cx="177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5" name="Object 15"/>
            <p:cNvGraphicFramePr>
              <a:graphicFrameLocks noChangeAspect="1"/>
            </p:cNvGraphicFramePr>
            <p:nvPr/>
          </p:nvGraphicFramePr>
          <p:xfrm>
            <a:off x="1776" y="1056"/>
            <a:ext cx="1693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33" name="Equation" r:id="rId5" imgW="1346040" imgH="228600" progId="Equation.3">
                    <p:embed/>
                  </p:oleObj>
                </mc:Choice>
                <mc:Fallback>
                  <p:oleObj name="Equation" r:id="rId5" imgW="1346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056"/>
                          <a:ext cx="1693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1094" y="237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872" y="864"/>
              <a:ext cx="1352" cy="224"/>
            </a:xfrm>
            <a:custGeom>
              <a:avLst/>
              <a:gdLst>
                <a:gd name="T0" fmla="*/ 0 w 1352"/>
                <a:gd name="T1" fmla="*/ 192 h 224"/>
                <a:gd name="T2" fmla="*/ 672 w 1352"/>
                <a:gd name="T3" fmla="*/ 0 h 224"/>
                <a:gd name="T4" fmla="*/ 1248 w 1352"/>
                <a:gd name="T5" fmla="*/ 192 h 224"/>
                <a:gd name="T6" fmla="*/ 1296 w 1352"/>
                <a:gd name="T7" fmla="*/ 19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2" h="224">
                  <a:moveTo>
                    <a:pt x="0" y="192"/>
                  </a:moveTo>
                  <a:cubicBezTo>
                    <a:pt x="232" y="96"/>
                    <a:pt x="464" y="0"/>
                    <a:pt x="672" y="0"/>
                  </a:cubicBezTo>
                  <a:cubicBezTo>
                    <a:pt x="880" y="0"/>
                    <a:pt x="1144" y="160"/>
                    <a:pt x="1248" y="192"/>
                  </a:cubicBezTo>
                  <a:cubicBezTo>
                    <a:pt x="1352" y="224"/>
                    <a:pt x="1324" y="208"/>
                    <a:pt x="1296" y="19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>
              <a:off x="2415" y="786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0261" name="Oval 21"/>
            <p:cNvSpPr>
              <a:spLocks noChangeArrowheads="1"/>
            </p:cNvSpPr>
            <p:nvPr/>
          </p:nvSpPr>
          <p:spPr bwMode="auto">
            <a:xfrm>
              <a:off x="3620" y="1885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 rot="-372936">
              <a:off x="2951" y="1232"/>
              <a:ext cx="1430" cy="788"/>
            </a:xfrm>
            <a:custGeom>
              <a:avLst/>
              <a:gdLst>
                <a:gd name="T0" fmla="*/ 0 w 1602"/>
                <a:gd name="T1" fmla="*/ 0 h 615"/>
                <a:gd name="T2" fmla="*/ 427 w 1602"/>
                <a:gd name="T3" fmla="*/ 526 h 615"/>
                <a:gd name="T4" fmla="*/ 1323 w 1602"/>
                <a:gd name="T5" fmla="*/ 534 h 615"/>
                <a:gd name="T6" fmla="*/ 1602 w 1602"/>
                <a:gd name="T7" fmla="*/ 353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2" h="615">
                  <a:moveTo>
                    <a:pt x="0" y="0"/>
                  </a:moveTo>
                  <a:cubicBezTo>
                    <a:pt x="103" y="218"/>
                    <a:pt x="207" y="437"/>
                    <a:pt x="427" y="526"/>
                  </a:cubicBezTo>
                  <a:cubicBezTo>
                    <a:pt x="647" y="615"/>
                    <a:pt x="1127" y="563"/>
                    <a:pt x="1323" y="534"/>
                  </a:cubicBezTo>
                  <a:cubicBezTo>
                    <a:pt x="1519" y="505"/>
                    <a:pt x="1560" y="429"/>
                    <a:pt x="1602" y="353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3361" y="1127"/>
              <a:ext cx="1365" cy="303"/>
            </a:xfrm>
            <a:custGeom>
              <a:avLst/>
              <a:gdLst>
                <a:gd name="T0" fmla="*/ 0 w 1365"/>
                <a:gd name="T1" fmla="*/ 262 h 303"/>
                <a:gd name="T2" fmla="*/ 724 w 1365"/>
                <a:gd name="T3" fmla="*/ 7 h 303"/>
                <a:gd name="T4" fmla="*/ 1365 w 1365"/>
                <a:gd name="T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5" h="303">
                  <a:moveTo>
                    <a:pt x="0" y="262"/>
                  </a:moveTo>
                  <a:cubicBezTo>
                    <a:pt x="248" y="131"/>
                    <a:pt x="497" y="0"/>
                    <a:pt x="724" y="7"/>
                  </a:cubicBezTo>
                  <a:cubicBezTo>
                    <a:pt x="951" y="14"/>
                    <a:pt x="1158" y="158"/>
                    <a:pt x="1365" y="303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64" name="Oval 24"/>
            <p:cNvSpPr>
              <a:spLocks noChangeArrowheads="1"/>
            </p:cNvSpPr>
            <p:nvPr/>
          </p:nvSpPr>
          <p:spPr bwMode="auto">
            <a:xfrm>
              <a:off x="4024" y="1055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3378" y="1660"/>
              <a:ext cx="879" cy="141"/>
            </a:xfrm>
            <a:custGeom>
              <a:avLst/>
              <a:gdLst>
                <a:gd name="T0" fmla="*/ 0 w 879"/>
                <a:gd name="T1" fmla="*/ 0 h 141"/>
                <a:gd name="T2" fmla="*/ 419 w 879"/>
                <a:gd name="T3" fmla="*/ 140 h 141"/>
                <a:gd name="T4" fmla="*/ 879 w 879"/>
                <a:gd name="T5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9" h="141">
                  <a:moveTo>
                    <a:pt x="0" y="0"/>
                  </a:moveTo>
                  <a:cubicBezTo>
                    <a:pt x="136" y="69"/>
                    <a:pt x="273" y="139"/>
                    <a:pt x="419" y="140"/>
                  </a:cubicBezTo>
                  <a:cubicBezTo>
                    <a:pt x="565" y="141"/>
                    <a:pt x="802" y="30"/>
                    <a:pt x="879" y="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66" name="Oval 26"/>
            <p:cNvSpPr>
              <a:spLocks noChangeArrowheads="1"/>
            </p:cNvSpPr>
            <p:nvPr/>
          </p:nvSpPr>
          <p:spPr bwMode="auto">
            <a:xfrm>
              <a:off x="3776" y="1703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1970" y="1320"/>
              <a:ext cx="879" cy="141"/>
            </a:xfrm>
            <a:custGeom>
              <a:avLst/>
              <a:gdLst>
                <a:gd name="T0" fmla="*/ 0 w 879"/>
                <a:gd name="T1" fmla="*/ 0 h 141"/>
                <a:gd name="T2" fmla="*/ 419 w 879"/>
                <a:gd name="T3" fmla="*/ 140 h 141"/>
                <a:gd name="T4" fmla="*/ 879 w 879"/>
                <a:gd name="T5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9" h="141">
                  <a:moveTo>
                    <a:pt x="0" y="0"/>
                  </a:moveTo>
                  <a:cubicBezTo>
                    <a:pt x="136" y="69"/>
                    <a:pt x="273" y="139"/>
                    <a:pt x="419" y="140"/>
                  </a:cubicBezTo>
                  <a:cubicBezTo>
                    <a:pt x="565" y="141"/>
                    <a:pt x="802" y="30"/>
                    <a:pt x="879" y="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69" name="Oval 29"/>
            <p:cNvSpPr>
              <a:spLocks noChangeArrowheads="1"/>
            </p:cNvSpPr>
            <p:nvPr/>
          </p:nvSpPr>
          <p:spPr bwMode="auto">
            <a:xfrm>
              <a:off x="2524" y="1338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2951" y="1307"/>
              <a:ext cx="320" cy="213"/>
            </a:xfrm>
            <a:custGeom>
              <a:avLst/>
              <a:gdLst>
                <a:gd name="T0" fmla="*/ 320 w 320"/>
                <a:gd name="T1" fmla="*/ 263 h 263"/>
                <a:gd name="T2" fmla="*/ 0 w 320"/>
                <a:gd name="T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0" h="263">
                  <a:moveTo>
                    <a:pt x="320" y="263"/>
                  </a:moveTo>
                  <a:cubicBezTo>
                    <a:pt x="320" y="263"/>
                    <a:pt x="160" y="131"/>
                    <a:pt x="0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71" name="Oval 31"/>
            <p:cNvSpPr>
              <a:spLocks noChangeArrowheads="1"/>
            </p:cNvSpPr>
            <p:nvPr/>
          </p:nvSpPr>
          <p:spPr bwMode="auto">
            <a:xfrm>
              <a:off x="3042" y="1364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prstClr val="black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Eddy Correlation Approach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8" name="Picture 6" descr="in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 b="6851"/>
          <a:stretch>
            <a:fillRect/>
          </a:stretch>
        </p:blipFill>
        <p:spPr bwMode="auto">
          <a:xfrm>
            <a:off x="5029200" y="1143000"/>
            <a:ext cx="284003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 descr="son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8956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7980" y="2186213"/>
                <a:ext cx="1293944" cy="490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 ~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0" y="2186213"/>
                <a:ext cx="1293944" cy="4905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7980" y="2981859"/>
                <a:ext cx="3587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vertical wind velocity component fluctuation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0" y="2981859"/>
                <a:ext cx="3587926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2721" t="-5882" r="-306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7980" y="3988179"/>
                <a:ext cx="3587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specific humidity fluctuation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80" y="3988179"/>
                <a:ext cx="3587926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272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80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9" r="14516" b="-890"/>
          <a:stretch>
            <a:fillRect/>
          </a:stretch>
        </p:blipFill>
        <p:spPr bwMode="auto">
          <a:xfrm>
            <a:off x="4724400" y="426720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Evaporation Pan</a:t>
            </a:r>
          </a:p>
        </p:txBody>
      </p:sp>
      <p:pic>
        <p:nvPicPr>
          <p:cNvPr id="43012" name="Picture 4" descr="s04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4343400" cy="3609975"/>
          </a:xfr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876800" y="3200400"/>
            <a:ext cx="2971800" cy="762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8000">
                <a:srgbClr val="1F1F1F"/>
              </a:gs>
              <a:gs pos="9000">
                <a:srgbClr val="FFFFFF"/>
              </a:gs>
              <a:gs pos="21000">
                <a:srgbClr val="636363"/>
              </a:gs>
              <a:gs pos="26500">
                <a:srgbClr val="CFCFCF"/>
              </a:gs>
              <a:gs pos="33000">
                <a:srgbClr val="CFCFCF"/>
              </a:gs>
              <a:gs pos="38000">
                <a:srgbClr val="1F1F1F"/>
              </a:gs>
              <a:gs pos="39500">
                <a:srgbClr val="FFFFFF"/>
              </a:gs>
              <a:gs pos="50000">
                <a:srgbClr val="7F7F7F"/>
              </a:gs>
              <a:gs pos="60501">
                <a:srgbClr val="FFFFFF"/>
              </a:gs>
              <a:gs pos="62001">
                <a:srgbClr val="1F1F1F"/>
              </a:gs>
              <a:gs pos="67000">
                <a:srgbClr val="CFCFCF"/>
              </a:gs>
              <a:gs pos="73500">
                <a:srgbClr val="CFCFCF"/>
              </a:gs>
              <a:gs pos="79000">
                <a:srgbClr val="636363"/>
              </a:gs>
              <a:gs pos="91001">
                <a:srgbClr val="FFFFFF"/>
              </a:gs>
              <a:gs pos="92000">
                <a:srgbClr val="1F1F1F"/>
              </a:gs>
              <a:gs pos="100000">
                <a:srgbClr val="FFFFFF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4876800" y="3962400"/>
            <a:ext cx="2971800" cy="304800"/>
            <a:chOff x="3360" y="1584"/>
            <a:chExt cx="1872" cy="192"/>
          </a:xfrm>
        </p:grpSpPr>
        <p:sp>
          <p:nvSpPr>
            <p:cNvPr id="43015" name="Rectangle 7" descr="Oak"/>
            <p:cNvSpPr>
              <a:spLocks noChangeArrowheads="1"/>
            </p:cNvSpPr>
            <p:nvPr/>
          </p:nvSpPr>
          <p:spPr bwMode="auto">
            <a:xfrm>
              <a:off x="3360" y="1584"/>
              <a:ext cx="228" cy="9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16" name="Rectangle 8" descr="Oak"/>
            <p:cNvSpPr>
              <a:spLocks noChangeArrowheads="1"/>
            </p:cNvSpPr>
            <p:nvPr/>
          </p:nvSpPr>
          <p:spPr bwMode="auto">
            <a:xfrm>
              <a:off x="3771" y="1584"/>
              <a:ext cx="228" cy="9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17" name="Rectangle 9" descr="Oak"/>
            <p:cNvSpPr>
              <a:spLocks noChangeArrowheads="1"/>
            </p:cNvSpPr>
            <p:nvPr/>
          </p:nvSpPr>
          <p:spPr bwMode="auto">
            <a:xfrm>
              <a:off x="4182" y="1584"/>
              <a:ext cx="228" cy="9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18" name="Rectangle 10" descr="Oak"/>
            <p:cNvSpPr>
              <a:spLocks noChangeArrowheads="1"/>
            </p:cNvSpPr>
            <p:nvPr/>
          </p:nvSpPr>
          <p:spPr bwMode="auto">
            <a:xfrm>
              <a:off x="4593" y="1584"/>
              <a:ext cx="228" cy="9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19" name="Rectangle 11" descr="Oak"/>
            <p:cNvSpPr>
              <a:spLocks noChangeArrowheads="1"/>
            </p:cNvSpPr>
            <p:nvPr/>
          </p:nvSpPr>
          <p:spPr bwMode="auto">
            <a:xfrm>
              <a:off x="5004" y="1584"/>
              <a:ext cx="228" cy="9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  <p:sp>
          <p:nvSpPr>
            <p:cNvPr id="43020" name="Rectangle 12" descr="Oak"/>
            <p:cNvSpPr>
              <a:spLocks noChangeArrowheads="1"/>
            </p:cNvSpPr>
            <p:nvPr/>
          </p:nvSpPr>
          <p:spPr bwMode="auto">
            <a:xfrm>
              <a:off x="3360" y="1680"/>
              <a:ext cx="1872" cy="9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7924800" y="3962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7924800" y="3200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8153400" y="32004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4876800" y="2667000"/>
            <a:ext cx="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7848600" y="2667000"/>
            <a:ext cx="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4876800" y="28956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8305800" y="3962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8153400" y="3962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7848600" y="4267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endParaRPr lang="en-US"/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940425" y="2590800"/>
            <a:ext cx="8143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1.21 m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8150225" y="3379788"/>
            <a:ext cx="9382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</a:rPr>
              <a:t>255 mm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8150225" y="3962400"/>
            <a:ext cx="9382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algn="ctr"/>
            <a:r>
              <a:rPr lang="en-US" sz="1600" b="1">
                <a:latin typeface="Arial" pitchFamily="34" charset="0"/>
              </a:rPr>
              <a:t>150 mm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257800" y="1879600"/>
            <a:ext cx="21986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U.S. Class A pan</a:t>
            </a:r>
          </a:p>
        </p:txBody>
      </p:sp>
    </p:spTree>
    <p:extLst>
      <p:ext uri="{BB962C8B-B14F-4D97-AF65-F5344CB8AC3E}">
        <p14:creationId xmlns:p14="http://schemas.microsoft.com/office/powerpoint/2010/main" val="29780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Information Requirements</a:t>
            </a:r>
            <a:endParaRPr lang="en-US" dirty="0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1814885" y="4822563"/>
            <a:ext cx="5174311" cy="168316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1118" y="54"/>
              </a:cxn>
              <a:cxn ang="0">
                <a:pos x="2227" y="62"/>
              </a:cxn>
              <a:cxn ang="0">
                <a:pos x="2375" y="79"/>
              </a:cxn>
              <a:cxn ang="0">
                <a:pos x="2465" y="103"/>
              </a:cxn>
              <a:cxn ang="0">
                <a:pos x="2991" y="70"/>
              </a:cxn>
              <a:cxn ang="0">
                <a:pos x="3164" y="29"/>
              </a:cxn>
              <a:cxn ang="0">
                <a:pos x="3476" y="37"/>
              </a:cxn>
              <a:cxn ang="0">
                <a:pos x="3624" y="70"/>
              </a:cxn>
              <a:cxn ang="0">
                <a:pos x="3706" y="103"/>
              </a:cxn>
              <a:cxn ang="0">
                <a:pos x="3748" y="128"/>
              </a:cxn>
              <a:cxn ang="0">
                <a:pos x="3822" y="152"/>
              </a:cxn>
              <a:cxn ang="0">
                <a:pos x="4093" y="144"/>
              </a:cxn>
              <a:cxn ang="0">
                <a:pos x="4183" y="128"/>
              </a:cxn>
            </a:cxnLst>
            <a:rect l="0" t="0" r="r" b="b"/>
            <a:pathLst>
              <a:path w="4183" h="152">
                <a:moveTo>
                  <a:pt x="0" y="87"/>
                </a:moveTo>
                <a:cubicBezTo>
                  <a:pt x="357" y="0"/>
                  <a:pt x="747" y="90"/>
                  <a:pt x="1118" y="54"/>
                </a:cubicBezTo>
                <a:cubicBezTo>
                  <a:pt x="1488" y="57"/>
                  <a:pt x="1857" y="55"/>
                  <a:pt x="2227" y="62"/>
                </a:cubicBezTo>
                <a:cubicBezTo>
                  <a:pt x="2277" y="63"/>
                  <a:pt x="2375" y="79"/>
                  <a:pt x="2375" y="79"/>
                </a:cubicBezTo>
                <a:cubicBezTo>
                  <a:pt x="2437" y="99"/>
                  <a:pt x="2407" y="92"/>
                  <a:pt x="2465" y="103"/>
                </a:cubicBezTo>
                <a:cubicBezTo>
                  <a:pt x="2643" y="97"/>
                  <a:pt x="2814" y="81"/>
                  <a:pt x="2991" y="70"/>
                </a:cubicBezTo>
                <a:cubicBezTo>
                  <a:pt x="3049" y="61"/>
                  <a:pt x="3106" y="43"/>
                  <a:pt x="3164" y="29"/>
                </a:cubicBezTo>
                <a:cubicBezTo>
                  <a:pt x="3268" y="32"/>
                  <a:pt x="3372" y="28"/>
                  <a:pt x="3476" y="37"/>
                </a:cubicBezTo>
                <a:cubicBezTo>
                  <a:pt x="3526" y="41"/>
                  <a:pt x="3574" y="65"/>
                  <a:pt x="3624" y="70"/>
                </a:cubicBezTo>
                <a:cubicBezTo>
                  <a:pt x="3675" y="121"/>
                  <a:pt x="3617" y="73"/>
                  <a:pt x="3706" y="103"/>
                </a:cubicBezTo>
                <a:cubicBezTo>
                  <a:pt x="3721" y="108"/>
                  <a:pt x="3733" y="122"/>
                  <a:pt x="3748" y="128"/>
                </a:cubicBezTo>
                <a:cubicBezTo>
                  <a:pt x="3772" y="138"/>
                  <a:pt x="3797" y="144"/>
                  <a:pt x="3822" y="152"/>
                </a:cubicBezTo>
                <a:cubicBezTo>
                  <a:pt x="3912" y="149"/>
                  <a:pt x="4003" y="149"/>
                  <a:pt x="4093" y="144"/>
                </a:cubicBezTo>
                <a:cubicBezTo>
                  <a:pt x="4123" y="142"/>
                  <a:pt x="4183" y="128"/>
                  <a:pt x="4183" y="128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309815" y="3688979"/>
            <a:ext cx="506840" cy="1165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5816655" y="3674607"/>
            <a:ext cx="363110" cy="11801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3024698" y="3220720"/>
            <a:ext cx="234508" cy="1482697"/>
          </a:xfrm>
          <a:custGeom>
            <a:avLst/>
            <a:gdLst/>
            <a:ahLst/>
            <a:cxnLst>
              <a:cxn ang="0">
                <a:pos x="16" y="624"/>
              </a:cxn>
              <a:cxn ang="0">
                <a:pos x="112" y="432"/>
              </a:cxn>
              <a:cxn ang="0">
                <a:pos x="16" y="384"/>
              </a:cxn>
              <a:cxn ang="0">
                <a:pos x="16" y="480"/>
              </a:cxn>
              <a:cxn ang="0">
                <a:pos x="112" y="432"/>
              </a:cxn>
              <a:cxn ang="0">
                <a:pos x="112" y="336"/>
              </a:cxn>
              <a:cxn ang="0">
                <a:pos x="112" y="288"/>
              </a:cxn>
              <a:cxn ang="0">
                <a:pos x="64" y="240"/>
              </a:cxn>
              <a:cxn ang="0">
                <a:pos x="16" y="336"/>
              </a:cxn>
              <a:cxn ang="0">
                <a:pos x="112" y="336"/>
              </a:cxn>
              <a:cxn ang="0">
                <a:pos x="112" y="240"/>
              </a:cxn>
              <a:cxn ang="0">
                <a:pos x="16" y="192"/>
              </a:cxn>
              <a:cxn ang="0">
                <a:pos x="64" y="96"/>
              </a:cxn>
              <a:cxn ang="0">
                <a:pos x="64" y="0"/>
              </a:cxn>
            </a:cxnLst>
            <a:rect l="0" t="0" r="r" b="b"/>
            <a:pathLst>
              <a:path w="128" h="624">
                <a:moveTo>
                  <a:pt x="16" y="624"/>
                </a:moveTo>
                <a:cubicBezTo>
                  <a:pt x="64" y="548"/>
                  <a:pt x="112" y="472"/>
                  <a:pt x="112" y="432"/>
                </a:cubicBezTo>
                <a:cubicBezTo>
                  <a:pt x="112" y="392"/>
                  <a:pt x="32" y="376"/>
                  <a:pt x="16" y="384"/>
                </a:cubicBezTo>
                <a:cubicBezTo>
                  <a:pt x="0" y="392"/>
                  <a:pt x="0" y="472"/>
                  <a:pt x="16" y="480"/>
                </a:cubicBezTo>
                <a:cubicBezTo>
                  <a:pt x="32" y="488"/>
                  <a:pt x="96" y="456"/>
                  <a:pt x="112" y="432"/>
                </a:cubicBezTo>
                <a:cubicBezTo>
                  <a:pt x="128" y="408"/>
                  <a:pt x="112" y="360"/>
                  <a:pt x="112" y="336"/>
                </a:cubicBezTo>
                <a:cubicBezTo>
                  <a:pt x="112" y="312"/>
                  <a:pt x="120" y="304"/>
                  <a:pt x="112" y="288"/>
                </a:cubicBezTo>
                <a:cubicBezTo>
                  <a:pt x="104" y="272"/>
                  <a:pt x="80" y="232"/>
                  <a:pt x="64" y="240"/>
                </a:cubicBezTo>
                <a:cubicBezTo>
                  <a:pt x="48" y="248"/>
                  <a:pt x="8" y="320"/>
                  <a:pt x="16" y="336"/>
                </a:cubicBezTo>
                <a:cubicBezTo>
                  <a:pt x="24" y="352"/>
                  <a:pt x="96" y="352"/>
                  <a:pt x="112" y="336"/>
                </a:cubicBezTo>
                <a:cubicBezTo>
                  <a:pt x="128" y="320"/>
                  <a:pt x="128" y="264"/>
                  <a:pt x="112" y="240"/>
                </a:cubicBezTo>
                <a:cubicBezTo>
                  <a:pt x="96" y="216"/>
                  <a:pt x="24" y="216"/>
                  <a:pt x="16" y="192"/>
                </a:cubicBezTo>
                <a:cubicBezTo>
                  <a:pt x="8" y="168"/>
                  <a:pt x="56" y="128"/>
                  <a:pt x="64" y="96"/>
                </a:cubicBezTo>
                <a:cubicBezTo>
                  <a:pt x="72" y="64"/>
                  <a:pt x="64" y="16"/>
                  <a:pt x="64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94905" y="2820063"/>
            <a:ext cx="926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en-US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3394075" y="2781300"/>
          <a:ext cx="11144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Equation" r:id="rId3" imgW="431640" imgH="228600" progId="Equation.3">
                  <p:embed/>
                </p:oleObj>
              </mc:Choice>
              <mc:Fallback>
                <p:oleObj name="Equation" r:id="rId3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2781300"/>
                        <a:ext cx="11144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3424238" y="4340225"/>
          <a:ext cx="108743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Equation" r:id="rId5" imgW="419040" imgH="228600" progId="Equation.3">
                  <p:embed/>
                </p:oleObj>
              </mc:Choice>
              <mc:Fallback>
                <p:oleObj name="Equation" r:id="rId5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4340225"/>
                        <a:ext cx="108743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/>
        </p:nvGraphicFramePr>
        <p:xfrm>
          <a:off x="2379663" y="2903538"/>
          <a:ext cx="3381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2903538"/>
                        <a:ext cx="3381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/>
          <p:nvPr/>
        </p:nvGrpSpPr>
        <p:grpSpPr>
          <a:xfrm>
            <a:off x="952500" y="1828800"/>
            <a:ext cx="2965394" cy="3283116"/>
            <a:chOff x="952500" y="1828800"/>
            <a:chExt cx="2965394" cy="3283116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2087217" y="2388594"/>
              <a:ext cx="1830677" cy="2723322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2500" y="1828800"/>
              <a:ext cx="2920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Mass Transfer</a:t>
              </a:r>
              <a:endPara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 bwMode="auto">
          <a:xfrm>
            <a:off x="3396343" y="2585278"/>
            <a:ext cx="3143689" cy="2723322"/>
          </a:xfrm>
          <a:prstGeom prst="roundRect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64478" y="1871493"/>
            <a:ext cx="507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Bowen Ratio / Energy Balance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2117476" y="2706316"/>
            <a:ext cx="4236278" cy="2233822"/>
          </a:xfrm>
          <a:custGeom>
            <a:avLst/>
            <a:gdLst>
              <a:gd name="connsiteX0" fmla="*/ 0 w 4236278"/>
              <a:gd name="connsiteY0" fmla="*/ 133647 h 801867"/>
              <a:gd name="connsiteX1" fmla="*/ 133647 w 4236278"/>
              <a:gd name="connsiteY1" fmla="*/ 0 h 801867"/>
              <a:gd name="connsiteX2" fmla="*/ 4102631 w 4236278"/>
              <a:gd name="connsiteY2" fmla="*/ 0 h 801867"/>
              <a:gd name="connsiteX3" fmla="*/ 4236278 w 4236278"/>
              <a:gd name="connsiteY3" fmla="*/ 133647 h 801867"/>
              <a:gd name="connsiteX4" fmla="*/ 4236278 w 4236278"/>
              <a:gd name="connsiteY4" fmla="*/ 668220 h 801867"/>
              <a:gd name="connsiteX5" fmla="*/ 4102631 w 4236278"/>
              <a:gd name="connsiteY5" fmla="*/ 801867 h 801867"/>
              <a:gd name="connsiteX6" fmla="*/ 133647 w 4236278"/>
              <a:gd name="connsiteY6" fmla="*/ 801867 h 801867"/>
              <a:gd name="connsiteX7" fmla="*/ 0 w 4236278"/>
              <a:gd name="connsiteY7" fmla="*/ 668220 h 801867"/>
              <a:gd name="connsiteX8" fmla="*/ 0 w 4236278"/>
              <a:gd name="connsiteY8" fmla="*/ 133647 h 801867"/>
              <a:gd name="connsiteX0" fmla="*/ 0 w 4236278"/>
              <a:gd name="connsiteY0" fmla="*/ 133647 h 801867"/>
              <a:gd name="connsiteX1" fmla="*/ 133647 w 4236278"/>
              <a:gd name="connsiteY1" fmla="*/ 0 h 801867"/>
              <a:gd name="connsiteX2" fmla="*/ 4102631 w 4236278"/>
              <a:gd name="connsiteY2" fmla="*/ 0 h 801867"/>
              <a:gd name="connsiteX3" fmla="*/ 4236278 w 4236278"/>
              <a:gd name="connsiteY3" fmla="*/ 133647 h 801867"/>
              <a:gd name="connsiteX4" fmla="*/ 4236278 w 4236278"/>
              <a:gd name="connsiteY4" fmla="*/ 668220 h 801867"/>
              <a:gd name="connsiteX5" fmla="*/ 4102631 w 4236278"/>
              <a:gd name="connsiteY5" fmla="*/ 801867 h 801867"/>
              <a:gd name="connsiteX6" fmla="*/ 708851 w 4236278"/>
              <a:gd name="connsiteY6" fmla="*/ 785030 h 801867"/>
              <a:gd name="connsiteX7" fmla="*/ 133647 w 4236278"/>
              <a:gd name="connsiteY7" fmla="*/ 801867 h 801867"/>
              <a:gd name="connsiteX8" fmla="*/ 0 w 4236278"/>
              <a:gd name="connsiteY8" fmla="*/ 668220 h 801867"/>
              <a:gd name="connsiteX9" fmla="*/ 0 w 4236278"/>
              <a:gd name="connsiteY9" fmla="*/ 133647 h 801867"/>
              <a:gd name="connsiteX0" fmla="*/ 0 w 4236278"/>
              <a:gd name="connsiteY0" fmla="*/ 133647 h 801867"/>
              <a:gd name="connsiteX1" fmla="*/ 133647 w 4236278"/>
              <a:gd name="connsiteY1" fmla="*/ 0 h 801867"/>
              <a:gd name="connsiteX2" fmla="*/ 4102631 w 4236278"/>
              <a:gd name="connsiteY2" fmla="*/ 0 h 801867"/>
              <a:gd name="connsiteX3" fmla="*/ 4236278 w 4236278"/>
              <a:gd name="connsiteY3" fmla="*/ 133647 h 801867"/>
              <a:gd name="connsiteX4" fmla="*/ 4236278 w 4236278"/>
              <a:gd name="connsiteY4" fmla="*/ 668220 h 801867"/>
              <a:gd name="connsiteX5" fmla="*/ 4102631 w 4236278"/>
              <a:gd name="connsiteY5" fmla="*/ 801867 h 801867"/>
              <a:gd name="connsiteX6" fmla="*/ 708851 w 4236278"/>
              <a:gd name="connsiteY6" fmla="*/ 785030 h 801867"/>
              <a:gd name="connsiteX7" fmla="*/ 376342 w 4236278"/>
              <a:gd name="connsiteY7" fmla="*/ 796906 h 801867"/>
              <a:gd name="connsiteX8" fmla="*/ 133647 w 4236278"/>
              <a:gd name="connsiteY8" fmla="*/ 801867 h 801867"/>
              <a:gd name="connsiteX9" fmla="*/ 0 w 4236278"/>
              <a:gd name="connsiteY9" fmla="*/ 668220 h 801867"/>
              <a:gd name="connsiteX10" fmla="*/ 0 w 4236278"/>
              <a:gd name="connsiteY10" fmla="*/ 133647 h 801867"/>
              <a:gd name="connsiteX0" fmla="*/ 0 w 4236278"/>
              <a:gd name="connsiteY0" fmla="*/ 133647 h 2245696"/>
              <a:gd name="connsiteX1" fmla="*/ 133647 w 4236278"/>
              <a:gd name="connsiteY1" fmla="*/ 0 h 2245696"/>
              <a:gd name="connsiteX2" fmla="*/ 4102631 w 4236278"/>
              <a:gd name="connsiteY2" fmla="*/ 0 h 2245696"/>
              <a:gd name="connsiteX3" fmla="*/ 4236278 w 4236278"/>
              <a:gd name="connsiteY3" fmla="*/ 133647 h 2245696"/>
              <a:gd name="connsiteX4" fmla="*/ 4236278 w 4236278"/>
              <a:gd name="connsiteY4" fmla="*/ 668220 h 2245696"/>
              <a:gd name="connsiteX5" fmla="*/ 4102631 w 4236278"/>
              <a:gd name="connsiteY5" fmla="*/ 801867 h 2245696"/>
              <a:gd name="connsiteX6" fmla="*/ 708851 w 4236278"/>
              <a:gd name="connsiteY6" fmla="*/ 785030 h 2245696"/>
              <a:gd name="connsiteX7" fmla="*/ 150710 w 4236278"/>
              <a:gd name="connsiteY7" fmla="*/ 2245696 h 2245696"/>
              <a:gd name="connsiteX8" fmla="*/ 133647 w 4236278"/>
              <a:gd name="connsiteY8" fmla="*/ 801867 h 2245696"/>
              <a:gd name="connsiteX9" fmla="*/ 0 w 4236278"/>
              <a:gd name="connsiteY9" fmla="*/ 668220 h 2245696"/>
              <a:gd name="connsiteX10" fmla="*/ 0 w 4236278"/>
              <a:gd name="connsiteY10" fmla="*/ 133647 h 2245696"/>
              <a:gd name="connsiteX0" fmla="*/ 0 w 4236278"/>
              <a:gd name="connsiteY0" fmla="*/ 133647 h 2257572"/>
              <a:gd name="connsiteX1" fmla="*/ 133647 w 4236278"/>
              <a:gd name="connsiteY1" fmla="*/ 0 h 2257572"/>
              <a:gd name="connsiteX2" fmla="*/ 4102631 w 4236278"/>
              <a:gd name="connsiteY2" fmla="*/ 0 h 2257572"/>
              <a:gd name="connsiteX3" fmla="*/ 4236278 w 4236278"/>
              <a:gd name="connsiteY3" fmla="*/ 133647 h 2257572"/>
              <a:gd name="connsiteX4" fmla="*/ 4236278 w 4236278"/>
              <a:gd name="connsiteY4" fmla="*/ 668220 h 2257572"/>
              <a:gd name="connsiteX5" fmla="*/ 4102631 w 4236278"/>
              <a:gd name="connsiteY5" fmla="*/ 801867 h 2257572"/>
              <a:gd name="connsiteX6" fmla="*/ 708851 w 4236278"/>
              <a:gd name="connsiteY6" fmla="*/ 785030 h 2257572"/>
              <a:gd name="connsiteX7" fmla="*/ 578222 w 4236278"/>
              <a:gd name="connsiteY7" fmla="*/ 2257572 h 2257572"/>
              <a:gd name="connsiteX8" fmla="*/ 133647 w 4236278"/>
              <a:gd name="connsiteY8" fmla="*/ 801867 h 2257572"/>
              <a:gd name="connsiteX9" fmla="*/ 0 w 4236278"/>
              <a:gd name="connsiteY9" fmla="*/ 668220 h 2257572"/>
              <a:gd name="connsiteX10" fmla="*/ 0 w 4236278"/>
              <a:gd name="connsiteY10" fmla="*/ 133647 h 2257572"/>
              <a:gd name="connsiteX0" fmla="*/ 0 w 4236278"/>
              <a:gd name="connsiteY0" fmla="*/ 133647 h 2257572"/>
              <a:gd name="connsiteX1" fmla="*/ 133647 w 4236278"/>
              <a:gd name="connsiteY1" fmla="*/ 0 h 2257572"/>
              <a:gd name="connsiteX2" fmla="*/ 4102631 w 4236278"/>
              <a:gd name="connsiteY2" fmla="*/ 0 h 2257572"/>
              <a:gd name="connsiteX3" fmla="*/ 4236278 w 4236278"/>
              <a:gd name="connsiteY3" fmla="*/ 133647 h 2257572"/>
              <a:gd name="connsiteX4" fmla="*/ 4236278 w 4236278"/>
              <a:gd name="connsiteY4" fmla="*/ 668220 h 2257572"/>
              <a:gd name="connsiteX5" fmla="*/ 4102631 w 4236278"/>
              <a:gd name="connsiteY5" fmla="*/ 801867 h 2257572"/>
              <a:gd name="connsiteX6" fmla="*/ 708851 w 4236278"/>
              <a:gd name="connsiteY6" fmla="*/ 785030 h 2257572"/>
              <a:gd name="connsiteX7" fmla="*/ 578222 w 4236278"/>
              <a:gd name="connsiteY7" fmla="*/ 2257572 h 2257572"/>
              <a:gd name="connsiteX8" fmla="*/ 121771 w 4236278"/>
              <a:gd name="connsiteY8" fmla="*/ 2226906 h 2257572"/>
              <a:gd name="connsiteX9" fmla="*/ 0 w 4236278"/>
              <a:gd name="connsiteY9" fmla="*/ 668220 h 2257572"/>
              <a:gd name="connsiteX10" fmla="*/ 0 w 4236278"/>
              <a:gd name="connsiteY10" fmla="*/ 133647 h 2257572"/>
              <a:gd name="connsiteX0" fmla="*/ 0 w 4236278"/>
              <a:gd name="connsiteY0" fmla="*/ 133647 h 2226906"/>
              <a:gd name="connsiteX1" fmla="*/ 133647 w 4236278"/>
              <a:gd name="connsiteY1" fmla="*/ 0 h 2226906"/>
              <a:gd name="connsiteX2" fmla="*/ 4102631 w 4236278"/>
              <a:gd name="connsiteY2" fmla="*/ 0 h 2226906"/>
              <a:gd name="connsiteX3" fmla="*/ 4236278 w 4236278"/>
              <a:gd name="connsiteY3" fmla="*/ 133647 h 2226906"/>
              <a:gd name="connsiteX4" fmla="*/ 4236278 w 4236278"/>
              <a:gd name="connsiteY4" fmla="*/ 668220 h 2226906"/>
              <a:gd name="connsiteX5" fmla="*/ 4102631 w 4236278"/>
              <a:gd name="connsiteY5" fmla="*/ 801867 h 2226906"/>
              <a:gd name="connsiteX6" fmla="*/ 708851 w 4236278"/>
              <a:gd name="connsiteY6" fmla="*/ 785030 h 2226906"/>
              <a:gd name="connsiteX7" fmla="*/ 649474 w 4236278"/>
              <a:gd name="connsiteY7" fmla="*/ 2186320 h 2226906"/>
              <a:gd name="connsiteX8" fmla="*/ 121771 w 4236278"/>
              <a:gd name="connsiteY8" fmla="*/ 2226906 h 2226906"/>
              <a:gd name="connsiteX9" fmla="*/ 0 w 4236278"/>
              <a:gd name="connsiteY9" fmla="*/ 668220 h 2226906"/>
              <a:gd name="connsiteX10" fmla="*/ 0 w 4236278"/>
              <a:gd name="connsiteY10" fmla="*/ 133647 h 2226906"/>
              <a:gd name="connsiteX0" fmla="*/ 0 w 4236278"/>
              <a:gd name="connsiteY0" fmla="*/ 133647 h 2233822"/>
              <a:gd name="connsiteX1" fmla="*/ 133647 w 4236278"/>
              <a:gd name="connsiteY1" fmla="*/ 0 h 2233822"/>
              <a:gd name="connsiteX2" fmla="*/ 4102631 w 4236278"/>
              <a:gd name="connsiteY2" fmla="*/ 0 h 2233822"/>
              <a:gd name="connsiteX3" fmla="*/ 4236278 w 4236278"/>
              <a:gd name="connsiteY3" fmla="*/ 133647 h 2233822"/>
              <a:gd name="connsiteX4" fmla="*/ 4236278 w 4236278"/>
              <a:gd name="connsiteY4" fmla="*/ 668220 h 2233822"/>
              <a:gd name="connsiteX5" fmla="*/ 4102631 w 4236278"/>
              <a:gd name="connsiteY5" fmla="*/ 801867 h 2233822"/>
              <a:gd name="connsiteX6" fmla="*/ 708851 w 4236278"/>
              <a:gd name="connsiteY6" fmla="*/ 785030 h 2233822"/>
              <a:gd name="connsiteX7" fmla="*/ 673225 w 4236278"/>
              <a:gd name="connsiteY7" fmla="*/ 2233822 h 2233822"/>
              <a:gd name="connsiteX8" fmla="*/ 121771 w 4236278"/>
              <a:gd name="connsiteY8" fmla="*/ 2226906 h 2233822"/>
              <a:gd name="connsiteX9" fmla="*/ 0 w 4236278"/>
              <a:gd name="connsiteY9" fmla="*/ 668220 h 2233822"/>
              <a:gd name="connsiteX10" fmla="*/ 0 w 4236278"/>
              <a:gd name="connsiteY10" fmla="*/ 133647 h 2233822"/>
              <a:gd name="connsiteX0" fmla="*/ 0 w 4236278"/>
              <a:gd name="connsiteY0" fmla="*/ 133647 h 2233822"/>
              <a:gd name="connsiteX1" fmla="*/ 133647 w 4236278"/>
              <a:gd name="connsiteY1" fmla="*/ 0 h 2233822"/>
              <a:gd name="connsiteX2" fmla="*/ 4102631 w 4236278"/>
              <a:gd name="connsiteY2" fmla="*/ 0 h 2233822"/>
              <a:gd name="connsiteX3" fmla="*/ 4236278 w 4236278"/>
              <a:gd name="connsiteY3" fmla="*/ 133647 h 2233822"/>
              <a:gd name="connsiteX4" fmla="*/ 4236278 w 4236278"/>
              <a:gd name="connsiteY4" fmla="*/ 668220 h 2233822"/>
              <a:gd name="connsiteX5" fmla="*/ 4102631 w 4236278"/>
              <a:gd name="connsiteY5" fmla="*/ 801867 h 2233822"/>
              <a:gd name="connsiteX6" fmla="*/ 708851 w 4236278"/>
              <a:gd name="connsiteY6" fmla="*/ 785030 h 2233822"/>
              <a:gd name="connsiteX7" fmla="*/ 673225 w 4236278"/>
              <a:gd name="connsiteY7" fmla="*/ 2233822 h 2233822"/>
              <a:gd name="connsiteX8" fmla="*/ 121771 w 4236278"/>
              <a:gd name="connsiteY8" fmla="*/ 2226906 h 2233822"/>
              <a:gd name="connsiteX9" fmla="*/ 0 w 4236278"/>
              <a:gd name="connsiteY9" fmla="*/ 668220 h 2233822"/>
              <a:gd name="connsiteX10" fmla="*/ 0 w 4236278"/>
              <a:gd name="connsiteY10" fmla="*/ 133647 h 2233822"/>
              <a:gd name="connsiteX0" fmla="*/ 0 w 4236278"/>
              <a:gd name="connsiteY0" fmla="*/ 133647 h 2233822"/>
              <a:gd name="connsiteX1" fmla="*/ 133647 w 4236278"/>
              <a:gd name="connsiteY1" fmla="*/ 0 h 2233822"/>
              <a:gd name="connsiteX2" fmla="*/ 4102631 w 4236278"/>
              <a:gd name="connsiteY2" fmla="*/ 0 h 2233822"/>
              <a:gd name="connsiteX3" fmla="*/ 4236278 w 4236278"/>
              <a:gd name="connsiteY3" fmla="*/ 133647 h 2233822"/>
              <a:gd name="connsiteX4" fmla="*/ 4236278 w 4236278"/>
              <a:gd name="connsiteY4" fmla="*/ 668220 h 2233822"/>
              <a:gd name="connsiteX5" fmla="*/ 4102631 w 4236278"/>
              <a:gd name="connsiteY5" fmla="*/ 801867 h 2233822"/>
              <a:gd name="connsiteX6" fmla="*/ 756352 w 4236278"/>
              <a:gd name="connsiteY6" fmla="*/ 785030 h 2233822"/>
              <a:gd name="connsiteX7" fmla="*/ 673225 w 4236278"/>
              <a:gd name="connsiteY7" fmla="*/ 2233822 h 2233822"/>
              <a:gd name="connsiteX8" fmla="*/ 121771 w 4236278"/>
              <a:gd name="connsiteY8" fmla="*/ 2226906 h 2233822"/>
              <a:gd name="connsiteX9" fmla="*/ 0 w 4236278"/>
              <a:gd name="connsiteY9" fmla="*/ 668220 h 2233822"/>
              <a:gd name="connsiteX10" fmla="*/ 0 w 4236278"/>
              <a:gd name="connsiteY10" fmla="*/ 133647 h 223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6278" h="2233822">
                <a:moveTo>
                  <a:pt x="0" y="133647"/>
                </a:moveTo>
                <a:cubicBezTo>
                  <a:pt x="0" y="59836"/>
                  <a:pt x="59836" y="0"/>
                  <a:pt x="133647" y="0"/>
                </a:cubicBezTo>
                <a:lnTo>
                  <a:pt x="4102631" y="0"/>
                </a:lnTo>
                <a:cubicBezTo>
                  <a:pt x="4176442" y="0"/>
                  <a:pt x="4236278" y="59836"/>
                  <a:pt x="4236278" y="133647"/>
                </a:cubicBezTo>
                <a:lnTo>
                  <a:pt x="4236278" y="668220"/>
                </a:lnTo>
                <a:cubicBezTo>
                  <a:pt x="4236278" y="742031"/>
                  <a:pt x="4176442" y="801867"/>
                  <a:pt x="4102631" y="801867"/>
                </a:cubicBezTo>
                <a:lnTo>
                  <a:pt x="756352" y="785030"/>
                </a:lnTo>
                <a:cubicBezTo>
                  <a:pt x="744477" y="1267961"/>
                  <a:pt x="744477" y="2083400"/>
                  <a:pt x="673225" y="2233822"/>
                </a:cubicBezTo>
                <a:lnTo>
                  <a:pt x="121771" y="2226906"/>
                </a:lnTo>
                <a:cubicBezTo>
                  <a:pt x="47960" y="2226906"/>
                  <a:pt x="0" y="742031"/>
                  <a:pt x="0" y="668220"/>
                </a:cubicBezTo>
                <a:lnTo>
                  <a:pt x="0" y="133647"/>
                </a:lnTo>
                <a:close/>
              </a:path>
            </a:pathLst>
          </a:cu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8100" y="2845382"/>
            <a:ext cx="223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Combination</a:t>
            </a:r>
            <a:endParaRPr lang="en-U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24613"/>
              </p:ext>
            </p:extLst>
          </p:nvPr>
        </p:nvGraphicFramePr>
        <p:xfrm>
          <a:off x="2330063" y="4309938"/>
          <a:ext cx="4286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063" y="4309938"/>
                        <a:ext cx="4286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1143000"/>
          </a:xfrm>
        </p:spPr>
        <p:txBody>
          <a:bodyPr/>
          <a:lstStyle/>
          <a:p>
            <a:r>
              <a:rPr lang="en-US"/>
              <a:t>Standard Evaporation Rates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893763"/>
            <a:ext cx="8763000" cy="5094287"/>
          </a:xfrm>
        </p:spPr>
        <p:txBody>
          <a:bodyPr/>
          <a:lstStyle/>
          <a:p>
            <a:pPr marL="228600" indent="-228600">
              <a:tabLst>
                <a:tab pos="744538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Potential Evaporation</a:t>
            </a:r>
            <a:r>
              <a:rPr lang="en-US" sz="2400" dirty="0"/>
              <a:t>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o</a:t>
            </a:r>
            <a:r>
              <a:rPr lang="en-US" sz="2400" baseline="-25000" dirty="0"/>
              <a:t> </a:t>
            </a:r>
            <a:r>
              <a:rPr lang="en-US" sz="2400" i="1" dirty="0"/>
              <a:t>[mm/day] </a:t>
            </a:r>
            <a:r>
              <a:rPr lang="en-US" sz="2400" dirty="0"/>
              <a:t>is</a:t>
            </a:r>
            <a:r>
              <a:rPr lang="en-US" sz="2400" i="1" dirty="0"/>
              <a:t> </a:t>
            </a:r>
            <a:r>
              <a:rPr lang="en-US" sz="2400" dirty="0"/>
              <a:t>the quantity of water evaporated per unit area, per unit time from an idealized, extensive free water surface under existing atmospheric conditions.</a:t>
            </a:r>
          </a:p>
          <a:p>
            <a:pPr marL="228600" indent="-228600">
              <a:tabLst>
                <a:tab pos="744538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Reference Crop Evaporation</a:t>
            </a:r>
            <a:r>
              <a:rPr lang="en-US" sz="2400" b="1" dirty="0"/>
              <a:t>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rc</a:t>
            </a:r>
            <a:r>
              <a:rPr lang="en-US" sz="2400" i="1" dirty="0"/>
              <a:t> [mm/day]</a:t>
            </a:r>
            <a:r>
              <a:rPr lang="en-US" sz="2400" dirty="0"/>
              <a:t> is the rate of evaporation from an idealized grass crop with a fixed crop height of 0.12 m, an albedo of 0.23, and a surface resistance of 69 s/m</a:t>
            </a:r>
            <a:r>
              <a:rPr lang="en-US" sz="2400" b="1" dirty="0"/>
              <a:t> </a:t>
            </a:r>
          </a:p>
          <a:p>
            <a:pPr marL="228600" indent="-228600">
              <a:tabLst>
                <a:tab pos="744538" algn="l"/>
              </a:tabLst>
            </a:pPr>
            <a:endParaRPr lang="en-US" sz="2400" b="1" dirty="0"/>
          </a:p>
          <a:p>
            <a:pPr marL="228600" indent="-228600">
              <a:buFontTx/>
              <a:buNone/>
              <a:tabLst>
                <a:tab pos="744538" algn="l"/>
              </a:tabLst>
            </a:pPr>
            <a:r>
              <a:rPr lang="en-US" sz="2400" b="1" dirty="0"/>
              <a:t>These assume</a:t>
            </a:r>
          </a:p>
          <a:p>
            <a:pPr marL="228600" indent="-228600">
              <a:tabLst>
                <a:tab pos="744538" algn="l"/>
              </a:tabLst>
            </a:pPr>
            <a:r>
              <a:rPr lang="en-US" sz="2400" dirty="0"/>
              <a:t>No shortage of water </a:t>
            </a:r>
          </a:p>
          <a:p>
            <a:pPr marL="228600" indent="-228600">
              <a:tabLst>
                <a:tab pos="744538" algn="l"/>
              </a:tabLst>
            </a:pPr>
            <a:r>
              <a:rPr lang="en-US" sz="2400" dirty="0"/>
              <a:t>Ignore influence of evaporation on meteorological parameters</a:t>
            </a:r>
          </a:p>
          <a:p>
            <a:pPr marL="228600" indent="-228600">
              <a:tabLst>
                <a:tab pos="744538" algn="l"/>
              </a:tabLst>
            </a:pPr>
            <a:endParaRPr lang="en-US" sz="2400" i="1" baseline="-25000" dirty="0"/>
          </a:p>
          <a:p>
            <a:pPr marL="228600" indent="-228600">
              <a:tabLst>
                <a:tab pos="744538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Actual Evaporation</a:t>
            </a:r>
            <a:r>
              <a:rPr lang="en-US" sz="2400" dirty="0"/>
              <a:t> </a:t>
            </a:r>
            <a:r>
              <a:rPr lang="en-US" sz="2400" i="1" dirty="0"/>
              <a:t>E</a:t>
            </a:r>
            <a:r>
              <a:rPr lang="en-US" sz="2400" baseline="-25000" dirty="0"/>
              <a:t> </a:t>
            </a:r>
            <a:r>
              <a:rPr lang="en-US" sz="2400" i="1" dirty="0"/>
              <a:t>[mm/day]</a:t>
            </a:r>
            <a:endParaRPr lang="en-US" sz="2400" i="1" baseline="-25000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578476"/>
              </p:ext>
            </p:extLst>
          </p:nvPr>
        </p:nvGraphicFramePr>
        <p:xfrm>
          <a:off x="2706688" y="5806238"/>
          <a:ext cx="23383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Equation" r:id="rId3" imgW="1168200" imgH="228600" progId="Equation.3">
                  <p:embed/>
                </p:oleObj>
              </mc:Choice>
              <mc:Fallback>
                <p:oleObj name="Equation" r:id="rId3" imgW="116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5806238"/>
                        <a:ext cx="23383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88758" y="6334780"/>
            <a:ext cx="8590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Refer to: </a:t>
            </a:r>
            <a:r>
              <a:rPr lang="en-US" sz="1400" dirty="0" err="1" smtClean="0"/>
              <a:t>Shuttleworth</a:t>
            </a:r>
            <a:r>
              <a:rPr lang="en-US" sz="1400" dirty="0"/>
              <a:t>, W. J., (1993), "Evaporation," in </a:t>
            </a:r>
            <a:r>
              <a:rPr lang="en-US" sz="1400" u="sng" dirty="0"/>
              <a:t>Handbook of Hydrology</a:t>
            </a:r>
            <a:r>
              <a:rPr lang="en-US" sz="1400" dirty="0"/>
              <a:t>, Chapter 4, Edited by D. R. Maidment, McGraw-Hill, New York.</a:t>
            </a:r>
          </a:p>
        </p:txBody>
      </p:sp>
    </p:spTree>
    <p:extLst>
      <p:ext uri="{BB962C8B-B14F-4D97-AF65-F5344CB8AC3E}">
        <p14:creationId xmlns:p14="http://schemas.microsoft.com/office/powerpoint/2010/main" val="4145166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1143000"/>
          </a:xfrm>
        </p:spPr>
        <p:txBody>
          <a:bodyPr/>
          <a:lstStyle/>
          <a:p>
            <a:r>
              <a:rPr lang="en-US"/>
              <a:t>ET involves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163638"/>
            <a:ext cx="7772400" cy="4114800"/>
          </a:xfrm>
        </p:spPr>
        <p:txBody>
          <a:bodyPr/>
          <a:lstStyle/>
          <a:p>
            <a:r>
              <a:rPr lang="en-US"/>
              <a:t>Energy exchanges and energy balance</a:t>
            </a:r>
          </a:p>
          <a:p>
            <a:r>
              <a:rPr lang="en-US"/>
              <a:t>Turbulent diffusion into the atmosphere</a:t>
            </a:r>
          </a:p>
          <a:p>
            <a:r>
              <a:rPr lang="en-US"/>
              <a:t>Adjustment and balance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1154113" y="3317875"/>
            <a:ext cx="6875462" cy="2984500"/>
            <a:chOff x="707" y="786"/>
            <a:chExt cx="4331" cy="1880"/>
          </a:xfrm>
        </p:grpSpPr>
        <p:sp>
          <p:nvSpPr>
            <p:cNvPr id="19462" name="Freeform 6"/>
            <p:cNvSpPr>
              <a:spLocks/>
            </p:cNvSpPr>
            <p:nvPr/>
          </p:nvSpPr>
          <p:spPr bwMode="auto">
            <a:xfrm>
              <a:off x="707" y="2239"/>
              <a:ext cx="4183" cy="152"/>
            </a:xfrm>
            <a:custGeom>
              <a:avLst/>
              <a:gdLst>
                <a:gd name="T0" fmla="*/ 0 w 4183"/>
                <a:gd name="T1" fmla="*/ 87 h 152"/>
                <a:gd name="T2" fmla="*/ 1118 w 4183"/>
                <a:gd name="T3" fmla="*/ 54 h 152"/>
                <a:gd name="T4" fmla="*/ 2227 w 4183"/>
                <a:gd name="T5" fmla="*/ 62 h 152"/>
                <a:gd name="T6" fmla="*/ 2375 w 4183"/>
                <a:gd name="T7" fmla="*/ 79 h 152"/>
                <a:gd name="T8" fmla="*/ 2465 w 4183"/>
                <a:gd name="T9" fmla="*/ 103 h 152"/>
                <a:gd name="T10" fmla="*/ 2991 w 4183"/>
                <a:gd name="T11" fmla="*/ 70 h 152"/>
                <a:gd name="T12" fmla="*/ 3164 w 4183"/>
                <a:gd name="T13" fmla="*/ 29 h 152"/>
                <a:gd name="T14" fmla="*/ 3476 w 4183"/>
                <a:gd name="T15" fmla="*/ 37 h 152"/>
                <a:gd name="T16" fmla="*/ 3624 w 4183"/>
                <a:gd name="T17" fmla="*/ 70 h 152"/>
                <a:gd name="T18" fmla="*/ 3706 w 4183"/>
                <a:gd name="T19" fmla="*/ 103 h 152"/>
                <a:gd name="T20" fmla="*/ 3748 w 4183"/>
                <a:gd name="T21" fmla="*/ 128 h 152"/>
                <a:gd name="T22" fmla="*/ 3822 w 4183"/>
                <a:gd name="T23" fmla="*/ 152 h 152"/>
                <a:gd name="T24" fmla="*/ 4093 w 4183"/>
                <a:gd name="T25" fmla="*/ 144 h 152"/>
                <a:gd name="T26" fmla="*/ 4183 w 4183"/>
                <a:gd name="T27" fmla="*/ 12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83" h="152">
                  <a:moveTo>
                    <a:pt x="0" y="87"/>
                  </a:moveTo>
                  <a:cubicBezTo>
                    <a:pt x="357" y="0"/>
                    <a:pt x="747" y="90"/>
                    <a:pt x="1118" y="54"/>
                  </a:cubicBezTo>
                  <a:cubicBezTo>
                    <a:pt x="1488" y="57"/>
                    <a:pt x="1857" y="55"/>
                    <a:pt x="2227" y="62"/>
                  </a:cubicBezTo>
                  <a:cubicBezTo>
                    <a:pt x="2277" y="63"/>
                    <a:pt x="2375" y="79"/>
                    <a:pt x="2375" y="79"/>
                  </a:cubicBezTo>
                  <a:cubicBezTo>
                    <a:pt x="2437" y="99"/>
                    <a:pt x="2407" y="92"/>
                    <a:pt x="2465" y="103"/>
                  </a:cubicBezTo>
                  <a:cubicBezTo>
                    <a:pt x="2643" y="97"/>
                    <a:pt x="2814" y="81"/>
                    <a:pt x="2991" y="70"/>
                  </a:cubicBezTo>
                  <a:cubicBezTo>
                    <a:pt x="3049" y="61"/>
                    <a:pt x="3106" y="43"/>
                    <a:pt x="3164" y="29"/>
                  </a:cubicBezTo>
                  <a:cubicBezTo>
                    <a:pt x="3268" y="32"/>
                    <a:pt x="3372" y="28"/>
                    <a:pt x="3476" y="37"/>
                  </a:cubicBezTo>
                  <a:cubicBezTo>
                    <a:pt x="3526" y="41"/>
                    <a:pt x="3574" y="65"/>
                    <a:pt x="3624" y="70"/>
                  </a:cubicBezTo>
                  <a:cubicBezTo>
                    <a:pt x="3675" y="121"/>
                    <a:pt x="3617" y="73"/>
                    <a:pt x="3706" y="103"/>
                  </a:cubicBezTo>
                  <a:cubicBezTo>
                    <a:pt x="3721" y="108"/>
                    <a:pt x="3733" y="122"/>
                    <a:pt x="3748" y="128"/>
                  </a:cubicBezTo>
                  <a:cubicBezTo>
                    <a:pt x="3772" y="138"/>
                    <a:pt x="3797" y="144"/>
                    <a:pt x="3822" y="152"/>
                  </a:cubicBezTo>
                  <a:cubicBezTo>
                    <a:pt x="3912" y="149"/>
                    <a:pt x="4003" y="149"/>
                    <a:pt x="4093" y="144"/>
                  </a:cubicBezTo>
                  <a:cubicBezTo>
                    <a:pt x="4123" y="142"/>
                    <a:pt x="4183" y="128"/>
                    <a:pt x="4183" y="128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912" y="1152"/>
              <a:ext cx="48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1392" y="163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auto">
            <a:xfrm>
              <a:off x="2304" y="1344"/>
              <a:ext cx="144" cy="960"/>
            </a:xfrm>
            <a:custGeom>
              <a:avLst/>
              <a:gdLst>
                <a:gd name="T0" fmla="*/ 16 w 128"/>
                <a:gd name="T1" fmla="*/ 624 h 624"/>
                <a:gd name="T2" fmla="*/ 112 w 128"/>
                <a:gd name="T3" fmla="*/ 432 h 624"/>
                <a:gd name="T4" fmla="*/ 16 w 128"/>
                <a:gd name="T5" fmla="*/ 384 h 624"/>
                <a:gd name="T6" fmla="*/ 16 w 128"/>
                <a:gd name="T7" fmla="*/ 480 h 624"/>
                <a:gd name="T8" fmla="*/ 112 w 128"/>
                <a:gd name="T9" fmla="*/ 432 h 624"/>
                <a:gd name="T10" fmla="*/ 112 w 128"/>
                <a:gd name="T11" fmla="*/ 336 h 624"/>
                <a:gd name="T12" fmla="*/ 112 w 128"/>
                <a:gd name="T13" fmla="*/ 288 h 624"/>
                <a:gd name="T14" fmla="*/ 64 w 128"/>
                <a:gd name="T15" fmla="*/ 240 h 624"/>
                <a:gd name="T16" fmla="*/ 16 w 128"/>
                <a:gd name="T17" fmla="*/ 336 h 624"/>
                <a:gd name="T18" fmla="*/ 112 w 128"/>
                <a:gd name="T19" fmla="*/ 336 h 624"/>
                <a:gd name="T20" fmla="*/ 112 w 128"/>
                <a:gd name="T21" fmla="*/ 240 h 624"/>
                <a:gd name="T22" fmla="*/ 16 w 128"/>
                <a:gd name="T23" fmla="*/ 192 h 624"/>
                <a:gd name="T24" fmla="*/ 64 w 128"/>
                <a:gd name="T25" fmla="*/ 96 h 624"/>
                <a:gd name="T26" fmla="*/ 64 w 128"/>
                <a:gd name="T2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624">
                  <a:moveTo>
                    <a:pt x="16" y="624"/>
                  </a:moveTo>
                  <a:cubicBezTo>
                    <a:pt x="64" y="548"/>
                    <a:pt x="112" y="472"/>
                    <a:pt x="112" y="432"/>
                  </a:cubicBezTo>
                  <a:cubicBezTo>
                    <a:pt x="112" y="392"/>
                    <a:pt x="32" y="376"/>
                    <a:pt x="16" y="384"/>
                  </a:cubicBezTo>
                  <a:cubicBezTo>
                    <a:pt x="0" y="392"/>
                    <a:pt x="0" y="472"/>
                    <a:pt x="16" y="480"/>
                  </a:cubicBezTo>
                  <a:cubicBezTo>
                    <a:pt x="32" y="488"/>
                    <a:pt x="96" y="456"/>
                    <a:pt x="112" y="432"/>
                  </a:cubicBezTo>
                  <a:cubicBezTo>
                    <a:pt x="128" y="408"/>
                    <a:pt x="112" y="360"/>
                    <a:pt x="112" y="336"/>
                  </a:cubicBezTo>
                  <a:cubicBezTo>
                    <a:pt x="112" y="312"/>
                    <a:pt x="120" y="304"/>
                    <a:pt x="112" y="288"/>
                  </a:cubicBezTo>
                  <a:cubicBezTo>
                    <a:pt x="104" y="272"/>
                    <a:pt x="80" y="232"/>
                    <a:pt x="64" y="240"/>
                  </a:cubicBezTo>
                  <a:cubicBezTo>
                    <a:pt x="48" y="248"/>
                    <a:pt x="8" y="320"/>
                    <a:pt x="16" y="336"/>
                  </a:cubicBezTo>
                  <a:cubicBezTo>
                    <a:pt x="24" y="352"/>
                    <a:pt x="96" y="352"/>
                    <a:pt x="112" y="336"/>
                  </a:cubicBezTo>
                  <a:cubicBezTo>
                    <a:pt x="128" y="320"/>
                    <a:pt x="128" y="264"/>
                    <a:pt x="112" y="240"/>
                  </a:cubicBezTo>
                  <a:cubicBezTo>
                    <a:pt x="96" y="216"/>
                    <a:pt x="24" y="216"/>
                    <a:pt x="16" y="192"/>
                  </a:cubicBezTo>
                  <a:cubicBezTo>
                    <a:pt x="8" y="168"/>
                    <a:pt x="56" y="128"/>
                    <a:pt x="64" y="96"/>
                  </a:cubicBezTo>
                  <a:cubicBezTo>
                    <a:pt x="72" y="64"/>
                    <a:pt x="64" y="16"/>
                    <a:pt x="64" y="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3312" y="1680"/>
              <a:ext cx="128" cy="624"/>
            </a:xfrm>
            <a:custGeom>
              <a:avLst/>
              <a:gdLst>
                <a:gd name="T0" fmla="*/ 16 w 128"/>
                <a:gd name="T1" fmla="*/ 624 h 624"/>
                <a:gd name="T2" fmla="*/ 112 w 128"/>
                <a:gd name="T3" fmla="*/ 432 h 624"/>
                <a:gd name="T4" fmla="*/ 16 w 128"/>
                <a:gd name="T5" fmla="*/ 384 h 624"/>
                <a:gd name="T6" fmla="*/ 16 w 128"/>
                <a:gd name="T7" fmla="*/ 480 h 624"/>
                <a:gd name="T8" fmla="*/ 112 w 128"/>
                <a:gd name="T9" fmla="*/ 432 h 624"/>
                <a:gd name="T10" fmla="*/ 112 w 128"/>
                <a:gd name="T11" fmla="*/ 336 h 624"/>
                <a:gd name="T12" fmla="*/ 112 w 128"/>
                <a:gd name="T13" fmla="*/ 288 h 624"/>
                <a:gd name="T14" fmla="*/ 64 w 128"/>
                <a:gd name="T15" fmla="*/ 240 h 624"/>
                <a:gd name="T16" fmla="*/ 16 w 128"/>
                <a:gd name="T17" fmla="*/ 336 h 624"/>
                <a:gd name="T18" fmla="*/ 112 w 128"/>
                <a:gd name="T19" fmla="*/ 336 h 624"/>
                <a:gd name="T20" fmla="*/ 112 w 128"/>
                <a:gd name="T21" fmla="*/ 240 h 624"/>
                <a:gd name="T22" fmla="*/ 16 w 128"/>
                <a:gd name="T23" fmla="*/ 192 h 624"/>
                <a:gd name="T24" fmla="*/ 64 w 128"/>
                <a:gd name="T25" fmla="*/ 96 h 624"/>
                <a:gd name="T26" fmla="*/ 64 w 128"/>
                <a:gd name="T2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624">
                  <a:moveTo>
                    <a:pt x="16" y="624"/>
                  </a:moveTo>
                  <a:cubicBezTo>
                    <a:pt x="64" y="548"/>
                    <a:pt x="112" y="472"/>
                    <a:pt x="112" y="432"/>
                  </a:cubicBezTo>
                  <a:cubicBezTo>
                    <a:pt x="112" y="392"/>
                    <a:pt x="32" y="376"/>
                    <a:pt x="16" y="384"/>
                  </a:cubicBezTo>
                  <a:cubicBezTo>
                    <a:pt x="0" y="392"/>
                    <a:pt x="0" y="472"/>
                    <a:pt x="16" y="480"/>
                  </a:cubicBezTo>
                  <a:cubicBezTo>
                    <a:pt x="32" y="488"/>
                    <a:pt x="96" y="456"/>
                    <a:pt x="112" y="432"/>
                  </a:cubicBezTo>
                  <a:cubicBezTo>
                    <a:pt x="128" y="408"/>
                    <a:pt x="112" y="360"/>
                    <a:pt x="112" y="336"/>
                  </a:cubicBezTo>
                  <a:cubicBezTo>
                    <a:pt x="112" y="312"/>
                    <a:pt x="120" y="304"/>
                    <a:pt x="112" y="288"/>
                  </a:cubicBezTo>
                  <a:cubicBezTo>
                    <a:pt x="104" y="272"/>
                    <a:pt x="80" y="232"/>
                    <a:pt x="64" y="240"/>
                  </a:cubicBezTo>
                  <a:cubicBezTo>
                    <a:pt x="48" y="248"/>
                    <a:pt x="8" y="320"/>
                    <a:pt x="16" y="336"/>
                  </a:cubicBezTo>
                  <a:cubicBezTo>
                    <a:pt x="24" y="352"/>
                    <a:pt x="96" y="352"/>
                    <a:pt x="112" y="336"/>
                  </a:cubicBezTo>
                  <a:cubicBezTo>
                    <a:pt x="128" y="320"/>
                    <a:pt x="128" y="264"/>
                    <a:pt x="112" y="240"/>
                  </a:cubicBezTo>
                  <a:cubicBezTo>
                    <a:pt x="96" y="216"/>
                    <a:pt x="24" y="216"/>
                    <a:pt x="16" y="192"/>
                  </a:cubicBezTo>
                  <a:cubicBezTo>
                    <a:pt x="8" y="168"/>
                    <a:pt x="56" y="128"/>
                    <a:pt x="64" y="96"/>
                  </a:cubicBezTo>
                  <a:cubicBezTo>
                    <a:pt x="72" y="64"/>
                    <a:pt x="64" y="16"/>
                    <a:pt x="64" y="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Freeform 11"/>
            <p:cNvSpPr>
              <a:spLocks/>
            </p:cNvSpPr>
            <p:nvPr/>
          </p:nvSpPr>
          <p:spPr bwMode="auto">
            <a:xfrm>
              <a:off x="1344" y="2304"/>
              <a:ext cx="56" cy="336"/>
            </a:xfrm>
            <a:custGeom>
              <a:avLst/>
              <a:gdLst>
                <a:gd name="T0" fmla="*/ 48 w 56"/>
                <a:gd name="T1" fmla="*/ 0 h 336"/>
                <a:gd name="T2" fmla="*/ 0 w 56"/>
                <a:gd name="T3" fmla="*/ 144 h 336"/>
                <a:gd name="T4" fmla="*/ 48 w 56"/>
                <a:gd name="T5" fmla="*/ 192 h 336"/>
                <a:gd name="T6" fmla="*/ 48 w 56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36">
                  <a:moveTo>
                    <a:pt x="48" y="0"/>
                  </a:moveTo>
                  <a:cubicBezTo>
                    <a:pt x="24" y="56"/>
                    <a:pt x="0" y="112"/>
                    <a:pt x="0" y="144"/>
                  </a:cubicBezTo>
                  <a:cubicBezTo>
                    <a:pt x="0" y="176"/>
                    <a:pt x="40" y="160"/>
                    <a:pt x="48" y="192"/>
                  </a:cubicBezTo>
                  <a:cubicBezTo>
                    <a:pt x="56" y="224"/>
                    <a:pt x="52" y="280"/>
                    <a:pt x="48" y="3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1152" y="1104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n</a:t>
              </a:r>
              <a:endParaRPr lang="en-US"/>
            </a:p>
          </p:txBody>
        </p:sp>
        <p:graphicFrame>
          <p:nvGraphicFramePr>
            <p:cNvPr id="19469" name="Object 13"/>
            <p:cNvGraphicFramePr>
              <a:graphicFrameLocks noChangeAspect="1"/>
            </p:cNvGraphicFramePr>
            <p:nvPr/>
          </p:nvGraphicFramePr>
          <p:xfrm>
            <a:off x="3264" y="1392"/>
            <a:ext cx="177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4" name="Equation" r:id="rId3" imgW="1409400" imgH="228600" progId="Equation.3">
                    <p:embed/>
                  </p:oleObj>
                </mc:Choice>
                <mc:Fallback>
                  <p:oleObj name="Equation" r:id="rId3" imgW="1409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392"/>
                          <a:ext cx="1774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0" name="Object 14"/>
            <p:cNvGraphicFramePr>
              <a:graphicFrameLocks noChangeAspect="1"/>
            </p:cNvGraphicFramePr>
            <p:nvPr/>
          </p:nvGraphicFramePr>
          <p:xfrm>
            <a:off x="1776" y="1056"/>
            <a:ext cx="1693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5" name="Equation" r:id="rId5" imgW="1346040" imgH="228600" progId="Equation.3">
                    <p:embed/>
                  </p:oleObj>
                </mc:Choice>
                <mc:Fallback>
                  <p:oleObj name="Equation" r:id="rId5" imgW="1346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056"/>
                          <a:ext cx="1693" cy="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1094" y="237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</a:t>
              </a:r>
            </a:p>
          </p:txBody>
        </p:sp>
        <p:sp>
          <p:nvSpPr>
            <p:cNvPr id="19472" name="Freeform 16"/>
            <p:cNvSpPr>
              <a:spLocks/>
            </p:cNvSpPr>
            <p:nvPr/>
          </p:nvSpPr>
          <p:spPr bwMode="auto">
            <a:xfrm>
              <a:off x="1872" y="864"/>
              <a:ext cx="1352" cy="224"/>
            </a:xfrm>
            <a:custGeom>
              <a:avLst/>
              <a:gdLst>
                <a:gd name="T0" fmla="*/ 0 w 1352"/>
                <a:gd name="T1" fmla="*/ 192 h 224"/>
                <a:gd name="T2" fmla="*/ 672 w 1352"/>
                <a:gd name="T3" fmla="*/ 0 h 224"/>
                <a:gd name="T4" fmla="*/ 1248 w 1352"/>
                <a:gd name="T5" fmla="*/ 192 h 224"/>
                <a:gd name="T6" fmla="*/ 1296 w 1352"/>
                <a:gd name="T7" fmla="*/ 19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2" h="224">
                  <a:moveTo>
                    <a:pt x="0" y="192"/>
                  </a:moveTo>
                  <a:cubicBezTo>
                    <a:pt x="232" y="96"/>
                    <a:pt x="464" y="0"/>
                    <a:pt x="672" y="0"/>
                  </a:cubicBezTo>
                  <a:cubicBezTo>
                    <a:pt x="880" y="0"/>
                    <a:pt x="1144" y="160"/>
                    <a:pt x="1248" y="192"/>
                  </a:cubicBezTo>
                  <a:cubicBezTo>
                    <a:pt x="1352" y="224"/>
                    <a:pt x="1324" y="208"/>
                    <a:pt x="1296" y="19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2415" y="786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3620" y="1885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auto">
            <a:xfrm rot="-372936">
              <a:off x="2951" y="1232"/>
              <a:ext cx="1430" cy="788"/>
            </a:xfrm>
            <a:custGeom>
              <a:avLst/>
              <a:gdLst>
                <a:gd name="T0" fmla="*/ 0 w 1602"/>
                <a:gd name="T1" fmla="*/ 0 h 615"/>
                <a:gd name="T2" fmla="*/ 427 w 1602"/>
                <a:gd name="T3" fmla="*/ 526 h 615"/>
                <a:gd name="T4" fmla="*/ 1323 w 1602"/>
                <a:gd name="T5" fmla="*/ 534 h 615"/>
                <a:gd name="T6" fmla="*/ 1602 w 1602"/>
                <a:gd name="T7" fmla="*/ 353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2" h="615">
                  <a:moveTo>
                    <a:pt x="0" y="0"/>
                  </a:moveTo>
                  <a:cubicBezTo>
                    <a:pt x="103" y="218"/>
                    <a:pt x="207" y="437"/>
                    <a:pt x="427" y="526"/>
                  </a:cubicBezTo>
                  <a:cubicBezTo>
                    <a:pt x="647" y="615"/>
                    <a:pt x="1127" y="563"/>
                    <a:pt x="1323" y="534"/>
                  </a:cubicBezTo>
                  <a:cubicBezTo>
                    <a:pt x="1519" y="505"/>
                    <a:pt x="1560" y="429"/>
                    <a:pt x="1602" y="353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auto">
            <a:xfrm>
              <a:off x="3361" y="1127"/>
              <a:ext cx="1365" cy="303"/>
            </a:xfrm>
            <a:custGeom>
              <a:avLst/>
              <a:gdLst>
                <a:gd name="T0" fmla="*/ 0 w 1365"/>
                <a:gd name="T1" fmla="*/ 262 h 303"/>
                <a:gd name="T2" fmla="*/ 724 w 1365"/>
                <a:gd name="T3" fmla="*/ 7 h 303"/>
                <a:gd name="T4" fmla="*/ 1365 w 1365"/>
                <a:gd name="T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5" h="303">
                  <a:moveTo>
                    <a:pt x="0" y="262"/>
                  </a:moveTo>
                  <a:cubicBezTo>
                    <a:pt x="248" y="131"/>
                    <a:pt x="497" y="0"/>
                    <a:pt x="724" y="7"/>
                  </a:cubicBezTo>
                  <a:cubicBezTo>
                    <a:pt x="951" y="14"/>
                    <a:pt x="1158" y="158"/>
                    <a:pt x="1365" y="303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4024" y="1055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+</a:t>
              </a:r>
            </a:p>
          </p:txBody>
        </p:sp>
        <p:sp>
          <p:nvSpPr>
            <p:cNvPr id="19478" name="Freeform 22"/>
            <p:cNvSpPr>
              <a:spLocks/>
            </p:cNvSpPr>
            <p:nvPr/>
          </p:nvSpPr>
          <p:spPr bwMode="auto">
            <a:xfrm>
              <a:off x="3378" y="1660"/>
              <a:ext cx="879" cy="141"/>
            </a:xfrm>
            <a:custGeom>
              <a:avLst/>
              <a:gdLst>
                <a:gd name="T0" fmla="*/ 0 w 879"/>
                <a:gd name="T1" fmla="*/ 0 h 141"/>
                <a:gd name="T2" fmla="*/ 419 w 879"/>
                <a:gd name="T3" fmla="*/ 140 h 141"/>
                <a:gd name="T4" fmla="*/ 879 w 879"/>
                <a:gd name="T5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9" h="141">
                  <a:moveTo>
                    <a:pt x="0" y="0"/>
                  </a:moveTo>
                  <a:cubicBezTo>
                    <a:pt x="136" y="69"/>
                    <a:pt x="273" y="139"/>
                    <a:pt x="419" y="140"/>
                  </a:cubicBezTo>
                  <a:cubicBezTo>
                    <a:pt x="565" y="141"/>
                    <a:pt x="802" y="30"/>
                    <a:pt x="879" y="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Oval 23"/>
            <p:cNvSpPr>
              <a:spLocks noChangeArrowheads="1"/>
            </p:cNvSpPr>
            <p:nvPr/>
          </p:nvSpPr>
          <p:spPr bwMode="auto">
            <a:xfrm>
              <a:off x="3776" y="1703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auto">
            <a:xfrm>
              <a:off x="1970" y="1320"/>
              <a:ext cx="879" cy="141"/>
            </a:xfrm>
            <a:custGeom>
              <a:avLst/>
              <a:gdLst>
                <a:gd name="T0" fmla="*/ 0 w 879"/>
                <a:gd name="T1" fmla="*/ 0 h 141"/>
                <a:gd name="T2" fmla="*/ 419 w 879"/>
                <a:gd name="T3" fmla="*/ 140 h 141"/>
                <a:gd name="T4" fmla="*/ 879 w 879"/>
                <a:gd name="T5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9" h="141">
                  <a:moveTo>
                    <a:pt x="0" y="0"/>
                  </a:moveTo>
                  <a:cubicBezTo>
                    <a:pt x="136" y="69"/>
                    <a:pt x="273" y="139"/>
                    <a:pt x="419" y="140"/>
                  </a:cubicBezTo>
                  <a:cubicBezTo>
                    <a:pt x="565" y="141"/>
                    <a:pt x="802" y="30"/>
                    <a:pt x="879" y="8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Oval 25"/>
            <p:cNvSpPr>
              <a:spLocks noChangeArrowheads="1"/>
            </p:cNvSpPr>
            <p:nvPr/>
          </p:nvSpPr>
          <p:spPr bwMode="auto">
            <a:xfrm>
              <a:off x="2524" y="1338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  <p:sp>
          <p:nvSpPr>
            <p:cNvPr id="19482" name="Freeform 26"/>
            <p:cNvSpPr>
              <a:spLocks/>
            </p:cNvSpPr>
            <p:nvPr/>
          </p:nvSpPr>
          <p:spPr bwMode="auto">
            <a:xfrm>
              <a:off x="2951" y="1307"/>
              <a:ext cx="320" cy="213"/>
            </a:xfrm>
            <a:custGeom>
              <a:avLst/>
              <a:gdLst>
                <a:gd name="T0" fmla="*/ 320 w 320"/>
                <a:gd name="T1" fmla="*/ 263 h 263"/>
                <a:gd name="T2" fmla="*/ 0 w 320"/>
                <a:gd name="T3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0" h="263">
                  <a:moveTo>
                    <a:pt x="320" y="263"/>
                  </a:moveTo>
                  <a:cubicBezTo>
                    <a:pt x="320" y="263"/>
                    <a:pt x="160" y="131"/>
                    <a:pt x="0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Oval 27"/>
            <p:cNvSpPr>
              <a:spLocks noChangeArrowheads="1"/>
            </p:cNvSpPr>
            <p:nvPr/>
          </p:nvSpPr>
          <p:spPr bwMode="auto">
            <a:xfrm>
              <a:off x="3042" y="1364"/>
              <a:ext cx="144" cy="144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65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Evaporative Energy Flux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003300" y="1751013"/>
          <a:ext cx="49403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Equation" r:id="rId3" imgW="1676160" imgH="266400" progId="Equation.3">
                  <p:embed/>
                </p:oleObj>
              </mc:Choice>
              <mc:Fallback>
                <p:oleObj name="Equation" r:id="rId3" imgW="1676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1751013"/>
                        <a:ext cx="494030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383338" y="1900238"/>
            <a:ext cx="109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MJ/kg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79438" y="2859088"/>
            <a:ext cx="805497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Evaporation rate    E    mm/day or m/s    L/T</a:t>
            </a:r>
          </a:p>
          <a:p>
            <a:endParaRPr lang="en-US" sz="2800"/>
          </a:p>
          <a:p>
            <a:r>
              <a:rPr lang="en-US" sz="2800"/>
              <a:t>Mass evaporation rate   </a:t>
            </a:r>
            <a:r>
              <a:rPr lang="en-US" sz="2800">
                <a:sym typeface="Symbol" pitchFamily="18" charset="2"/>
              </a:rPr>
              <a:t></a:t>
            </a:r>
            <a:r>
              <a:rPr lang="en-US" sz="2800" baseline="-25000">
                <a:sym typeface="Symbol" pitchFamily="18" charset="2"/>
              </a:rPr>
              <a:t>w</a:t>
            </a:r>
            <a:r>
              <a:rPr lang="en-US" sz="2800">
                <a:sym typeface="Symbol" pitchFamily="18" charset="2"/>
              </a:rPr>
              <a:t>E     kg/m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/day    M L</a:t>
            </a:r>
            <a:r>
              <a:rPr lang="en-US" sz="2800" baseline="30000">
                <a:sym typeface="Symbol" pitchFamily="18" charset="2"/>
              </a:rPr>
              <a:t>-2</a:t>
            </a:r>
            <a:r>
              <a:rPr lang="en-US" sz="2800">
                <a:sym typeface="Symbol" pitchFamily="18" charset="2"/>
              </a:rPr>
              <a:t>  T</a:t>
            </a:r>
            <a:r>
              <a:rPr lang="en-US" sz="2800" baseline="30000">
                <a:sym typeface="Symbol" pitchFamily="18" charset="2"/>
              </a:rPr>
              <a:t>-1</a:t>
            </a:r>
          </a:p>
          <a:p>
            <a:endParaRPr lang="en-US" sz="2800">
              <a:sym typeface="Symbol" pitchFamily="18" charset="2"/>
            </a:endParaRPr>
          </a:p>
          <a:p>
            <a:r>
              <a:rPr lang="en-US" sz="2800">
                <a:sym typeface="Symbol" pitchFamily="18" charset="2"/>
              </a:rPr>
              <a:t>Latent heat transfer rate   </a:t>
            </a:r>
          </a:p>
          <a:p>
            <a:r>
              <a:rPr lang="en-US" sz="2800">
                <a:sym typeface="Symbol" pitchFamily="18" charset="2"/>
              </a:rPr>
              <a:t>               LE = </a:t>
            </a:r>
            <a:r>
              <a:rPr lang="en-US" sz="2800" baseline="-25000">
                <a:sym typeface="Symbol" pitchFamily="18" charset="2"/>
              </a:rPr>
              <a:t>v </a:t>
            </a:r>
            <a:r>
              <a:rPr lang="en-US" sz="2800">
                <a:sym typeface="Symbol" pitchFamily="18" charset="2"/>
              </a:rPr>
              <a:t></a:t>
            </a:r>
            <a:r>
              <a:rPr lang="en-US" sz="2800" baseline="-25000">
                <a:sym typeface="Symbol" pitchFamily="18" charset="2"/>
              </a:rPr>
              <a:t>w</a:t>
            </a:r>
            <a:r>
              <a:rPr lang="en-US" sz="2800">
                <a:sym typeface="Symbol" pitchFamily="18" charset="2"/>
              </a:rPr>
              <a:t>E      kJ/m</a:t>
            </a:r>
            <a:r>
              <a:rPr lang="en-US" sz="2800" baseline="30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/hr or W/m</a:t>
            </a:r>
            <a:r>
              <a:rPr lang="en-US" sz="2800" baseline="30000">
                <a:sym typeface="Symbol" pitchFamily="18" charset="2"/>
              </a:rPr>
              <a:t>2        </a:t>
            </a:r>
            <a:r>
              <a:rPr lang="en-US" sz="2800">
                <a:sym typeface="Symbol" pitchFamily="18" charset="2"/>
              </a:rPr>
              <a:t>E L</a:t>
            </a:r>
            <a:r>
              <a:rPr lang="en-US" sz="2800" baseline="30000">
                <a:sym typeface="Symbol" pitchFamily="18" charset="2"/>
              </a:rPr>
              <a:t>-2</a:t>
            </a:r>
            <a:r>
              <a:rPr lang="en-US" sz="2800">
                <a:sym typeface="Symbol" pitchFamily="18" charset="2"/>
              </a:rPr>
              <a:t> T</a:t>
            </a:r>
            <a:r>
              <a:rPr lang="en-US" sz="2800" baseline="30000">
                <a:sym typeface="Symbol" pitchFamily="18" charset="2"/>
              </a:rPr>
              <a:t>-1</a:t>
            </a:r>
            <a:endParaRPr lang="en-US" sz="28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415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Tarboton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11111" b="20421"/>
          <a:stretch>
            <a:fillRect/>
          </a:stretch>
        </p:blipFill>
        <p:spPr bwMode="auto">
          <a:xfrm>
            <a:off x="260350" y="1041400"/>
            <a:ext cx="4779963" cy="36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76250" y="5187950"/>
            <a:ext cx="435768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/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A</a:t>
            </a:r>
            <a:r>
              <a:rPr lang="en-US" sz="1400" b="1" i="1" baseline="-25000">
                <a:solidFill>
                  <a:prstClr val="black"/>
                </a:solidFill>
                <a:latin typeface="Arial" pitchFamily="34" charset="0"/>
                <a:cs typeface="Arial" charset="0"/>
              </a:rPr>
              <a:t>d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 – loss of energy associated with horizontal air movement. Significant in an “oasis” situation, generally neglected.</a:t>
            </a:r>
          </a:p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P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 – energy absorbed by biochemical processes in the plants, typically 2% of net radiation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497513" y="2568575"/>
            <a:ext cx="3048000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>
            <a:lvl1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A = </a:t>
            </a:r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LE + H   </a:t>
            </a:r>
            <a:r>
              <a:rPr lang="en-US" sz="1800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[MJ m</a:t>
            </a:r>
            <a:r>
              <a:rPr lang="en-US" sz="1800" i="1" baseline="30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-2</a:t>
            </a:r>
            <a:r>
              <a:rPr lang="en-US" sz="1800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 day</a:t>
            </a:r>
            <a:r>
              <a:rPr lang="en-US" sz="1800" i="1" baseline="30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-1</a:t>
            </a:r>
            <a:r>
              <a:rPr lang="en-US" sz="1800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]</a:t>
            </a:r>
          </a:p>
          <a:p>
            <a:pPr eaLnBrk="1" hangingPunct="1"/>
            <a:endParaRPr lang="en-US" sz="2000" b="1" i="1">
              <a:solidFill>
                <a:prstClr val="black"/>
              </a:solidFill>
              <a:latin typeface="Arial" pitchFamily="34" charset="0"/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A = R</a:t>
            </a:r>
            <a:r>
              <a:rPr lang="en-US" sz="2000" b="1" i="1" baseline="-25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n</a:t>
            </a:r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 – G – S – P – A</a:t>
            </a:r>
            <a:r>
              <a:rPr lang="en-US" sz="2000" b="1" i="1" baseline="-25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d</a:t>
            </a:r>
          </a:p>
          <a:p>
            <a:pPr eaLnBrk="1" hangingPunct="1"/>
            <a:endParaRPr lang="en-US" sz="2000" b="1">
              <a:solidFill>
                <a:prstClr val="black"/>
              </a:solidFill>
              <a:latin typeface="Arial" pitchFamily="34" charset="0"/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sz="2000" b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	Often</a:t>
            </a:r>
            <a:r>
              <a:rPr lang="en-US" sz="2000" b="1" i="1" baseline="-25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 </a:t>
            </a:r>
          </a:p>
          <a:p>
            <a:pPr eaLnBrk="1" hangingPunct="1"/>
            <a:endParaRPr lang="en-US" sz="2000" b="1" i="1" baseline="-25000">
              <a:solidFill>
                <a:prstClr val="black"/>
              </a:solidFill>
              <a:latin typeface="Arial" pitchFamily="34" charset="0"/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	A = R</a:t>
            </a:r>
            <a:r>
              <a:rPr lang="en-US" sz="2000" b="1" i="1" baseline="-25000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n</a:t>
            </a:r>
            <a:r>
              <a:rPr lang="en-US" sz="20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 – G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029200" y="5145088"/>
            <a:ext cx="34290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>
            <a:spAutoFit/>
          </a:bodyPr>
          <a:lstStyle/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R</a:t>
            </a:r>
            <a:r>
              <a:rPr lang="en-US" sz="1400" b="1" i="1" baseline="-25000">
                <a:solidFill>
                  <a:prstClr val="black"/>
                </a:solidFill>
                <a:latin typeface="Arial" pitchFamily="34" charset="0"/>
                <a:cs typeface="Arial" charset="0"/>
              </a:rPr>
              <a:t>n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 – net incoming radiation</a:t>
            </a:r>
          </a:p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LE – 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  <a:sym typeface="Symbol" pitchFamily="18" charset="2"/>
              </a:rPr>
              <a:t>outgoing energy as evaporation</a:t>
            </a:r>
            <a:endParaRPr lang="en-US" sz="1400" b="1">
              <a:solidFill>
                <a:prstClr val="black"/>
              </a:solidFill>
              <a:latin typeface="Arial" pitchFamily="34" charset="0"/>
              <a:cs typeface="Arial" charset="0"/>
            </a:endParaRPr>
          </a:p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S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 – energy temporarily stored within the volume</a:t>
            </a:r>
          </a:p>
          <a:p>
            <a:pPr eaLnBrk="1" hangingPunct="1"/>
            <a:r>
              <a:rPr lang="en-US" sz="1400" b="1" i="1">
                <a:solidFill>
                  <a:prstClr val="black"/>
                </a:solidFill>
                <a:latin typeface="Arial" pitchFamily="34" charset="0"/>
                <a:cs typeface="Arial" charset="0"/>
              </a:rPr>
              <a:t>G</a:t>
            </a:r>
            <a:r>
              <a:rPr lang="en-US" sz="1400" b="1">
                <a:solidFill>
                  <a:prstClr val="black"/>
                </a:solidFill>
                <a:latin typeface="Arial" pitchFamily="34" charset="0"/>
                <a:cs typeface="Arial" charset="0"/>
              </a:rPr>
              <a:t> – outgoing heat conduction into the soil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204788"/>
            <a:ext cx="7772400" cy="927100"/>
          </a:xfrm>
        </p:spPr>
        <p:txBody>
          <a:bodyPr/>
          <a:lstStyle/>
          <a:p>
            <a:r>
              <a:rPr lang="en-US"/>
              <a:t>Energy Budget for a Unit Area</a:t>
            </a:r>
          </a:p>
        </p:txBody>
      </p:sp>
    </p:spTree>
    <p:extLst>
      <p:ext uri="{BB962C8B-B14F-4D97-AF65-F5344CB8AC3E}">
        <p14:creationId xmlns:p14="http://schemas.microsoft.com/office/powerpoint/2010/main" val="4103202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00170" y="5898362"/>
            <a:ext cx="2470067" cy="102777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28" y="0"/>
            <a:ext cx="7772400" cy="7003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Turbulent transfer near the ground</a:t>
            </a:r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58351" y="5758617"/>
            <a:ext cx="844968" cy="13974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Picture 4" descr="Tarboton-1"/>
          <p:cNvPicPr>
            <a:picLocks noChangeAspect="1" noChangeArrowheads="1"/>
          </p:cNvPicPr>
          <p:nvPr/>
        </p:nvPicPr>
        <p:blipFill>
          <a:blip r:embed="rId2"/>
          <a:srcRect t="9659" r="23173" b="31310"/>
          <a:stretch>
            <a:fillRect/>
          </a:stretch>
        </p:blipFill>
        <p:spPr bwMode="auto">
          <a:xfrm rot="21540000">
            <a:off x="-27434" y="1072190"/>
            <a:ext cx="5708390" cy="2159545"/>
          </a:xfrm>
          <a:prstGeom prst="rect">
            <a:avLst/>
          </a:prstGeom>
          <a:noFill/>
        </p:spPr>
      </p:pic>
      <p:grpSp>
        <p:nvGrpSpPr>
          <p:cNvPr id="38" name="Group 3"/>
          <p:cNvGrpSpPr>
            <a:grpSpLocks/>
          </p:cNvGrpSpPr>
          <p:nvPr/>
        </p:nvGrpSpPr>
        <p:grpSpPr bwMode="auto">
          <a:xfrm>
            <a:off x="345444" y="3503221"/>
            <a:ext cx="4441825" cy="2916237"/>
            <a:chOff x="144" y="528"/>
            <a:chExt cx="5280" cy="3443"/>
          </a:xfrm>
        </p:grpSpPr>
        <p:pic>
          <p:nvPicPr>
            <p:cNvPr id="39" name="Picture 4" descr="Tarboton-2"/>
            <p:cNvPicPr>
              <a:picLocks noChangeAspect="1" noChangeArrowheads="1"/>
            </p:cNvPicPr>
            <p:nvPr/>
          </p:nvPicPr>
          <p:blipFill>
            <a:blip r:embed="rId3"/>
            <a:srcRect t="7170" r="6122" b="6783"/>
            <a:stretch>
              <a:fillRect/>
            </a:stretch>
          </p:blipFill>
          <p:spPr bwMode="auto">
            <a:xfrm>
              <a:off x="144" y="528"/>
              <a:ext cx="5280" cy="3443"/>
            </a:xfrm>
            <a:prstGeom prst="rect">
              <a:avLst/>
            </a:prstGeom>
            <a:noFill/>
          </p:spPr>
        </p:pic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432" y="3648"/>
              <a:ext cx="720" cy="288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spAutoFit/>
            </a:bodyPr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96793" y="1350533"/>
                <a:ext cx="3003066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793" y="1350533"/>
                <a:ext cx="3003066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0" y="6512789"/>
            <a:ext cx="199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  <a:cs typeface="Arial" charset="0"/>
              </a:rPr>
              <a:t>From Chow et al., 1988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00170" y="3503221"/>
            <a:ext cx="0" cy="23951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700170" y="5898362"/>
            <a:ext cx="247006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700170" y="4732316"/>
            <a:ext cx="305161" cy="1153280"/>
            <a:chOff x="6816436" y="4667003"/>
            <a:chExt cx="308759" cy="1223158"/>
          </a:xfrm>
        </p:grpSpPr>
        <p:sp>
          <p:nvSpPr>
            <p:cNvPr id="35" name="Freeform 34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04353" y="4732316"/>
            <a:ext cx="305161" cy="1153280"/>
            <a:chOff x="6816436" y="4667003"/>
            <a:chExt cx="308759" cy="1223158"/>
          </a:xfrm>
        </p:grpSpPr>
        <p:sp>
          <p:nvSpPr>
            <p:cNvPr id="43" name="Freeform 42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08536" y="4732316"/>
            <a:ext cx="305161" cy="1153280"/>
            <a:chOff x="6816436" y="4667003"/>
            <a:chExt cx="308759" cy="1223158"/>
          </a:xfrm>
        </p:grpSpPr>
        <p:sp>
          <p:nvSpPr>
            <p:cNvPr id="48" name="Freeform 47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12719" y="4732316"/>
            <a:ext cx="305161" cy="1153280"/>
            <a:chOff x="6816436" y="4667003"/>
            <a:chExt cx="308759" cy="1223158"/>
          </a:xfrm>
        </p:grpSpPr>
        <p:sp>
          <p:nvSpPr>
            <p:cNvPr id="53" name="Freeform 52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916902" y="4732316"/>
            <a:ext cx="305161" cy="1153280"/>
            <a:chOff x="6816436" y="4667003"/>
            <a:chExt cx="308759" cy="1223158"/>
          </a:xfrm>
        </p:grpSpPr>
        <p:sp>
          <p:nvSpPr>
            <p:cNvPr id="58" name="Freeform 57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221085" y="4732316"/>
            <a:ext cx="305161" cy="1153280"/>
            <a:chOff x="6816436" y="4667003"/>
            <a:chExt cx="308759" cy="1223158"/>
          </a:xfrm>
        </p:grpSpPr>
        <p:sp>
          <p:nvSpPr>
            <p:cNvPr id="63" name="Freeform 62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525268" y="4732316"/>
            <a:ext cx="305161" cy="1153280"/>
            <a:chOff x="6816436" y="4667003"/>
            <a:chExt cx="308759" cy="1223158"/>
          </a:xfrm>
        </p:grpSpPr>
        <p:sp>
          <p:nvSpPr>
            <p:cNvPr id="68" name="Freeform 67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829451" y="4732316"/>
            <a:ext cx="305161" cy="1153280"/>
            <a:chOff x="6816436" y="4667003"/>
            <a:chExt cx="308759" cy="1223158"/>
          </a:xfrm>
        </p:grpSpPr>
        <p:sp>
          <p:nvSpPr>
            <p:cNvPr id="73" name="Freeform 72"/>
            <p:cNvSpPr/>
            <p:nvPr/>
          </p:nvSpPr>
          <p:spPr>
            <a:xfrm>
              <a:off x="6943829" y="4667003"/>
              <a:ext cx="74488" cy="1223158"/>
            </a:xfrm>
            <a:custGeom>
              <a:avLst/>
              <a:gdLst>
                <a:gd name="connsiteX0" fmla="*/ 26987 w 74488"/>
                <a:gd name="connsiteY0" fmla="*/ 1223158 h 1223158"/>
                <a:gd name="connsiteX1" fmla="*/ 50737 w 74488"/>
                <a:gd name="connsiteY1" fmla="*/ 1163781 h 1223158"/>
                <a:gd name="connsiteX2" fmla="*/ 74488 w 74488"/>
                <a:gd name="connsiteY2" fmla="*/ 1021278 h 1223158"/>
                <a:gd name="connsiteX3" fmla="*/ 62613 w 74488"/>
                <a:gd name="connsiteY3" fmla="*/ 866898 h 1223158"/>
                <a:gd name="connsiteX4" fmla="*/ 50737 w 74488"/>
                <a:gd name="connsiteY4" fmla="*/ 819397 h 1223158"/>
                <a:gd name="connsiteX5" fmla="*/ 15111 w 74488"/>
                <a:gd name="connsiteY5" fmla="*/ 665018 h 1223158"/>
                <a:gd name="connsiteX6" fmla="*/ 15111 w 74488"/>
                <a:gd name="connsiteY6" fmla="*/ 368135 h 1223158"/>
                <a:gd name="connsiteX7" fmla="*/ 38862 w 74488"/>
                <a:gd name="connsiteY7" fmla="*/ 273132 h 1223158"/>
                <a:gd name="connsiteX8" fmla="*/ 50737 w 74488"/>
                <a:gd name="connsiteY8" fmla="*/ 0 h 122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8" h="1223158">
                  <a:moveTo>
                    <a:pt x="26987" y="1223158"/>
                  </a:moveTo>
                  <a:cubicBezTo>
                    <a:pt x="34904" y="1203366"/>
                    <a:pt x="46270" y="1184625"/>
                    <a:pt x="50737" y="1163781"/>
                  </a:cubicBezTo>
                  <a:cubicBezTo>
                    <a:pt x="98463" y="941060"/>
                    <a:pt x="39241" y="1127018"/>
                    <a:pt x="74488" y="1021278"/>
                  </a:cubicBezTo>
                  <a:cubicBezTo>
                    <a:pt x="70530" y="969818"/>
                    <a:pt x="68643" y="918156"/>
                    <a:pt x="62613" y="866898"/>
                  </a:cubicBezTo>
                  <a:cubicBezTo>
                    <a:pt x="60706" y="850689"/>
                    <a:pt x="54157" y="835356"/>
                    <a:pt x="50737" y="819397"/>
                  </a:cubicBezTo>
                  <a:cubicBezTo>
                    <a:pt x="19289" y="672642"/>
                    <a:pt x="41379" y="743817"/>
                    <a:pt x="15111" y="665018"/>
                  </a:cubicBezTo>
                  <a:cubicBezTo>
                    <a:pt x="-3718" y="533211"/>
                    <a:pt x="-6316" y="553839"/>
                    <a:pt x="15111" y="368135"/>
                  </a:cubicBezTo>
                  <a:cubicBezTo>
                    <a:pt x="18853" y="335708"/>
                    <a:pt x="38862" y="273132"/>
                    <a:pt x="38862" y="273132"/>
                  </a:cubicBezTo>
                  <a:cubicBezTo>
                    <a:pt x="51114" y="15842"/>
                    <a:pt x="50737" y="106972"/>
                    <a:pt x="50737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958940" y="5035069"/>
              <a:ext cx="166255" cy="273201"/>
            </a:xfrm>
            <a:custGeom>
              <a:avLst/>
              <a:gdLst>
                <a:gd name="connsiteX0" fmla="*/ 0 w 166255"/>
                <a:gd name="connsiteY0" fmla="*/ 273201 h 273201"/>
                <a:gd name="connsiteX1" fmla="*/ 23751 w 166255"/>
                <a:gd name="connsiteY1" fmla="*/ 213825 h 273201"/>
                <a:gd name="connsiteX2" fmla="*/ 35626 w 166255"/>
                <a:gd name="connsiteY2" fmla="*/ 178199 h 273201"/>
                <a:gd name="connsiteX3" fmla="*/ 83128 w 166255"/>
                <a:gd name="connsiteY3" fmla="*/ 106947 h 273201"/>
                <a:gd name="connsiteX4" fmla="*/ 106878 w 166255"/>
                <a:gd name="connsiteY4" fmla="*/ 71321 h 273201"/>
                <a:gd name="connsiteX5" fmla="*/ 130629 w 166255"/>
                <a:gd name="connsiteY5" fmla="*/ 35695 h 273201"/>
                <a:gd name="connsiteX6" fmla="*/ 166255 w 166255"/>
                <a:gd name="connsiteY6" fmla="*/ 69 h 2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55" h="273201">
                  <a:moveTo>
                    <a:pt x="0" y="273201"/>
                  </a:moveTo>
                  <a:cubicBezTo>
                    <a:pt x="7917" y="253409"/>
                    <a:pt x="16266" y="233784"/>
                    <a:pt x="23751" y="213825"/>
                  </a:cubicBezTo>
                  <a:cubicBezTo>
                    <a:pt x="28146" y="202104"/>
                    <a:pt x="29547" y="189141"/>
                    <a:pt x="35626" y="178199"/>
                  </a:cubicBezTo>
                  <a:cubicBezTo>
                    <a:pt x="49489" y="153246"/>
                    <a:pt x="67294" y="130698"/>
                    <a:pt x="83128" y="106947"/>
                  </a:cubicBezTo>
                  <a:lnTo>
                    <a:pt x="106878" y="71321"/>
                  </a:lnTo>
                  <a:lnTo>
                    <a:pt x="130629" y="35695"/>
                  </a:lnTo>
                  <a:cubicBezTo>
                    <a:pt x="156575" y="-3225"/>
                    <a:pt x="140107" y="69"/>
                    <a:pt x="166255" y="69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839938" y="5296395"/>
              <a:ext cx="190253" cy="237506"/>
            </a:xfrm>
            <a:custGeom>
              <a:avLst/>
              <a:gdLst>
                <a:gd name="connsiteX0" fmla="*/ 142752 w 142752"/>
                <a:gd name="connsiteY0" fmla="*/ 237506 h 237506"/>
                <a:gd name="connsiteX1" fmla="*/ 119001 w 142752"/>
                <a:gd name="connsiteY1" fmla="*/ 178130 h 237506"/>
                <a:gd name="connsiteX2" fmla="*/ 83375 w 142752"/>
                <a:gd name="connsiteY2" fmla="*/ 154379 h 237506"/>
                <a:gd name="connsiteX3" fmla="*/ 35874 w 142752"/>
                <a:gd name="connsiteY3" fmla="*/ 95002 h 237506"/>
                <a:gd name="connsiteX4" fmla="*/ 23999 w 142752"/>
                <a:gd name="connsiteY4" fmla="*/ 59376 h 237506"/>
                <a:gd name="connsiteX5" fmla="*/ 248 w 142752"/>
                <a:gd name="connsiteY5" fmla="*/ 0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52" h="237506">
                  <a:moveTo>
                    <a:pt x="142752" y="237506"/>
                  </a:moveTo>
                  <a:cubicBezTo>
                    <a:pt x="134835" y="217714"/>
                    <a:pt x="131391" y="195476"/>
                    <a:pt x="119001" y="178130"/>
                  </a:cubicBezTo>
                  <a:cubicBezTo>
                    <a:pt x="110705" y="166516"/>
                    <a:pt x="92291" y="165524"/>
                    <a:pt x="83375" y="154379"/>
                  </a:cubicBezTo>
                  <a:cubicBezTo>
                    <a:pt x="17821" y="72435"/>
                    <a:pt x="137974" y="163069"/>
                    <a:pt x="35874" y="95002"/>
                  </a:cubicBezTo>
                  <a:cubicBezTo>
                    <a:pt x="31916" y="83127"/>
                    <a:pt x="29597" y="70572"/>
                    <a:pt x="23999" y="59376"/>
                  </a:cubicBezTo>
                  <a:cubicBezTo>
                    <a:pt x="-4143" y="3091"/>
                    <a:pt x="248" y="45828"/>
                    <a:pt x="248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816436" y="4809506"/>
              <a:ext cx="142504" cy="249382"/>
            </a:xfrm>
            <a:custGeom>
              <a:avLst/>
              <a:gdLst>
                <a:gd name="connsiteX0" fmla="*/ 142504 w 142504"/>
                <a:gd name="connsiteY0" fmla="*/ 249382 h 249382"/>
                <a:gd name="connsiteX1" fmla="*/ 106878 w 142504"/>
                <a:gd name="connsiteY1" fmla="*/ 190006 h 249382"/>
                <a:gd name="connsiteX2" fmla="*/ 71252 w 142504"/>
                <a:gd name="connsiteY2" fmla="*/ 166255 h 249382"/>
                <a:gd name="connsiteX3" fmla="*/ 59377 w 142504"/>
                <a:gd name="connsiteY3" fmla="*/ 130629 h 249382"/>
                <a:gd name="connsiteX4" fmla="*/ 23751 w 142504"/>
                <a:gd name="connsiteY4" fmla="*/ 95003 h 249382"/>
                <a:gd name="connsiteX5" fmla="*/ 11876 w 142504"/>
                <a:gd name="connsiteY5" fmla="*/ 59377 h 249382"/>
                <a:gd name="connsiteX6" fmla="*/ 0 w 142504"/>
                <a:gd name="connsiteY6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504" h="249382">
                  <a:moveTo>
                    <a:pt x="142504" y="249382"/>
                  </a:moveTo>
                  <a:cubicBezTo>
                    <a:pt x="130629" y="229590"/>
                    <a:pt x="121899" y="207531"/>
                    <a:pt x="106878" y="190006"/>
                  </a:cubicBezTo>
                  <a:cubicBezTo>
                    <a:pt x="97590" y="179170"/>
                    <a:pt x="80168" y="177400"/>
                    <a:pt x="71252" y="166255"/>
                  </a:cubicBezTo>
                  <a:cubicBezTo>
                    <a:pt x="63432" y="156480"/>
                    <a:pt x="66321" y="141044"/>
                    <a:pt x="59377" y="130629"/>
                  </a:cubicBezTo>
                  <a:cubicBezTo>
                    <a:pt x="50061" y="116655"/>
                    <a:pt x="35626" y="106878"/>
                    <a:pt x="23751" y="95003"/>
                  </a:cubicBezTo>
                  <a:cubicBezTo>
                    <a:pt x="19793" y="83128"/>
                    <a:pt x="14912" y="71521"/>
                    <a:pt x="11876" y="59377"/>
                  </a:cubicBezTo>
                  <a:cubicBezTo>
                    <a:pt x="6981" y="39795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 20"/>
          <p:cNvSpPr/>
          <p:nvPr/>
        </p:nvSpPr>
        <p:spPr>
          <a:xfrm>
            <a:off x="5700170" y="3372596"/>
            <a:ext cx="1638161" cy="1579425"/>
          </a:xfrm>
          <a:custGeom>
            <a:avLst/>
            <a:gdLst>
              <a:gd name="connsiteX0" fmla="*/ 0 w 1413163"/>
              <a:gd name="connsiteY0" fmla="*/ 1341911 h 1341911"/>
              <a:gd name="connsiteX1" fmla="*/ 486888 w 1413163"/>
              <a:gd name="connsiteY1" fmla="*/ 1140031 h 1341911"/>
              <a:gd name="connsiteX2" fmla="*/ 1056904 w 1413163"/>
              <a:gd name="connsiteY2" fmla="*/ 617517 h 1341911"/>
              <a:gd name="connsiteX3" fmla="*/ 1413163 w 1413163"/>
              <a:gd name="connsiteY3" fmla="*/ 0 h 134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63" h="1341911">
                <a:moveTo>
                  <a:pt x="0" y="1341911"/>
                </a:moveTo>
                <a:cubicBezTo>
                  <a:pt x="155368" y="1301337"/>
                  <a:pt x="310737" y="1260763"/>
                  <a:pt x="486888" y="1140031"/>
                </a:cubicBezTo>
                <a:cubicBezTo>
                  <a:pt x="663039" y="1019299"/>
                  <a:pt x="902525" y="807522"/>
                  <a:pt x="1056904" y="617517"/>
                </a:cubicBezTo>
                <a:cubicBezTo>
                  <a:pt x="1211283" y="427512"/>
                  <a:pt x="1312223" y="213756"/>
                  <a:pt x="141316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00170" y="4940146"/>
            <a:ext cx="2470067" cy="29359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710070" y="5187546"/>
            <a:ext cx="2460167" cy="29242"/>
          </a:xfrm>
          <a:prstGeom prst="line">
            <a:avLst/>
          </a:prstGeom>
          <a:ln w="63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201011" y="4936745"/>
                <a:ext cx="567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011" y="4936745"/>
                <a:ext cx="56733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170237" y="4843900"/>
                <a:ext cx="567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237" y="4843900"/>
                <a:ext cx="5673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/>
          <p:nvPr/>
        </p:nvCxnSpPr>
        <p:spPr>
          <a:xfrm>
            <a:off x="8170237" y="4961339"/>
            <a:ext cx="0" cy="25544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5700170" y="4001984"/>
            <a:ext cx="12871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6044117" y="3540319"/>
                <a:ext cx="5695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117" y="3540319"/>
                <a:ext cx="56958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8400152" y="5142477"/>
                <a:ext cx="817340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𝑣𝑒𝑔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152" y="5142477"/>
                <a:ext cx="817340" cy="491738"/>
              </a:xfrm>
              <a:prstGeom prst="rect">
                <a:avLst/>
              </a:prstGeom>
              <a:blipFill rotWithShape="1">
                <a:blip r:embed="rId8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>
            <a:stCxn id="93" idx="0"/>
          </p:cNvCxnSpPr>
          <p:nvPr/>
        </p:nvCxnSpPr>
        <p:spPr>
          <a:xfrm flipV="1">
            <a:off x="8808822" y="4696691"/>
            <a:ext cx="0" cy="44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3" idx="2"/>
          </p:cNvCxnSpPr>
          <p:nvPr/>
        </p:nvCxnSpPr>
        <p:spPr>
          <a:xfrm>
            <a:off x="8808822" y="5634215"/>
            <a:ext cx="0" cy="264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7113720" y="3670570"/>
                <a:ext cx="1989712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≈0.7 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𝑣𝑒𝑔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720" y="3670570"/>
                <a:ext cx="1989712" cy="491738"/>
              </a:xfrm>
              <a:prstGeom prst="rect">
                <a:avLst/>
              </a:prstGeom>
              <a:blipFill rotWithShape="1"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7113720" y="4055149"/>
                <a:ext cx="1989712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≈0.1 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𝑣𝑒𝑔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720" y="4055149"/>
                <a:ext cx="1989712" cy="491738"/>
              </a:xfrm>
              <a:prstGeom prst="rect">
                <a:avLst/>
              </a:prstGeom>
              <a:blipFill rotWithShape="1">
                <a:blip r:embed="rId10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6004353" y="2450022"/>
                <a:ext cx="25276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=0.4 von Karman</a:t>
                </a:r>
                <a:endParaRPr lang="en-US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353" y="2450022"/>
                <a:ext cx="2527680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723" t="-10526" r="-168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7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152400" y="1524000"/>
            <a:ext cx="8915400" cy="3581400"/>
            <a:chOff x="96" y="960"/>
            <a:chExt cx="5616" cy="2256"/>
          </a:xfrm>
        </p:grpSpPr>
        <p:pic>
          <p:nvPicPr>
            <p:cNvPr id="27653" name="Picture 5" descr="Tarboton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" t="5710" r="7207" b="23869"/>
            <a:stretch>
              <a:fillRect/>
            </a:stretch>
          </p:blipFill>
          <p:spPr bwMode="auto">
            <a:xfrm>
              <a:off x="96" y="960"/>
              <a:ext cx="5616" cy="2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92" y="3024"/>
              <a:ext cx="110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64008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80772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7010400" y="3886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8736013" y="3913188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6477000" y="2743200"/>
            <a:ext cx="352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charset="0"/>
              </a:rPr>
              <a:t>T</a:t>
            </a:r>
            <a:r>
              <a:rPr lang="en-US" sz="1400" b="1" baseline="-25000">
                <a:solidFill>
                  <a:srgbClr val="FF0000"/>
                </a:solidFill>
                <a:latin typeface="Arial" pitchFamily="34" charset="0"/>
                <a:cs typeface="Arial" charset="0"/>
              </a:rPr>
              <a:t>a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010400" y="3657600"/>
            <a:ext cx="352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charset="0"/>
              </a:rPr>
              <a:t>T</a:t>
            </a:r>
            <a:r>
              <a:rPr lang="en-US" sz="1400" b="1" baseline="-25000">
                <a:solidFill>
                  <a:srgbClr val="FF0000"/>
                </a:solidFill>
                <a:latin typeface="Arial" pitchFamily="34" charset="0"/>
                <a:cs typeface="Arial" charset="0"/>
              </a:rPr>
              <a:t>s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8305800" y="2743200"/>
            <a:ext cx="3429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charset="0"/>
              </a:rPr>
              <a:t>e</a:t>
            </a:r>
            <a:r>
              <a:rPr lang="en-US" sz="1400" b="1" baseline="-25000">
                <a:solidFill>
                  <a:srgbClr val="FF0000"/>
                </a:solidFill>
                <a:latin typeface="Arial" pitchFamily="34" charset="0"/>
                <a:cs typeface="Arial" charset="0"/>
              </a:rPr>
              <a:t>a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8801100" y="3657600"/>
            <a:ext cx="3429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b">
            <a:spAutoFit/>
          </a:bodyPr>
          <a:lstStyle/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charset="0"/>
              </a:rPr>
              <a:t>e</a:t>
            </a:r>
            <a:r>
              <a:rPr lang="en-US" sz="1400" b="1" baseline="-25000">
                <a:solidFill>
                  <a:srgbClr val="FF0000"/>
                </a:solidFill>
                <a:latin typeface="Arial" pitchFamily="34" charset="0"/>
                <a:cs typeface="Arial" charset="0"/>
              </a:rPr>
              <a:t>s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65100" y="404813"/>
            <a:ext cx="88074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>
                <a:solidFill>
                  <a:prstClr val="black"/>
                </a:solidFill>
                <a:latin typeface="Arial" charset="0"/>
                <a:cs typeface="Arial" charset="0"/>
              </a:rPr>
              <a:t>Turbulent convection transports heat, vapor and momentum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91854"/>
              </p:ext>
            </p:extLst>
          </p:nvPr>
        </p:nvGraphicFramePr>
        <p:xfrm>
          <a:off x="547853" y="5357813"/>
          <a:ext cx="3302964" cy="127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6" name="Equation" r:id="rId4" imgW="1942920" imgH="749160" progId="Equation.3">
                  <p:embed/>
                </p:oleObj>
              </mc:Choice>
              <mc:Fallback>
                <p:oleObj name="Equation" r:id="rId4" imgW="1942920" imgH="7491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53" y="5357813"/>
                        <a:ext cx="3302964" cy="1273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444005"/>
              </p:ext>
            </p:extLst>
          </p:nvPr>
        </p:nvGraphicFramePr>
        <p:xfrm>
          <a:off x="511813" y="4686416"/>
          <a:ext cx="2792788" cy="53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7" name="Equation" r:id="rId6" imgW="1396394" imgH="266584" progId="Equation.3">
                  <p:embed/>
                </p:oleObj>
              </mc:Choice>
              <mc:Fallback>
                <p:oleObj name="Equation" r:id="rId6" imgW="1396394" imgH="26658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3" y="4686416"/>
                        <a:ext cx="2792788" cy="533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37924"/>
              </p:ext>
            </p:extLst>
          </p:nvPr>
        </p:nvGraphicFramePr>
        <p:xfrm>
          <a:off x="5168900" y="4953000"/>
          <a:ext cx="2768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8" name="Equation" r:id="rId8" imgW="1384300" imgH="241300" progId="Equation.3">
                  <p:embed/>
                </p:oleObj>
              </mc:Choice>
              <mc:Fallback>
                <p:oleObj name="Equation" r:id="rId8" imgW="1384300" imgH="241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4953000"/>
                        <a:ext cx="2768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58927"/>
              </p:ext>
            </p:extLst>
          </p:nvPr>
        </p:nvGraphicFramePr>
        <p:xfrm>
          <a:off x="5240338" y="5389563"/>
          <a:ext cx="29337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9" name="Equation" r:id="rId10" imgW="1726920" imgH="749160" progId="Equation.3">
                  <p:embed/>
                </p:oleObj>
              </mc:Choice>
              <mc:Fallback>
                <p:oleObj name="Equation" r:id="rId10" imgW="1726920" imgH="7491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5389563"/>
                        <a:ext cx="2933700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520047" y="2895600"/>
            <a:ext cx="0" cy="912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0047" y="3186760"/>
                <a:ext cx="6297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47" y="3186760"/>
                <a:ext cx="62978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522514" y="2894012"/>
            <a:ext cx="902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1312" y="2510135"/>
                <a:ext cx="5695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12" y="2510135"/>
                <a:ext cx="569580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085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Tarboton-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r="4159" b="25156"/>
          <a:stretch/>
        </p:blipFill>
        <p:spPr bwMode="auto">
          <a:xfrm>
            <a:off x="423400" y="540328"/>
            <a:ext cx="8175371" cy="306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5967" y="3306154"/>
            <a:ext cx="614867" cy="143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eaLnBrk="1" hangingPunct="1"/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05418" y="3506102"/>
            <a:ext cx="4099832" cy="3168373"/>
            <a:chOff x="3973218" y="2339435"/>
            <a:chExt cx="4102395" cy="3170353"/>
          </a:xfrm>
        </p:grpSpPr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3141503"/>
                </p:ext>
              </p:extLst>
            </p:nvPr>
          </p:nvGraphicFramePr>
          <p:xfrm>
            <a:off x="3973218" y="2339435"/>
            <a:ext cx="3972157" cy="3170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04" name="Document" r:id="rId4" imgW="3347640" imgH="2673047" progId="Word.Document.8">
                    <p:embed/>
                  </p:oleObj>
                </mc:Choice>
                <mc:Fallback>
                  <p:oleObj name="Document" r:id="rId4" imgW="3347640" imgH="2673047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218" y="2339435"/>
                          <a:ext cx="3972157" cy="3170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Oval 4"/>
            <p:cNvSpPr>
              <a:spLocks noChangeAspect="1" noChangeArrowheads="1"/>
            </p:cNvSpPr>
            <p:nvPr/>
          </p:nvSpPr>
          <p:spPr bwMode="auto">
            <a:xfrm>
              <a:off x="6788150" y="4213225"/>
              <a:ext cx="68263" cy="68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Line 5"/>
            <p:cNvSpPr>
              <a:spLocks noChangeAspect="1" noChangeShapeType="1"/>
            </p:cNvSpPr>
            <p:nvPr/>
          </p:nvSpPr>
          <p:spPr bwMode="auto">
            <a:xfrm flipH="1">
              <a:off x="6029325" y="4237038"/>
              <a:ext cx="735013" cy="158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Line 6"/>
            <p:cNvSpPr>
              <a:spLocks noChangeAspect="1" noChangeShapeType="1"/>
            </p:cNvSpPr>
            <p:nvPr/>
          </p:nvSpPr>
          <p:spPr bwMode="auto">
            <a:xfrm>
              <a:off x="6024563" y="4243388"/>
              <a:ext cx="1587" cy="5175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Text Box 7"/>
            <p:cNvSpPr txBox="1">
              <a:spLocks noChangeAspect="1" noChangeArrowheads="1"/>
            </p:cNvSpPr>
            <p:nvPr/>
          </p:nvSpPr>
          <p:spPr bwMode="auto">
            <a:xfrm>
              <a:off x="5646738" y="4270375"/>
              <a:ext cx="9159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800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d</a:t>
              </a:r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Line 8"/>
            <p:cNvSpPr>
              <a:spLocks noChangeAspect="1" noChangeShapeType="1"/>
            </p:cNvSpPr>
            <p:nvPr/>
          </p:nvSpPr>
          <p:spPr bwMode="auto">
            <a:xfrm>
              <a:off x="6815138" y="4249738"/>
              <a:ext cx="1587" cy="5175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Text Box 9"/>
            <p:cNvSpPr txBox="1">
              <a:spLocks noChangeAspect="1" noChangeArrowheads="1"/>
            </p:cNvSpPr>
            <p:nvPr/>
          </p:nvSpPr>
          <p:spPr bwMode="auto">
            <a:xfrm>
              <a:off x="6780213" y="4254500"/>
              <a:ext cx="4460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e</a:t>
              </a:r>
              <a:r>
                <a:rPr lang="en-US" sz="1800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Text Box 10"/>
            <p:cNvSpPr txBox="1">
              <a:spLocks noChangeAspect="1" noChangeArrowheads="1"/>
            </p:cNvSpPr>
            <p:nvPr/>
          </p:nvSpPr>
          <p:spPr bwMode="auto">
            <a:xfrm>
              <a:off x="6623050" y="4730750"/>
              <a:ext cx="9032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800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Line 11"/>
            <p:cNvSpPr>
              <a:spLocks noChangeAspect="1" noChangeShapeType="1"/>
            </p:cNvSpPr>
            <p:nvPr/>
          </p:nvSpPr>
          <p:spPr bwMode="auto">
            <a:xfrm>
              <a:off x="6797675" y="3609975"/>
              <a:ext cx="52705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Line 12"/>
            <p:cNvSpPr>
              <a:spLocks noChangeAspect="1" noChangeShapeType="1"/>
            </p:cNvSpPr>
            <p:nvPr/>
          </p:nvSpPr>
          <p:spPr bwMode="auto">
            <a:xfrm>
              <a:off x="7229475" y="3714750"/>
              <a:ext cx="1588" cy="1046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Text Box 13"/>
            <p:cNvSpPr txBox="1">
              <a:spLocks noChangeAspect="1" noChangeArrowheads="1"/>
            </p:cNvSpPr>
            <p:nvPr/>
          </p:nvSpPr>
          <p:spPr bwMode="auto">
            <a:xfrm>
              <a:off x="6992938" y="3963988"/>
              <a:ext cx="10826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e</a:t>
              </a:r>
              <a:r>
                <a:rPr lang="en-US" sz="1800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(T</a:t>
              </a:r>
              <a:r>
                <a:rPr lang="en-US" sz="1800" baseline="-250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4" name="Line 14"/>
            <p:cNvSpPr>
              <a:spLocks noChangeAspect="1" noChangeShapeType="1"/>
            </p:cNvSpPr>
            <p:nvPr/>
          </p:nvSpPr>
          <p:spPr bwMode="auto">
            <a:xfrm>
              <a:off x="6791325" y="3622675"/>
              <a:ext cx="1588" cy="5826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663575" y="0"/>
            <a:ext cx="7772400" cy="552450"/>
          </a:xfrm>
        </p:spPr>
        <p:txBody>
          <a:bodyPr>
            <a:normAutofit fontScale="90000"/>
          </a:bodyPr>
          <a:lstStyle/>
          <a:p>
            <a:r>
              <a:rPr lang="en-US" sz="4000"/>
              <a:t>Vapor Transport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10148"/>
              </p:ext>
            </p:extLst>
          </p:nvPr>
        </p:nvGraphicFramePr>
        <p:xfrm>
          <a:off x="6037438" y="3449433"/>
          <a:ext cx="260982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Equation" r:id="rId6" imgW="1739880" imgH="431640" progId="Equation.3">
                  <p:embed/>
                </p:oleObj>
              </mc:Choice>
              <mc:Fallback>
                <p:oleObj name="Equation" r:id="rId6" imgW="173988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438" y="3449433"/>
                        <a:ext cx="2609820" cy="647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967" y="3605340"/>
            <a:ext cx="4717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vapor pressure at the surface is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s</a:t>
            </a:r>
            <a:r>
              <a:rPr lang="en-US" dirty="0" smtClean="0"/>
              <a:t>); the vapor pressure of the overlying air is relative humidity times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</a:t>
            </a:r>
            <a:r>
              <a:rPr lang="en-US" dirty="0" smtClean="0"/>
              <a:t>(T</a:t>
            </a:r>
            <a:r>
              <a:rPr lang="en-US" baseline="-25000" dirty="0" smtClean="0"/>
              <a:t>a</a:t>
            </a:r>
            <a:r>
              <a:rPr lang="en-US" dirty="0" smtClean="0"/>
              <a:t>).  The rate of evaporation is proportional to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s</a:t>
            </a:r>
            <a:r>
              <a:rPr lang="en-US" dirty="0" smtClean="0"/>
              <a:t> – e</a:t>
            </a:r>
            <a:r>
              <a:rPr lang="en-US" baseline="-25000" dirty="0" smtClean="0"/>
              <a:t>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1680</TotalTime>
  <Words>584</Words>
  <Application>Microsoft Office PowerPoint</Application>
  <PresentationFormat>On-screen Show (4:3)</PresentationFormat>
  <Paragraphs>122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Times</vt:lpstr>
      <vt:lpstr>Times New Roman</vt:lpstr>
      <vt:lpstr>Blank Presentation</vt:lpstr>
      <vt:lpstr>2_Office Theme</vt:lpstr>
      <vt:lpstr>Equation</vt:lpstr>
      <vt:lpstr>Document</vt:lpstr>
      <vt:lpstr>Bitmap Image</vt:lpstr>
      <vt:lpstr>Evapotranspiration</vt:lpstr>
      <vt:lpstr>Water Balance Evaporation</vt:lpstr>
      <vt:lpstr>Standard Evaporation Rates</vt:lpstr>
      <vt:lpstr>ET involves</vt:lpstr>
      <vt:lpstr>Evaporative Energy Flux</vt:lpstr>
      <vt:lpstr>Energy Budget for a Unit Area</vt:lpstr>
      <vt:lpstr>Turbulent transfer near the ground</vt:lpstr>
      <vt:lpstr>PowerPoint Presentation</vt:lpstr>
      <vt:lpstr>Vapor Transport</vt:lpstr>
      <vt:lpstr>Mass Transfer / Aerodynamic Method</vt:lpstr>
      <vt:lpstr>Bowen Ratio</vt:lpstr>
      <vt:lpstr>Bowen Ratio Energy Balance Method</vt:lpstr>
      <vt:lpstr>PowerPoint Presentation</vt:lpstr>
      <vt:lpstr>Combination Method Concepts</vt:lpstr>
      <vt:lpstr>Combination  or Penman Method</vt:lpstr>
      <vt:lpstr>Priestley Taylor Method</vt:lpstr>
      <vt:lpstr>PowerPoint Presentation</vt:lpstr>
      <vt:lpstr>PowerPoint Presentation</vt:lpstr>
      <vt:lpstr>Summary of ET Equations</vt:lpstr>
      <vt:lpstr>Evapotranspiration Feedbacks</vt:lpstr>
      <vt:lpstr>Eddy Correlation Approach</vt:lpstr>
      <vt:lpstr>Evaporation Pan</vt:lpstr>
      <vt:lpstr>Method Information Requirements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 of Hydrology</dc:title>
  <dc:creator>David Tarboton</dc:creator>
  <cp:lastModifiedBy>David Tarboton</cp:lastModifiedBy>
  <cp:revision>67</cp:revision>
  <cp:lastPrinted>1999-01-22T14:18:54Z</cp:lastPrinted>
  <dcterms:created xsi:type="dcterms:W3CDTF">1999-01-09T01:39:50Z</dcterms:created>
  <dcterms:modified xsi:type="dcterms:W3CDTF">2016-11-28T14:35:17Z</dcterms:modified>
</cp:coreProperties>
</file>