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82" r:id="rId3"/>
    <p:sldId id="284" r:id="rId4"/>
    <p:sldId id="302" r:id="rId5"/>
    <p:sldId id="303" r:id="rId6"/>
    <p:sldId id="301" r:id="rId7"/>
    <p:sldId id="292" r:id="rId8"/>
    <p:sldId id="304" r:id="rId9"/>
    <p:sldId id="279" r:id="rId10"/>
    <p:sldId id="285" r:id="rId11"/>
    <p:sldId id="280" r:id="rId12"/>
    <p:sldId id="281" r:id="rId13"/>
    <p:sldId id="310" r:id="rId14"/>
    <p:sldId id="305" r:id="rId15"/>
    <p:sldId id="283" r:id="rId16"/>
    <p:sldId id="306" r:id="rId17"/>
    <p:sldId id="309" r:id="rId18"/>
    <p:sldId id="307" r:id="rId19"/>
    <p:sldId id="308" r:id="rId20"/>
    <p:sldId id="296" r:id="rId21"/>
    <p:sldId id="294" r:id="rId22"/>
    <p:sldId id="295" r:id="rId23"/>
    <p:sldId id="297" r:id="rId24"/>
    <p:sldId id="27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90C1"/>
    <a:srgbClr val="00ACC3"/>
    <a:srgbClr val="FF0009"/>
    <a:srgbClr val="032B44"/>
    <a:srgbClr val="9ACADB"/>
    <a:srgbClr val="C4D43F"/>
    <a:srgbClr val="FED1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03"/>
    <p:restoredTop sz="96327"/>
  </p:normalViewPr>
  <p:slideViewPr>
    <p:cSldViewPr snapToGrid="0" snapToObjects="1">
      <p:cViewPr varScale="1">
        <p:scale>
          <a:sx n="123" d="100"/>
          <a:sy n="123" d="100"/>
        </p:scale>
        <p:origin x="4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A0312B-9065-4801-BC3A-1F1583FD32B2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F665A3-9E84-429C-8C11-1E84029FF374}">
      <dgm:prSet phldrT="[Text]"/>
      <dgm:spPr/>
      <dgm:t>
        <a:bodyPr/>
        <a:lstStyle/>
        <a:p>
          <a:r>
            <a:rPr lang="en-US" dirty="0"/>
            <a:t>Form a search</a:t>
          </a:r>
        </a:p>
      </dgm:t>
    </dgm:pt>
    <dgm:pt modelId="{F02EDA8C-0058-42E3-8817-891D47FFFEF9}" type="parTrans" cxnId="{69535E0B-3955-4898-9F76-BB555EE97CCE}">
      <dgm:prSet/>
      <dgm:spPr/>
      <dgm:t>
        <a:bodyPr/>
        <a:lstStyle/>
        <a:p>
          <a:endParaRPr lang="en-US"/>
        </a:p>
      </dgm:t>
    </dgm:pt>
    <dgm:pt modelId="{FFD04B49-1971-4CB9-805C-B640BC0BF3A0}" type="sibTrans" cxnId="{69535E0B-3955-4898-9F76-BB555EE97CCE}">
      <dgm:prSet/>
      <dgm:spPr/>
      <dgm:t>
        <a:bodyPr/>
        <a:lstStyle/>
        <a:p>
          <a:endParaRPr lang="en-US"/>
        </a:p>
      </dgm:t>
    </dgm:pt>
    <dgm:pt modelId="{F77C38E8-0723-43A2-9FD7-DEAF37B1EBD4}">
      <dgm:prSet phldrT="[Text]"/>
      <dgm:spPr/>
      <dgm:t>
        <a:bodyPr/>
        <a:lstStyle/>
        <a:p>
          <a:r>
            <a:rPr lang="en-US" dirty="0"/>
            <a:t>Check subjects and index terms of a relevant result</a:t>
          </a:r>
        </a:p>
      </dgm:t>
    </dgm:pt>
    <dgm:pt modelId="{9A60A36C-4C77-4FF0-A02F-55B1929366F4}" type="parTrans" cxnId="{ACE32E78-DAAF-40CB-92A3-AA5CF02663DA}">
      <dgm:prSet/>
      <dgm:spPr/>
      <dgm:t>
        <a:bodyPr/>
        <a:lstStyle/>
        <a:p>
          <a:endParaRPr lang="en-US"/>
        </a:p>
      </dgm:t>
    </dgm:pt>
    <dgm:pt modelId="{D6A1E79F-FA50-4B5B-B859-D724DB79B216}" type="sibTrans" cxnId="{ACE32E78-DAAF-40CB-92A3-AA5CF02663DA}">
      <dgm:prSet/>
      <dgm:spPr/>
      <dgm:t>
        <a:bodyPr/>
        <a:lstStyle/>
        <a:p>
          <a:endParaRPr lang="en-US"/>
        </a:p>
      </dgm:t>
    </dgm:pt>
    <dgm:pt modelId="{9CE7941B-EC3A-4A0A-BDBB-7FDB799C49A5}">
      <dgm:prSet phldrT="[Text]"/>
      <dgm:spPr/>
      <dgm:t>
        <a:bodyPr/>
        <a:lstStyle/>
        <a:p>
          <a:r>
            <a:rPr lang="en-US" dirty="0"/>
            <a:t>Check if the relevant result is peer reviewed </a:t>
          </a:r>
        </a:p>
      </dgm:t>
    </dgm:pt>
    <dgm:pt modelId="{A8E98697-9730-424B-B29F-ED35C554CFCA}" type="parTrans" cxnId="{BF1643A7-5B33-4319-AAAD-78745964531F}">
      <dgm:prSet/>
      <dgm:spPr/>
      <dgm:t>
        <a:bodyPr/>
        <a:lstStyle/>
        <a:p>
          <a:endParaRPr lang="en-US"/>
        </a:p>
      </dgm:t>
    </dgm:pt>
    <dgm:pt modelId="{84627625-93AE-41C3-98E6-09CDB16BBCF6}" type="sibTrans" cxnId="{BF1643A7-5B33-4319-AAAD-78745964531F}">
      <dgm:prSet/>
      <dgm:spPr/>
      <dgm:t>
        <a:bodyPr/>
        <a:lstStyle/>
        <a:p>
          <a:endParaRPr lang="en-US"/>
        </a:p>
      </dgm:t>
    </dgm:pt>
    <dgm:pt modelId="{A5C180A4-8222-4F49-9C57-E56B52B8FAA5}">
      <dgm:prSet phldrT="[Text]"/>
      <dgm:spPr/>
      <dgm:t>
        <a:bodyPr/>
        <a:lstStyle/>
        <a:p>
          <a:r>
            <a:rPr lang="en-US" dirty="0"/>
            <a:t>Check the metrics of the result- who’s citing it?</a:t>
          </a:r>
        </a:p>
      </dgm:t>
    </dgm:pt>
    <dgm:pt modelId="{B953F0C1-6C45-4B2C-9D1F-D78C147DC447}" type="parTrans" cxnId="{2671B230-0CDF-4A5F-B3E6-9AC79A71199A}">
      <dgm:prSet/>
      <dgm:spPr/>
      <dgm:t>
        <a:bodyPr/>
        <a:lstStyle/>
        <a:p>
          <a:endParaRPr lang="en-US"/>
        </a:p>
      </dgm:t>
    </dgm:pt>
    <dgm:pt modelId="{BA99FD75-96E0-47EE-AB00-8E90A8D39D37}" type="sibTrans" cxnId="{2671B230-0CDF-4A5F-B3E6-9AC79A71199A}">
      <dgm:prSet/>
      <dgm:spPr/>
      <dgm:t>
        <a:bodyPr/>
        <a:lstStyle/>
        <a:p>
          <a:endParaRPr lang="en-US"/>
        </a:p>
      </dgm:t>
    </dgm:pt>
    <dgm:pt modelId="{1B354386-10B3-4F44-8509-86CB653203D4}">
      <dgm:prSet phldrT="[Text]"/>
      <dgm:spPr/>
      <dgm:t>
        <a:bodyPr/>
        <a:lstStyle/>
        <a:p>
          <a:r>
            <a:rPr lang="en-US" dirty="0"/>
            <a:t>Check the bibliography- who is the author citing?</a:t>
          </a:r>
        </a:p>
      </dgm:t>
    </dgm:pt>
    <dgm:pt modelId="{7AA3F89F-A5E8-43CC-B693-94009EA2B17E}" type="parTrans" cxnId="{CF4E3123-2739-49BC-9D65-A32F2F81E26D}">
      <dgm:prSet/>
      <dgm:spPr/>
      <dgm:t>
        <a:bodyPr/>
        <a:lstStyle/>
        <a:p>
          <a:endParaRPr lang="en-US"/>
        </a:p>
      </dgm:t>
    </dgm:pt>
    <dgm:pt modelId="{F1529887-1714-48B3-B3D6-D6BE04BBBFB7}" type="sibTrans" cxnId="{CF4E3123-2739-49BC-9D65-A32F2F81E26D}">
      <dgm:prSet/>
      <dgm:spPr/>
      <dgm:t>
        <a:bodyPr/>
        <a:lstStyle/>
        <a:p>
          <a:endParaRPr lang="en-US"/>
        </a:p>
      </dgm:t>
    </dgm:pt>
    <dgm:pt modelId="{DAAA1642-B240-4A45-8D1F-32FB50ECFEA5}" type="pres">
      <dgm:prSet presAssocID="{E7A0312B-9065-4801-BC3A-1F1583FD32B2}" presName="cycle" presStyleCnt="0">
        <dgm:presLayoutVars>
          <dgm:dir/>
          <dgm:resizeHandles val="exact"/>
        </dgm:presLayoutVars>
      </dgm:prSet>
      <dgm:spPr/>
    </dgm:pt>
    <dgm:pt modelId="{AA2AC5DC-1744-4362-A766-F39E37173DD6}" type="pres">
      <dgm:prSet presAssocID="{EEF665A3-9E84-429C-8C11-1E84029FF374}" presName="node" presStyleLbl="node1" presStyleIdx="0" presStyleCnt="5" custScaleX="113040" custScaleY="115400" custRadScaleRad="97467" custRadScaleInc="-6596">
        <dgm:presLayoutVars>
          <dgm:bulletEnabled val="1"/>
        </dgm:presLayoutVars>
      </dgm:prSet>
      <dgm:spPr/>
    </dgm:pt>
    <dgm:pt modelId="{C87D80C0-EBFF-413B-AF2B-DCEC7D7A5C4A}" type="pres">
      <dgm:prSet presAssocID="{FFD04B49-1971-4CB9-805C-B640BC0BF3A0}" presName="sibTrans" presStyleLbl="sibTrans2D1" presStyleIdx="0" presStyleCnt="5"/>
      <dgm:spPr/>
    </dgm:pt>
    <dgm:pt modelId="{A28077B8-4875-46E0-B017-A8E1493FE0F3}" type="pres">
      <dgm:prSet presAssocID="{FFD04B49-1971-4CB9-805C-B640BC0BF3A0}" presName="connectorText" presStyleLbl="sibTrans2D1" presStyleIdx="0" presStyleCnt="5"/>
      <dgm:spPr/>
    </dgm:pt>
    <dgm:pt modelId="{6C503877-7072-4597-ADFB-E3A9D4F727F7}" type="pres">
      <dgm:prSet presAssocID="{F77C38E8-0723-43A2-9FD7-DEAF37B1EBD4}" presName="node" presStyleLbl="node1" presStyleIdx="1" presStyleCnt="5" custScaleX="114656" custScaleY="112205" custRadScaleRad="98175" custRadScaleInc="19013">
        <dgm:presLayoutVars>
          <dgm:bulletEnabled val="1"/>
        </dgm:presLayoutVars>
      </dgm:prSet>
      <dgm:spPr/>
    </dgm:pt>
    <dgm:pt modelId="{8A96A8CA-3751-49DA-9D20-151639EA83C1}" type="pres">
      <dgm:prSet presAssocID="{D6A1E79F-FA50-4B5B-B859-D724DB79B216}" presName="sibTrans" presStyleLbl="sibTrans2D1" presStyleIdx="1" presStyleCnt="5"/>
      <dgm:spPr/>
    </dgm:pt>
    <dgm:pt modelId="{333FE407-68FA-40C4-89E8-E3DA921E763F}" type="pres">
      <dgm:prSet presAssocID="{D6A1E79F-FA50-4B5B-B859-D724DB79B216}" presName="connectorText" presStyleLbl="sibTrans2D1" presStyleIdx="1" presStyleCnt="5"/>
      <dgm:spPr/>
    </dgm:pt>
    <dgm:pt modelId="{2093A218-8221-42C1-A535-58848E63C097}" type="pres">
      <dgm:prSet presAssocID="{9CE7941B-EC3A-4A0A-BDBB-7FDB799C49A5}" presName="node" presStyleLbl="node1" presStyleIdx="2" presStyleCnt="5" custScaleX="111186" custScaleY="114739" custRadScaleRad="110944" custRadScaleInc="-279">
        <dgm:presLayoutVars>
          <dgm:bulletEnabled val="1"/>
        </dgm:presLayoutVars>
      </dgm:prSet>
      <dgm:spPr/>
    </dgm:pt>
    <dgm:pt modelId="{6272A53D-1175-439D-B253-D576BADF4CA7}" type="pres">
      <dgm:prSet presAssocID="{84627625-93AE-41C3-98E6-09CDB16BBCF6}" presName="sibTrans" presStyleLbl="sibTrans2D1" presStyleIdx="2" presStyleCnt="5"/>
      <dgm:spPr/>
    </dgm:pt>
    <dgm:pt modelId="{90A6054E-760E-46DB-918E-9B2A6FD906C7}" type="pres">
      <dgm:prSet presAssocID="{84627625-93AE-41C3-98E6-09CDB16BBCF6}" presName="connectorText" presStyleLbl="sibTrans2D1" presStyleIdx="2" presStyleCnt="5"/>
      <dgm:spPr/>
    </dgm:pt>
    <dgm:pt modelId="{AF143C1B-2758-41BD-8CE0-D42BC36E1CCE}" type="pres">
      <dgm:prSet presAssocID="{A5C180A4-8222-4F49-9C57-E56B52B8FAA5}" presName="node" presStyleLbl="node1" presStyleIdx="3" presStyleCnt="5" custScaleX="116170" custScaleY="111720" custRadScaleRad="106720" custRadScaleInc="-5516">
        <dgm:presLayoutVars>
          <dgm:bulletEnabled val="1"/>
        </dgm:presLayoutVars>
      </dgm:prSet>
      <dgm:spPr/>
    </dgm:pt>
    <dgm:pt modelId="{3338794D-3EB3-42C2-996C-4E2CC0B94D71}" type="pres">
      <dgm:prSet presAssocID="{BA99FD75-96E0-47EE-AB00-8E90A8D39D37}" presName="sibTrans" presStyleLbl="sibTrans2D1" presStyleIdx="3" presStyleCnt="5"/>
      <dgm:spPr/>
    </dgm:pt>
    <dgm:pt modelId="{6D4181A4-C6B9-4BC8-8B80-129849DF898D}" type="pres">
      <dgm:prSet presAssocID="{BA99FD75-96E0-47EE-AB00-8E90A8D39D37}" presName="connectorText" presStyleLbl="sibTrans2D1" presStyleIdx="3" presStyleCnt="5"/>
      <dgm:spPr/>
    </dgm:pt>
    <dgm:pt modelId="{DB47C02F-B3D1-409D-8C8F-997316A8510C}" type="pres">
      <dgm:prSet presAssocID="{1B354386-10B3-4F44-8509-86CB653203D4}" presName="node" presStyleLbl="node1" presStyleIdx="4" presStyleCnt="5" custScaleX="116698" custScaleY="117419" custRadScaleRad="96983" custRadScaleInc="-18627">
        <dgm:presLayoutVars>
          <dgm:bulletEnabled val="1"/>
        </dgm:presLayoutVars>
      </dgm:prSet>
      <dgm:spPr/>
    </dgm:pt>
    <dgm:pt modelId="{F65ED628-DDD2-4C67-889F-99533C6C7E4D}" type="pres">
      <dgm:prSet presAssocID="{F1529887-1714-48B3-B3D6-D6BE04BBBFB7}" presName="sibTrans" presStyleLbl="sibTrans2D1" presStyleIdx="4" presStyleCnt="5"/>
      <dgm:spPr/>
    </dgm:pt>
    <dgm:pt modelId="{EBAED3E2-D681-4A71-96A5-3C68725F05BE}" type="pres">
      <dgm:prSet presAssocID="{F1529887-1714-48B3-B3D6-D6BE04BBBFB7}" presName="connectorText" presStyleLbl="sibTrans2D1" presStyleIdx="4" presStyleCnt="5"/>
      <dgm:spPr/>
    </dgm:pt>
  </dgm:ptLst>
  <dgm:cxnLst>
    <dgm:cxn modelId="{69535E0B-3955-4898-9F76-BB555EE97CCE}" srcId="{E7A0312B-9065-4801-BC3A-1F1583FD32B2}" destId="{EEF665A3-9E84-429C-8C11-1E84029FF374}" srcOrd="0" destOrd="0" parTransId="{F02EDA8C-0058-42E3-8817-891D47FFFEF9}" sibTransId="{FFD04B49-1971-4CB9-805C-B640BC0BF3A0}"/>
    <dgm:cxn modelId="{04C16411-6F2F-4296-A693-4DCCFAE7A59A}" type="presOf" srcId="{EEF665A3-9E84-429C-8C11-1E84029FF374}" destId="{AA2AC5DC-1744-4362-A766-F39E37173DD6}" srcOrd="0" destOrd="0" presId="urn:microsoft.com/office/officeart/2005/8/layout/cycle2"/>
    <dgm:cxn modelId="{CF4E3123-2739-49BC-9D65-A32F2F81E26D}" srcId="{E7A0312B-9065-4801-BC3A-1F1583FD32B2}" destId="{1B354386-10B3-4F44-8509-86CB653203D4}" srcOrd="4" destOrd="0" parTransId="{7AA3F89F-A5E8-43CC-B693-94009EA2B17E}" sibTransId="{F1529887-1714-48B3-B3D6-D6BE04BBBFB7}"/>
    <dgm:cxn modelId="{2671B230-0CDF-4A5F-B3E6-9AC79A71199A}" srcId="{E7A0312B-9065-4801-BC3A-1F1583FD32B2}" destId="{A5C180A4-8222-4F49-9C57-E56B52B8FAA5}" srcOrd="3" destOrd="0" parTransId="{B953F0C1-6C45-4B2C-9D1F-D78C147DC447}" sibTransId="{BA99FD75-96E0-47EE-AB00-8E90A8D39D37}"/>
    <dgm:cxn modelId="{F9EE0539-6D5D-4CFB-A998-E6BDFA64D693}" type="presOf" srcId="{F1529887-1714-48B3-B3D6-D6BE04BBBFB7}" destId="{F65ED628-DDD2-4C67-889F-99533C6C7E4D}" srcOrd="0" destOrd="0" presId="urn:microsoft.com/office/officeart/2005/8/layout/cycle2"/>
    <dgm:cxn modelId="{ACE32E78-DAAF-40CB-92A3-AA5CF02663DA}" srcId="{E7A0312B-9065-4801-BC3A-1F1583FD32B2}" destId="{F77C38E8-0723-43A2-9FD7-DEAF37B1EBD4}" srcOrd="1" destOrd="0" parTransId="{9A60A36C-4C77-4FF0-A02F-55B1929366F4}" sibTransId="{D6A1E79F-FA50-4B5B-B859-D724DB79B216}"/>
    <dgm:cxn modelId="{48833999-CE14-4D15-A97E-3A31CC483C30}" type="presOf" srcId="{1B354386-10B3-4F44-8509-86CB653203D4}" destId="{DB47C02F-B3D1-409D-8C8F-997316A8510C}" srcOrd="0" destOrd="0" presId="urn:microsoft.com/office/officeart/2005/8/layout/cycle2"/>
    <dgm:cxn modelId="{69B0A39B-7E3C-452C-BECE-FDC60B5155C1}" type="presOf" srcId="{84627625-93AE-41C3-98E6-09CDB16BBCF6}" destId="{90A6054E-760E-46DB-918E-9B2A6FD906C7}" srcOrd="1" destOrd="0" presId="urn:microsoft.com/office/officeart/2005/8/layout/cycle2"/>
    <dgm:cxn modelId="{9052F3A3-CB9F-4DDE-8BC8-C04129AB9804}" type="presOf" srcId="{84627625-93AE-41C3-98E6-09CDB16BBCF6}" destId="{6272A53D-1175-439D-B253-D576BADF4CA7}" srcOrd="0" destOrd="0" presId="urn:microsoft.com/office/officeart/2005/8/layout/cycle2"/>
    <dgm:cxn modelId="{BF1643A7-5B33-4319-AAAD-78745964531F}" srcId="{E7A0312B-9065-4801-BC3A-1F1583FD32B2}" destId="{9CE7941B-EC3A-4A0A-BDBB-7FDB799C49A5}" srcOrd="2" destOrd="0" parTransId="{A8E98697-9730-424B-B29F-ED35C554CFCA}" sibTransId="{84627625-93AE-41C3-98E6-09CDB16BBCF6}"/>
    <dgm:cxn modelId="{2948FBB9-1A83-47EF-8B5E-897A82A62C31}" type="presOf" srcId="{BA99FD75-96E0-47EE-AB00-8E90A8D39D37}" destId="{3338794D-3EB3-42C2-996C-4E2CC0B94D71}" srcOrd="0" destOrd="0" presId="urn:microsoft.com/office/officeart/2005/8/layout/cycle2"/>
    <dgm:cxn modelId="{E31B13BB-6A75-4F4A-AF42-E934DF7556B8}" type="presOf" srcId="{E7A0312B-9065-4801-BC3A-1F1583FD32B2}" destId="{DAAA1642-B240-4A45-8D1F-32FB50ECFEA5}" srcOrd="0" destOrd="0" presId="urn:microsoft.com/office/officeart/2005/8/layout/cycle2"/>
    <dgm:cxn modelId="{F4FD00C5-93BD-4B3E-83B6-4A02E98DF6F1}" type="presOf" srcId="{D6A1E79F-FA50-4B5B-B859-D724DB79B216}" destId="{333FE407-68FA-40C4-89E8-E3DA921E763F}" srcOrd="1" destOrd="0" presId="urn:microsoft.com/office/officeart/2005/8/layout/cycle2"/>
    <dgm:cxn modelId="{62CBE6D0-51FC-46EA-B004-7382C8EC0D58}" type="presOf" srcId="{F77C38E8-0723-43A2-9FD7-DEAF37B1EBD4}" destId="{6C503877-7072-4597-ADFB-E3A9D4F727F7}" srcOrd="0" destOrd="0" presId="urn:microsoft.com/office/officeart/2005/8/layout/cycle2"/>
    <dgm:cxn modelId="{1F10A1D1-7DC9-40F7-8A1D-9E39297AE5B5}" type="presOf" srcId="{A5C180A4-8222-4F49-9C57-E56B52B8FAA5}" destId="{AF143C1B-2758-41BD-8CE0-D42BC36E1CCE}" srcOrd="0" destOrd="0" presId="urn:microsoft.com/office/officeart/2005/8/layout/cycle2"/>
    <dgm:cxn modelId="{D8465BDA-3E8A-412D-B41B-A258978E281B}" type="presOf" srcId="{FFD04B49-1971-4CB9-805C-B640BC0BF3A0}" destId="{A28077B8-4875-46E0-B017-A8E1493FE0F3}" srcOrd="1" destOrd="0" presId="urn:microsoft.com/office/officeart/2005/8/layout/cycle2"/>
    <dgm:cxn modelId="{2A4EB6DB-1E1E-44FC-A808-EC7A512C920E}" type="presOf" srcId="{F1529887-1714-48B3-B3D6-D6BE04BBBFB7}" destId="{EBAED3E2-D681-4A71-96A5-3C68725F05BE}" srcOrd="1" destOrd="0" presId="urn:microsoft.com/office/officeart/2005/8/layout/cycle2"/>
    <dgm:cxn modelId="{636FA9DC-549D-43D1-B6FF-AFA7D4A1305A}" type="presOf" srcId="{9CE7941B-EC3A-4A0A-BDBB-7FDB799C49A5}" destId="{2093A218-8221-42C1-A535-58848E63C097}" srcOrd="0" destOrd="0" presId="urn:microsoft.com/office/officeart/2005/8/layout/cycle2"/>
    <dgm:cxn modelId="{852BDDF3-6EC3-4A6D-B343-0315A3A3C0B1}" type="presOf" srcId="{D6A1E79F-FA50-4B5B-B859-D724DB79B216}" destId="{8A96A8CA-3751-49DA-9D20-151639EA83C1}" srcOrd="0" destOrd="0" presId="urn:microsoft.com/office/officeart/2005/8/layout/cycle2"/>
    <dgm:cxn modelId="{6EB5E5F3-5A5B-40C9-B535-6A56A220F4B4}" type="presOf" srcId="{BA99FD75-96E0-47EE-AB00-8E90A8D39D37}" destId="{6D4181A4-C6B9-4BC8-8B80-129849DF898D}" srcOrd="1" destOrd="0" presId="urn:microsoft.com/office/officeart/2005/8/layout/cycle2"/>
    <dgm:cxn modelId="{4DFC19F7-F348-4D21-87FB-42AF1ACD12E6}" type="presOf" srcId="{FFD04B49-1971-4CB9-805C-B640BC0BF3A0}" destId="{C87D80C0-EBFF-413B-AF2B-DCEC7D7A5C4A}" srcOrd="0" destOrd="0" presId="urn:microsoft.com/office/officeart/2005/8/layout/cycle2"/>
    <dgm:cxn modelId="{07AE1EB0-0442-4B4C-9959-F2A19050104C}" type="presParOf" srcId="{DAAA1642-B240-4A45-8D1F-32FB50ECFEA5}" destId="{AA2AC5DC-1744-4362-A766-F39E37173DD6}" srcOrd="0" destOrd="0" presId="urn:microsoft.com/office/officeart/2005/8/layout/cycle2"/>
    <dgm:cxn modelId="{A1AE048C-2E3C-48EE-A5EB-11F281502762}" type="presParOf" srcId="{DAAA1642-B240-4A45-8D1F-32FB50ECFEA5}" destId="{C87D80C0-EBFF-413B-AF2B-DCEC7D7A5C4A}" srcOrd="1" destOrd="0" presId="urn:microsoft.com/office/officeart/2005/8/layout/cycle2"/>
    <dgm:cxn modelId="{7BFB40E7-D766-4246-9FFC-D40F17875B81}" type="presParOf" srcId="{C87D80C0-EBFF-413B-AF2B-DCEC7D7A5C4A}" destId="{A28077B8-4875-46E0-B017-A8E1493FE0F3}" srcOrd="0" destOrd="0" presId="urn:microsoft.com/office/officeart/2005/8/layout/cycle2"/>
    <dgm:cxn modelId="{98E93726-6A0C-4DE2-8975-C6CD118756BC}" type="presParOf" srcId="{DAAA1642-B240-4A45-8D1F-32FB50ECFEA5}" destId="{6C503877-7072-4597-ADFB-E3A9D4F727F7}" srcOrd="2" destOrd="0" presId="urn:microsoft.com/office/officeart/2005/8/layout/cycle2"/>
    <dgm:cxn modelId="{12CBD246-01EE-419F-89F5-D49A05035B44}" type="presParOf" srcId="{DAAA1642-B240-4A45-8D1F-32FB50ECFEA5}" destId="{8A96A8CA-3751-49DA-9D20-151639EA83C1}" srcOrd="3" destOrd="0" presId="urn:microsoft.com/office/officeart/2005/8/layout/cycle2"/>
    <dgm:cxn modelId="{F6CAB1C4-1FDB-4602-A56B-5D133B232A29}" type="presParOf" srcId="{8A96A8CA-3751-49DA-9D20-151639EA83C1}" destId="{333FE407-68FA-40C4-89E8-E3DA921E763F}" srcOrd="0" destOrd="0" presId="urn:microsoft.com/office/officeart/2005/8/layout/cycle2"/>
    <dgm:cxn modelId="{5E17C7CF-FA61-4788-BCBC-FF4060399829}" type="presParOf" srcId="{DAAA1642-B240-4A45-8D1F-32FB50ECFEA5}" destId="{2093A218-8221-42C1-A535-58848E63C097}" srcOrd="4" destOrd="0" presId="urn:microsoft.com/office/officeart/2005/8/layout/cycle2"/>
    <dgm:cxn modelId="{6045F603-553E-4606-A00E-D6F6B81D14AE}" type="presParOf" srcId="{DAAA1642-B240-4A45-8D1F-32FB50ECFEA5}" destId="{6272A53D-1175-439D-B253-D576BADF4CA7}" srcOrd="5" destOrd="0" presId="urn:microsoft.com/office/officeart/2005/8/layout/cycle2"/>
    <dgm:cxn modelId="{6D56F804-11FC-4E70-AD78-2E82857EE312}" type="presParOf" srcId="{6272A53D-1175-439D-B253-D576BADF4CA7}" destId="{90A6054E-760E-46DB-918E-9B2A6FD906C7}" srcOrd="0" destOrd="0" presId="urn:microsoft.com/office/officeart/2005/8/layout/cycle2"/>
    <dgm:cxn modelId="{46BC0937-61EB-4550-BDF2-AF5E3490731C}" type="presParOf" srcId="{DAAA1642-B240-4A45-8D1F-32FB50ECFEA5}" destId="{AF143C1B-2758-41BD-8CE0-D42BC36E1CCE}" srcOrd="6" destOrd="0" presId="urn:microsoft.com/office/officeart/2005/8/layout/cycle2"/>
    <dgm:cxn modelId="{4776C1CF-5B69-4DFE-94BB-F0F6C9EEF86F}" type="presParOf" srcId="{DAAA1642-B240-4A45-8D1F-32FB50ECFEA5}" destId="{3338794D-3EB3-42C2-996C-4E2CC0B94D71}" srcOrd="7" destOrd="0" presId="urn:microsoft.com/office/officeart/2005/8/layout/cycle2"/>
    <dgm:cxn modelId="{0F93351A-6F2B-4D23-A21D-E146E25E90AF}" type="presParOf" srcId="{3338794D-3EB3-42C2-996C-4E2CC0B94D71}" destId="{6D4181A4-C6B9-4BC8-8B80-129849DF898D}" srcOrd="0" destOrd="0" presId="urn:microsoft.com/office/officeart/2005/8/layout/cycle2"/>
    <dgm:cxn modelId="{27A7BFC1-11BF-40D9-971C-38A90E38474B}" type="presParOf" srcId="{DAAA1642-B240-4A45-8D1F-32FB50ECFEA5}" destId="{DB47C02F-B3D1-409D-8C8F-997316A8510C}" srcOrd="8" destOrd="0" presId="urn:microsoft.com/office/officeart/2005/8/layout/cycle2"/>
    <dgm:cxn modelId="{A9CB15D9-50A8-490F-8421-64AF594B2DDD}" type="presParOf" srcId="{DAAA1642-B240-4A45-8D1F-32FB50ECFEA5}" destId="{F65ED628-DDD2-4C67-889F-99533C6C7E4D}" srcOrd="9" destOrd="0" presId="urn:microsoft.com/office/officeart/2005/8/layout/cycle2"/>
    <dgm:cxn modelId="{211EF6E6-4724-4811-B462-5872B5A42435}" type="presParOf" srcId="{F65ED628-DDD2-4C67-889F-99533C6C7E4D}" destId="{EBAED3E2-D681-4A71-96A5-3C68725F05BE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2AC5DC-1744-4362-A766-F39E37173DD6}">
      <dsp:nvSpPr>
        <dsp:cNvPr id="0" name=""/>
        <dsp:cNvSpPr/>
      </dsp:nvSpPr>
      <dsp:spPr>
        <a:xfrm>
          <a:off x="3005455" y="-61520"/>
          <a:ext cx="1678429" cy="17134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Form a search</a:t>
          </a:r>
        </a:p>
      </dsp:txBody>
      <dsp:txXfrm>
        <a:off x="3251255" y="189412"/>
        <a:ext cx="1186829" cy="1211607"/>
      </dsp:txXfrm>
    </dsp:sp>
    <dsp:sp modelId="{C87D80C0-EBFF-413B-AF2B-DCEC7D7A5C4A}">
      <dsp:nvSpPr>
        <dsp:cNvPr id="0" name=""/>
        <dsp:cNvSpPr/>
      </dsp:nvSpPr>
      <dsp:spPr>
        <a:xfrm rot="2279594">
          <a:off x="4596019" y="1281351"/>
          <a:ext cx="383622" cy="5011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4608213" y="1346154"/>
        <a:ext cx="268535" cy="300673"/>
      </dsp:txXfrm>
    </dsp:sp>
    <dsp:sp modelId="{6C503877-7072-4597-ADFB-E3A9D4F727F7}">
      <dsp:nvSpPr>
        <dsp:cNvPr id="0" name=""/>
        <dsp:cNvSpPr/>
      </dsp:nvSpPr>
      <dsp:spPr>
        <a:xfrm>
          <a:off x="4895671" y="1448009"/>
          <a:ext cx="1702424" cy="16660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Check subjects and index terms of a relevant result</a:t>
          </a:r>
        </a:p>
      </dsp:txBody>
      <dsp:txXfrm>
        <a:off x="5144985" y="1691994"/>
        <a:ext cx="1203796" cy="1178061"/>
      </dsp:txXfrm>
    </dsp:sp>
    <dsp:sp modelId="{8A96A8CA-3751-49DA-9D20-151639EA83C1}">
      <dsp:nvSpPr>
        <dsp:cNvPr id="0" name=""/>
        <dsp:cNvSpPr/>
      </dsp:nvSpPr>
      <dsp:spPr>
        <a:xfrm rot="6432904">
          <a:off x="5378033" y="2965816"/>
          <a:ext cx="158080" cy="5011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 rot="10800000">
        <a:off x="5408763" y="3043391"/>
        <a:ext cx="110656" cy="300673"/>
      </dsp:txXfrm>
    </dsp:sp>
    <dsp:sp modelId="{2093A218-8221-42C1-A535-58848E63C097}">
      <dsp:nvSpPr>
        <dsp:cNvPr id="0" name=""/>
        <dsp:cNvSpPr/>
      </dsp:nvSpPr>
      <dsp:spPr>
        <a:xfrm>
          <a:off x="4334769" y="3322638"/>
          <a:ext cx="1650901" cy="17036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Check if the relevant result is peer reviewed </a:t>
          </a:r>
        </a:p>
      </dsp:txBody>
      <dsp:txXfrm>
        <a:off x="4576538" y="3572133"/>
        <a:ext cx="1167363" cy="1204666"/>
      </dsp:txXfrm>
    </dsp:sp>
    <dsp:sp modelId="{6272A53D-1175-439D-B253-D576BADF4CA7}">
      <dsp:nvSpPr>
        <dsp:cNvPr id="0" name=""/>
        <dsp:cNvSpPr/>
      </dsp:nvSpPr>
      <dsp:spPr>
        <a:xfrm rot="10800000">
          <a:off x="3822779" y="3923905"/>
          <a:ext cx="361806" cy="5011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 rot="10800000">
        <a:off x="3931321" y="4024130"/>
        <a:ext cx="253264" cy="300673"/>
      </dsp:txXfrm>
    </dsp:sp>
    <dsp:sp modelId="{AF143C1B-2758-41BD-8CE0-D42BC36E1CCE}">
      <dsp:nvSpPr>
        <dsp:cNvPr id="0" name=""/>
        <dsp:cNvSpPr/>
      </dsp:nvSpPr>
      <dsp:spPr>
        <a:xfrm>
          <a:off x="1927211" y="3345051"/>
          <a:ext cx="1724904" cy="16588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Check the metrics of the result- who’s citing it?</a:t>
          </a:r>
        </a:p>
      </dsp:txBody>
      <dsp:txXfrm>
        <a:off x="2179817" y="3587981"/>
        <a:ext cx="1219692" cy="1172970"/>
      </dsp:txXfrm>
    </dsp:sp>
    <dsp:sp modelId="{3338794D-3EB3-42C2-996C-4E2CC0B94D71}">
      <dsp:nvSpPr>
        <dsp:cNvPr id="0" name=""/>
        <dsp:cNvSpPr/>
      </dsp:nvSpPr>
      <dsp:spPr>
        <a:xfrm rot="15029056">
          <a:off x="2381252" y="2999499"/>
          <a:ext cx="161551" cy="5011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 rot="10800000">
        <a:off x="2413580" y="3122564"/>
        <a:ext cx="113086" cy="300673"/>
      </dsp:txXfrm>
    </dsp:sp>
    <dsp:sp modelId="{DB47C02F-B3D1-409D-8C8F-997316A8510C}">
      <dsp:nvSpPr>
        <dsp:cNvPr id="0" name=""/>
        <dsp:cNvSpPr/>
      </dsp:nvSpPr>
      <dsp:spPr>
        <a:xfrm>
          <a:off x="1252202" y="1409298"/>
          <a:ext cx="1732744" cy="17434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Check the bibliography- who is the author citing?</a:t>
          </a:r>
        </a:p>
      </dsp:txBody>
      <dsp:txXfrm>
        <a:off x="1505956" y="1664620"/>
        <a:ext cx="1225236" cy="1232805"/>
      </dsp:txXfrm>
    </dsp:sp>
    <dsp:sp modelId="{F65ED628-DDD2-4C67-889F-99533C6C7E4D}">
      <dsp:nvSpPr>
        <dsp:cNvPr id="0" name=""/>
        <dsp:cNvSpPr/>
      </dsp:nvSpPr>
      <dsp:spPr>
        <a:xfrm rot="19156704">
          <a:off x="2834586" y="1285851"/>
          <a:ext cx="298034" cy="5011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2845410" y="1415241"/>
        <a:ext cx="208624" cy="3006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AF858C-7BE4-644D-B106-69FF072877B7}" type="datetimeFigureOut">
              <a:rPr lang="en-US" smtClean="0"/>
              <a:t>9/21/22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A6A446-E8F8-C744-9714-45D300D8C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294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6A446-E8F8-C744-9714-45D300D8C7E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3852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48961-4D33-6D48-B1A5-7208FDE3B62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6627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48961-4D33-6D48-B1A5-7208FDE3B62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289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48961-4D33-6D48-B1A5-7208FDE3B62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1156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48961-4D33-6D48-B1A5-7208FDE3B62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91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48961-4D33-6D48-B1A5-7208FDE3B62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441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48961-4D33-6D48-B1A5-7208FDE3B62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2294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48961-4D33-6D48-B1A5-7208FDE3B62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9898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6A446-E8F8-C744-9714-45D300D8C7E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0970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6A446-E8F8-C744-9714-45D300D8C7E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753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6A446-E8F8-C744-9714-45D300D8C7E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360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going to be a lot of information, but I will be sharing this with you and it has links to all of this information and you can always reach out if you have any questions!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6A446-E8F8-C744-9714-45D300D8C7E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916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6A446-E8F8-C744-9714-45D300D8C7E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088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6A446-E8F8-C744-9714-45D300D8C7E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124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6A446-E8F8-C744-9714-45D300D8C7E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9751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6A446-E8F8-C744-9714-45D300D8C7E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2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description: infographic of the search cycle. Circles with text inside are connected by arrows. The text reads: Form a search (arrow) check subjects and index terms of a relevant result (arrow) check if the relevant result is peer reviewed (arrow) check the metrics of the result- who’s citing it? (arrow) check the bibliography- who is the author citing? (final arrow points back to “form a search”)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48961-4D33-6D48-B1A5-7208FDE3B62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503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48961-4D33-6D48-B1A5-7208FDE3B62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683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0765E-7766-894B-A252-A7B0CB853B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7469" y="798652"/>
            <a:ext cx="3657600" cy="41148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B52D45-1AD5-654A-A02D-3ACF664192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7469" y="5218707"/>
            <a:ext cx="3657600" cy="9144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981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ACD42-96EB-6345-8F68-52F3409C4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822324"/>
            <a:ext cx="9601200" cy="91440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D8AB0-CE99-924E-970E-114701269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0" y="1894820"/>
            <a:ext cx="4702175" cy="631451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87C16C-77A1-DF46-9F40-EF5ADD24DF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5400" y="2684369"/>
            <a:ext cx="4702175" cy="273927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BC92D3-DD99-8E49-BE0C-223842C8F9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94820"/>
            <a:ext cx="4724400" cy="63145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657BB2-D18F-FD41-A5C6-12C1FFF30B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84369"/>
            <a:ext cx="4724400" cy="273927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442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ACD42-96EB-6345-8F68-52F3409C4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822324"/>
            <a:ext cx="9601200" cy="91440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D8AB0-CE99-924E-970E-114701269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0" y="1894820"/>
            <a:ext cx="4702175" cy="631451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87C16C-77A1-DF46-9F40-EF5ADD24DF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5400" y="2684369"/>
            <a:ext cx="4702175" cy="273927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BC92D3-DD99-8E49-BE0C-223842C8F9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94820"/>
            <a:ext cx="4724400" cy="63145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657BB2-D18F-FD41-A5C6-12C1FFF30B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84369"/>
            <a:ext cx="4724400" cy="273927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0AC215-903D-694B-844C-5713888F5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54FAB-C890-A948-84FF-5EBA2E12F780}" type="datetimeFigureOut">
              <a:rPr lang="en-US" smtClean="0"/>
              <a:t>9/21/22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31CE51-B249-CE42-AF79-11E1219A5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B86CC3-6B60-6344-AC7E-915C28FCB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9826B-506C-974B-9025-3F20E7037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577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987FC-74A7-C445-AF6A-A3441E9BB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987425"/>
            <a:ext cx="3932237" cy="106997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B25C8-586C-474D-9C2E-27AAB1A22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7789" y="987426"/>
            <a:ext cx="5508811" cy="46603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D0996A-6192-9346-A728-8D87DA19C4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5400" y="2214283"/>
            <a:ext cx="3932237" cy="343348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08200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987FC-74A7-C445-AF6A-A3441E9BB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987425"/>
            <a:ext cx="3932237" cy="106997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B25C8-586C-474D-9C2E-27AAB1A22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7789" y="987426"/>
            <a:ext cx="5508811" cy="46603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D0996A-6192-9346-A728-8D87DA19C4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5400" y="2214283"/>
            <a:ext cx="3932237" cy="343348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26E6A0-7789-634F-81B1-F383A8862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54FAB-C890-A948-84FF-5EBA2E12F780}" type="datetimeFigureOut">
              <a:rPr lang="en-US" smtClean="0"/>
              <a:t>9/21/22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CD9A1C-5879-9245-9F3F-58F967CA7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ECE25B-293B-E943-BEC7-76D7ECD0D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9826B-506C-974B-9025-3F20E7037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525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76614-A068-E94F-9996-3A199B0C2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654683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76614-A068-E94F-9996-3A199B0C2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66A73F-C5DB-B14F-9595-3EF2487F5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54FAB-C890-A948-84FF-5EBA2E12F780}" type="datetimeFigureOut">
              <a:rPr lang="en-US" smtClean="0"/>
              <a:t>9/21/22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062081-AFEB-6A41-86D0-2D3CAECD2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39860E-30B7-0644-BCA6-82B54C097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9826B-506C-974B-9025-3F20E7037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407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95871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607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3546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0765E-7766-894B-A252-A7B0CB853B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2860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B52D45-1AD5-654A-A02D-3ACF664192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02423"/>
            <a:ext cx="9144000" cy="1367118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671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0765E-7766-894B-A252-A7B0CB853B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2860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B52D45-1AD5-654A-A02D-3ACF664192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02423"/>
            <a:ext cx="9144000" cy="1367118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E7905-FFED-1C42-B8D7-6CAA95A6C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54FAB-C890-A948-84FF-5EBA2E12F780}" type="datetimeFigureOut">
              <a:rPr lang="en-US" smtClean="0"/>
              <a:t>9/21/22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E461E-D1CF-FD45-9ED7-96C586D70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0C412-EE07-7747-B0BF-77FEE2BEC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9826B-506C-974B-9025-3F20E7037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87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35D23-A5F6-6B48-A42A-935E8AC9E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B70D4-48E7-1149-A959-24FBCBCAAC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244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35D23-A5F6-6B48-A42A-935E8AC9E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B70D4-48E7-1149-A959-24FBCBCAAC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43BF87-21C0-9E41-A39A-299D422BD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54FAB-C890-A948-84FF-5EBA2E12F780}" type="datetimeFigureOut">
              <a:rPr lang="en-US" smtClean="0"/>
              <a:t>9/21/22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D7A8E-73EE-3C4F-B379-1BDA5EE84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7B75A2-06D3-6048-82EF-ECEE7338C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9826B-506C-974B-9025-3F20E7037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700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35CDB-6AD4-B845-B29E-73687431E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709738"/>
            <a:ext cx="9601200" cy="2745721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90EFA-7E3D-1F44-9DBA-F4189528C6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0" y="4589464"/>
            <a:ext cx="9601200" cy="91486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0684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35CDB-6AD4-B845-B29E-73687431E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709738"/>
            <a:ext cx="9601200" cy="2745721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90EFA-7E3D-1F44-9DBA-F4189528C6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0" y="4589464"/>
            <a:ext cx="9601200" cy="91486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F02A0-201A-594C-AEE8-9B6F97E94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54FAB-C890-A948-84FF-5EBA2E12F780}" type="datetimeFigureOut">
              <a:rPr lang="en-US" smtClean="0"/>
              <a:t>9/21/22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F2EED5-5F39-F142-8D06-E52878F25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B421A3-3FA0-6A46-8FA6-54213510C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9826B-506C-974B-9025-3F20E7037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083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B0E88-9ED9-784F-B512-D32F390D6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A7545-AB35-DD4C-845D-34D201058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5400" y="1969061"/>
            <a:ext cx="4724400" cy="38848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AC77C6-7451-0A43-9C2A-F559FFDCAF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69061"/>
            <a:ext cx="4724400" cy="38848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263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B0E88-9ED9-784F-B512-D32F390D6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A7545-AB35-DD4C-845D-34D201058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5400" y="1969061"/>
            <a:ext cx="4724400" cy="38848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AC77C6-7451-0A43-9C2A-F559FFDCAF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69061"/>
            <a:ext cx="4724400" cy="38848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AB231-8007-4E4C-8B41-EC08D4371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54FAB-C890-A948-84FF-5EBA2E12F780}" type="datetimeFigureOut">
              <a:rPr lang="en-US" smtClean="0"/>
              <a:t>9/21/22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E90630-FF6B-3B4D-8EFF-247EBF1E0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50CB3-D29B-EA40-9B17-E9D60509E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9826B-506C-974B-9025-3F20E7037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610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AF7A45-F65C-6342-B9CC-7E4F22A7C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822325"/>
            <a:ext cx="96012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9A7110-7FAB-1B42-A9F3-B838EDA7D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0" y="1942165"/>
            <a:ext cx="9601200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C48E06-AD99-EE48-ACC7-33B9EA50BF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</a:lstStyle>
          <a:p>
            <a:fld id="{BCB54FAB-C890-A948-84FF-5EBA2E12F780}" type="datetimeFigureOut">
              <a:rPr lang="en-US" smtClean="0"/>
              <a:pPr/>
              <a:t>9/21/22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6E189B-9322-4C44-ACCA-F389920297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6EDB56-4158-6C40-BFBC-32B6A3D68B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</a:lstStyle>
          <a:p>
            <a:fld id="{7DD9826B-506C-974B-9025-3F20E70373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810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8" r:id="rId3"/>
    <p:sldLayoutId id="2147483650" r:id="rId4"/>
    <p:sldLayoutId id="2147483659" r:id="rId5"/>
    <p:sldLayoutId id="2147483651" r:id="rId6"/>
    <p:sldLayoutId id="2147483660" r:id="rId7"/>
    <p:sldLayoutId id="2147483652" r:id="rId8"/>
    <p:sldLayoutId id="2147483661" r:id="rId9"/>
    <p:sldLayoutId id="2147483653" r:id="rId10"/>
    <p:sldLayoutId id="2147483662" r:id="rId11"/>
    <p:sldLayoutId id="2147483656" r:id="rId12"/>
    <p:sldLayoutId id="2147483663" r:id="rId13"/>
    <p:sldLayoutId id="2147483654" r:id="rId14"/>
    <p:sldLayoutId id="2147483664" r:id="rId15"/>
    <p:sldLayoutId id="2147483666" r:id="rId16"/>
    <p:sldLayoutId id="2147483655" r:id="rId17"/>
    <p:sldLayoutId id="214748366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Helvetica" pitchFamily="2" charset="0"/>
          <a:ea typeface="+mj-ea"/>
          <a:cs typeface="Gill Sans" panose="020B05020201040202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libguides.usu.edu/keyword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libguides.usu.edu/boolean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instr.iastate.libguides.com/predatory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doaj.org/" TargetMode="External"/><Relationship Id="rId4" Type="http://schemas.openxmlformats.org/officeDocument/2006/relationships/hyperlink" Target="https://thinkchecksubmit.org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libguides.usu.edu/c.php?g=941870&amp;p=6789054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libguides.usu.edu/c.php?g=941870&amp;p=6789054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jen.kirk@usu.edu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hyperlink" Target="mailto:kaitlin.luder@usu.edu" TargetMode="Externa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talcommons.usu.edu/" TargetMode="External"/><Relationship Id="rId2" Type="http://schemas.openxmlformats.org/officeDocument/2006/relationships/hyperlink" Target="https://libguides.usu.edu/openaccess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mailto:erica.finch@usu.edu" TargetMode="External"/><Relationship Id="rId4" Type="http://schemas.openxmlformats.org/officeDocument/2006/relationships/image" Target="../media/image1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orcid.org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researchdata@usu.edu" TargetMode="External"/><Relationship Id="rId2" Type="http://schemas.openxmlformats.org/officeDocument/2006/relationships/hyperlink" Target="https://library.usu.edu/data-management/index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gradschool.usu.edu/academics/final-defense.php" TargetMode="External"/><Relationship Id="rId2" Type="http://schemas.openxmlformats.org/officeDocument/2006/relationships/hyperlink" Target="https://gradschool.usu.edu/academics/thesis-session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g"/><Relationship Id="rId5" Type="http://schemas.openxmlformats.org/officeDocument/2006/relationships/hyperlink" Target="mailto:becky.thoms@usu.edu" TargetMode="External"/><Relationship Id="rId4" Type="http://schemas.openxmlformats.org/officeDocument/2006/relationships/hyperlink" Target="https://gradschool.usu.edu/files/publication-guide-2022.pdf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ary.usu.edu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libguides.usu.edu/prf.php?account_id=327529" TargetMode="External"/><Relationship Id="rId4" Type="http://schemas.openxmlformats.org/officeDocument/2006/relationships/hyperlink" Target="https://library.usu.edu/about/staff_directory/staff_files/katieluder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ary.usu.edu/find/databases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zotero.org/" TargetMode="External"/><Relationship Id="rId4" Type="http://schemas.openxmlformats.org/officeDocument/2006/relationships/hyperlink" Target="https://library.usu.edu/services/rsdd/index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library.usu.edu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hyperlink" Target="https://libguides.usu.edu/interlibraryloan" TargetMode="External"/><Relationship Id="rId4" Type="http://schemas.openxmlformats.org/officeDocument/2006/relationships/hyperlink" Target="https://libguides.usu.edu/leanlibrary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y.nicheacademy.com/usulibrarytutorials/course/8767" TargetMode="External"/><Relationship Id="rId2" Type="http://schemas.openxmlformats.org/officeDocument/2006/relationships/hyperlink" Target="https://www.zotero.org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BF53A-68D9-6D4E-A57C-15B29BEEA1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7468" y="127541"/>
            <a:ext cx="3657600" cy="2950837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Saving Time and Money with the Library</a:t>
            </a:r>
            <a:endParaRPr lang="en-US" b="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CC2C52-B17D-1047-AD85-8F3D1FEFD8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7468" y="5205814"/>
            <a:ext cx="3657600" cy="1374869"/>
          </a:xfrm>
        </p:spPr>
        <p:txBody>
          <a:bodyPr>
            <a:normAutofit/>
          </a:bodyPr>
          <a:lstStyle/>
          <a:p>
            <a:r>
              <a:rPr lang="en-US" sz="2800" dirty="0"/>
              <a:t>CEE Graduate Student Seminar</a:t>
            </a:r>
          </a:p>
          <a:p>
            <a:r>
              <a:rPr lang="en-US" sz="2400" dirty="0">
                <a:solidFill>
                  <a:srgbClr val="00ACC3"/>
                </a:solidFill>
              </a:rPr>
              <a:t>Fall 2022</a:t>
            </a:r>
          </a:p>
        </p:txBody>
      </p:sp>
    </p:spTree>
    <p:extLst>
      <p:ext uri="{BB962C8B-B14F-4D97-AF65-F5344CB8AC3E}">
        <p14:creationId xmlns:p14="http://schemas.microsoft.com/office/powerpoint/2010/main" val="3297986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2880" y="800392"/>
            <a:ext cx="7698523" cy="1212102"/>
          </a:xfrm>
        </p:spPr>
        <p:txBody>
          <a:bodyPr>
            <a:normAutofit/>
          </a:bodyPr>
          <a:lstStyle/>
          <a:p>
            <a:r>
              <a:rPr lang="en-US" sz="3500" dirty="0">
                <a:solidFill>
                  <a:srgbClr val="FFFFFF"/>
                </a:solidFill>
              </a:rPr>
              <a:t>Form a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6592" y="1560577"/>
            <a:ext cx="8904872" cy="4497034"/>
          </a:xfrm>
        </p:spPr>
        <p:txBody>
          <a:bodyPr anchor="ctr">
            <a:normAutofit/>
          </a:bodyPr>
          <a:lstStyle/>
          <a:p>
            <a:r>
              <a:rPr lang="en-US" sz="1800" dirty="0"/>
              <a:t>It all starts with </a:t>
            </a:r>
            <a:r>
              <a:rPr lang="en-US" sz="1800" dirty="0">
                <a:hlinkClick r:id="rId3"/>
              </a:rPr>
              <a:t>breaking down your topic</a:t>
            </a:r>
            <a:endParaRPr lang="en-US" sz="1800" dirty="0"/>
          </a:p>
          <a:p>
            <a:pPr lvl="1"/>
            <a:r>
              <a:rPr lang="en-US" sz="1600" dirty="0"/>
              <a:t>Databases have a hard time parsing full questions</a:t>
            </a:r>
          </a:p>
          <a:p>
            <a:pPr lvl="1"/>
            <a:r>
              <a:rPr lang="en-US" sz="1600" dirty="0"/>
              <a:t>It can be difficult to get the most relevant results in Google Scholar without a specific search</a:t>
            </a:r>
          </a:p>
          <a:p>
            <a:pPr lvl="1"/>
            <a:r>
              <a:rPr lang="en-US" sz="1600" dirty="0"/>
              <a:t>What are the main ideas in your topic?</a:t>
            </a:r>
          </a:p>
          <a:p>
            <a:r>
              <a:rPr lang="en-US" sz="1800" dirty="0"/>
              <a:t>Incorporate new search terms as you go</a:t>
            </a:r>
          </a:p>
          <a:p>
            <a:r>
              <a:rPr lang="en-US" sz="1800" dirty="0"/>
              <a:t>Make liberal use of Booleans and Advanced Search options</a:t>
            </a:r>
          </a:p>
          <a:p>
            <a:pPr lvl="1"/>
            <a:r>
              <a:rPr lang="en-US" sz="1600" dirty="0"/>
              <a:t>Here’s a quick overview of </a:t>
            </a:r>
            <a:r>
              <a:rPr lang="en-US" sz="1600" dirty="0">
                <a:hlinkClick r:id="rId4"/>
              </a:rPr>
              <a:t>how to use Booleans</a:t>
            </a:r>
            <a:endParaRPr lang="en-US" sz="1600" dirty="0"/>
          </a:p>
          <a:p>
            <a:pPr lvl="1"/>
            <a:r>
              <a:rPr lang="en-US" sz="1600" dirty="0"/>
              <a:t>Advanced search options include narrowing results by date, by author name, by document type, by open access status, and more. </a:t>
            </a:r>
          </a:p>
          <a:p>
            <a:pPr lvl="1"/>
            <a:endParaRPr lang="en-US" sz="1800" dirty="0"/>
          </a:p>
          <a:p>
            <a:endParaRPr lang="en-US" sz="17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970BA4D-3DFC-EE2C-5D02-51E02F187344}"/>
              </a:ext>
            </a:extLst>
          </p:cNvPr>
          <p:cNvSpPr txBox="1">
            <a:spLocks/>
          </p:cNvSpPr>
          <p:nvPr/>
        </p:nvSpPr>
        <p:spPr>
          <a:xfrm>
            <a:off x="110836" y="348225"/>
            <a:ext cx="49911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Helvetica" pitchFamily="2" charset="0"/>
                <a:ea typeface="+mj-ea"/>
                <a:cs typeface="Gill Sans" panose="020B0502020104020203" pitchFamily="34" charset="-79"/>
              </a:defRPr>
            </a:lvl1pPr>
          </a:lstStyle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rgbClr val="00ACC3"/>
                </a:solidFill>
              </a:rPr>
              <a:t>Form a Search</a:t>
            </a:r>
          </a:p>
        </p:txBody>
      </p:sp>
    </p:spTree>
    <p:extLst>
      <p:ext uri="{BB962C8B-B14F-4D97-AF65-F5344CB8AC3E}">
        <p14:creationId xmlns:p14="http://schemas.microsoft.com/office/powerpoint/2010/main" val="3428789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2880" y="800392"/>
            <a:ext cx="7698523" cy="1212102"/>
          </a:xfrm>
        </p:spPr>
        <p:txBody>
          <a:bodyPr>
            <a:normAutofit/>
          </a:bodyPr>
          <a:lstStyle/>
          <a:p>
            <a:r>
              <a:rPr lang="en-US" sz="3500" dirty="0">
                <a:solidFill>
                  <a:srgbClr val="FFFFFF"/>
                </a:solidFill>
              </a:rPr>
              <a:t>Check subjects and index terms of a result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73393A-8858-4A98-9691-9E96530966AB}"/>
              </a:ext>
            </a:extLst>
          </p:cNvPr>
          <p:cNvSpPr txBox="1"/>
          <p:nvPr/>
        </p:nvSpPr>
        <p:spPr>
          <a:xfrm>
            <a:off x="1951712" y="926052"/>
            <a:ext cx="77628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 a database, articles can be tagged with subjects or other index terms to be more findable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You can usually find these tags near the abstract if you click into an article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Sometimes a database will list them on the search results page too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BD6DA9D-99A4-7B61-017D-071406C6102B}"/>
              </a:ext>
            </a:extLst>
          </p:cNvPr>
          <p:cNvSpPr txBox="1">
            <a:spLocks/>
          </p:cNvSpPr>
          <p:nvPr/>
        </p:nvSpPr>
        <p:spPr>
          <a:xfrm>
            <a:off x="183988" y="-52158"/>
            <a:ext cx="7318664" cy="914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Helvetica" pitchFamily="2" charset="0"/>
                <a:ea typeface="+mj-ea"/>
                <a:cs typeface="Gill Sans" panose="020B0502020104020203" pitchFamily="34" charset="-79"/>
              </a:defRPr>
            </a:lvl1pPr>
          </a:lstStyle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rgbClr val="00ACC3"/>
                </a:solidFill>
              </a:rPr>
              <a:t>Check Subjects Terms of a Result</a:t>
            </a:r>
          </a:p>
        </p:txBody>
      </p:sp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A7B8C36-1B78-93A4-EA58-F488C890F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712" y="2865044"/>
            <a:ext cx="7772400" cy="5679531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709BCFE-C787-2838-717A-380CC78C467F}"/>
              </a:ext>
            </a:extLst>
          </p:cNvPr>
          <p:cNvCxnSpPr>
            <a:cxnSpLocks/>
          </p:cNvCxnSpPr>
          <p:nvPr/>
        </p:nvCxnSpPr>
        <p:spPr>
          <a:xfrm flipH="1">
            <a:off x="3203240" y="3432048"/>
            <a:ext cx="64008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AA7F9BD-1303-C088-A409-5E26CF557BC7}"/>
              </a:ext>
            </a:extLst>
          </p:cNvPr>
          <p:cNvCxnSpPr>
            <a:cxnSpLocks/>
          </p:cNvCxnSpPr>
          <p:nvPr/>
        </p:nvCxnSpPr>
        <p:spPr>
          <a:xfrm flipH="1">
            <a:off x="3203240" y="3752088"/>
            <a:ext cx="64008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734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2880" y="800392"/>
            <a:ext cx="7698523" cy="1212102"/>
          </a:xfrm>
        </p:spPr>
        <p:txBody>
          <a:bodyPr>
            <a:normAutofit/>
          </a:bodyPr>
          <a:lstStyle/>
          <a:p>
            <a:r>
              <a:rPr lang="en-US" sz="3500" dirty="0">
                <a:solidFill>
                  <a:srgbClr val="FFFFFF"/>
                </a:solidFill>
              </a:rPr>
              <a:t>Check if a result is peer reviewed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4230" y="2012494"/>
            <a:ext cx="7281746" cy="3567173"/>
          </a:xfrm>
        </p:spPr>
        <p:txBody>
          <a:bodyPr anchor="ctr">
            <a:normAutofit fontScale="92500" lnSpcReduction="10000"/>
          </a:bodyPr>
          <a:lstStyle/>
          <a:p>
            <a:r>
              <a:rPr lang="en-US" dirty="0"/>
              <a:t>Some databases have a “peer review” checkbox in advanced search options </a:t>
            </a:r>
          </a:p>
          <a:p>
            <a:r>
              <a:rPr lang="en-US" dirty="0"/>
              <a:t>If they don’t, you’ll have to find the info yourself</a:t>
            </a:r>
          </a:p>
          <a:p>
            <a:pPr lvl="1"/>
            <a:r>
              <a:rPr lang="en-US" sz="2400" dirty="0"/>
              <a:t>First, look to see which journal published the article</a:t>
            </a:r>
          </a:p>
          <a:p>
            <a:pPr lvl="1"/>
            <a:r>
              <a:rPr lang="en-US" sz="2400" dirty="0"/>
              <a:t>Next, navigate to the journal’s website </a:t>
            </a:r>
          </a:p>
          <a:p>
            <a:pPr lvl="1"/>
            <a:r>
              <a:rPr lang="en-US" sz="2400" dirty="0"/>
              <a:t>On the home page, there should be a link to the journal’s author guidelines, where the peer review process will be explained if it exists</a:t>
            </a:r>
          </a:p>
          <a:p>
            <a:pPr lvl="1"/>
            <a:r>
              <a:rPr lang="en-US" sz="2400" dirty="0"/>
              <a:t>Be sure to evaluate the editorial board and website as well to make sure you’re not citing a paper in a predatory journal</a:t>
            </a:r>
          </a:p>
          <a:p>
            <a:pPr marL="0" indent="0">
              <a:buNone/>
            </a:pPr>
            <a:endParaRPr lang="en-US" dirty="0"/>
          </a:p>
          <a:p>
            <a:endParaRPr lang="en-US" sz="17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12A12CC-7DA5-C8DD-4814-4672B268CC31}"/>
              </a:ext>
            </a:extLst>
          </p:cNvPr>
          <p:cNvSpPr txBox="1">
            <a:spLocks/>
          </p:cNvSpPr>
          <p:nvPr/>
        </p:nvSpPr>
        <p:spPr>
          <a:xfrm>
            <a:off x="257140" y="343190"/>
            <a:ext cx="7318664" cy="914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Helvetica" pitchFamily="2" charset="0"/>
                <a:ea typeface="+mj-ea"/>
                <a:cs typeface="Gill Sans" panose="020B0502020104020203" pitchFamily="34" charset="-79"/>
              </a:defRPr>
            </a:lvl1pPr>
          </a:lstStyle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rgbClr val="00ACC3"/>
                </a:solidFill>
              </a:rPr>
              <a:t>Peer Reviewed Articles </a:t>
            </a:r>
          </a:p>
        </p:txBody>
      </p:sp>
    </p:spTree>
    <p:extLst>
      <p:ext uri="{BB962C8B-B14F-4D97-AF65-F5344CB8AC3E}">
        <p14:creationId xmlns:p14="http://schemas.microsoft.com/office/powerpoint/2010/main" val="3146845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2880" y="800392"/>
            <a:ext cx="7698523" cy="1212102"/>
          </a:xfrm>
        </p:spPr>
        <p:txBody>
          <a:bodyPr>
            <a:normAutofit/>
          </a:bodyPr>
          <a:lstStyle/>
          <a:p>
            <a:r>
              <a:rPr lang="en-US" sz="3500" dirty="0">
                <a:solidFill>
                  <a:srgbClr val="FFFFFF"/>
                </a:solidFill>
              </a:rPr>
              <a:t>Check if a result is peer reviewed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1003" y="1714792"/>
            <a:ext cx="8462152" cy="4530144"/>
          </a:xfrm>
        </p:spPr>
        <p:txBody>
          <a:bodyPr anchor="ctr"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Academics can be under a lot of pressure to publish. In response, a trend called predatory publishing has arisen- these publishers do what they can to exploit the hard work of researchers. You can read some more information in this </a:t>
            </a:r>
            <a:r>
              <a:rPr lang="en-US" b="0" i="0" u="none" strike="noStrike" dirty="0">
                <a:solidFill>
                  <a:srgbClr val="226BAA"/>
                </a:solidFill>
                <a:effectLst/>
                <a:latin typeface="Roboto" panose="02000000000000000000" pitchFamily="2" charset="0"/>
                <a:hlinkClick r:id="rId3"/>
              </a:rPr>
              <a:t>predatory publishing guide from Iowa State</a:t>
            </a: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Before you submit, use the </a:t>
            </a:r>
            <a:r>
              <a:rPr lang="en-US" b="0" i="0" u="none" strike="noStrike" dirty="0">
                <a:solidFill>
                  <a:srgbClr val="226BAA"/>
                </a:solidFill>
                <a:effectLst/>
                <a:latin typeface="Roboto" panose="02000000000000000000" pitchFamily="2" charset="0"/>
                <a:hlinkClick r:id="rId4"/>
              </a:rPr>
              <a:t>Think. Check. Submit. website</a:t>
            </a: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 to find guidance on identifying red flags.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Consult </a:t>
            </a:r>
            <a:r>
              <a:rPr lang="en-US" b="0" i="0" u="none" strike="noStrike" dirty="0">
                <a:solidFill>
                  <a:srgbClr val="226BAA"/>
                </a:solidFill>
                <a:effectLst/>
                <a:latin typeface="Roboto" panose="02000000000000000000" pitchFamily="2" charset="0"/>
                <a:hlinkClick r:id="rId5"/>
              </a:rPr>
              <a:t>The Directory of Open Access Journals</a:t>
            </a: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 to search for open access options in your area of research.</a:t>
            </a:r>
          </a:p>
          <a:p>
            <a:pPr marL="0" indent="0">
              <a:buNone/>
            </a:pPr>
            <a:endParaRPr lang="en-US" dirty="0"/>
          </a:p>
          <a:p>
            <a:endParaRPr lang="en-US" sz="17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12A12CC-7DA5-C8DD-4814-4672B268CC31}"/>
              </a:ext>
            </a:extLst>
          </p:cNvPr>
          <p:cNvSpPr txBox="1">
            <a:spLocks/>
          </p:cNvSpPr>
          <p:nvPr/>
        </p:nvSpPr>
        <p:spPr>
          <a:xfrm>
            <a:off x="257140" y="343190"/>
            <a:ext cx="7318664" cy="914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Helvetica" pitchFamily="2" charset="0"/>
                <a:ea typeface="+mj-ea"/>
                <a:cs typeface="Gill Sans" panose="020B0502020104020203" pitchFamily="34" charset="-79"/>
              </a:defRPr>
            </a:lvl1pPr>
          </a:lstStyle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rgbClr val="00ACC3"/>
                </a:solidFill>
              </a:rPr>
              <a:t>Predatory Publishing </a:t>
            </a:r>
          </a:p>
        </p:txBody>
      </p:sp>
    </p:spTree>
    <p:extLst>
      <p:ext uri="{BB962C8B-B14F-4D97-AF65-F5344CB8AC3E}">
        <p14:creationId xmlns:p14="http://schemas.microsoft.com/office/powerpoint/2010/main" val="3601899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C145137-A368-4111-B1BF-C9DB5C809154}"/>
              </a:ext>
            </a:extLst>
          </p:cNvPr>
          <p:cNvSpPr txBox="1"/>
          <p:nvPr/>
        </p:nvSpPr>
        <p:spPr>
          <a:xfrm>
            <a:off x="2158587" y="3250833"/>
            <a:ext cx="51037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There are additional metrics available by clicking “Metrics” </a:t>
            </a:r>
          </a:p>
          <a:p>
            <a:r>
              <a:rPr lang="en-US" sz="1600" dirty="0"/>
              <a:t>From the menu on the left side of the page</a:t>
            </a:r>
          </a:p>
        </p:txBody>
      </p:sp>
      <p:pic>
        <p:nvPicPr>
          <p:cNvPr id="20" name="Picture 1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91DEF6F-50F9-CE07-9244-9DAE3CE39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1564" y="4168439"/>
            <a:ext cx="4506042" cy="2689562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A079CE2-1C9C-462D-9B36-F727E97F824B}"/>
              </a:ext>
            </a:extLst>
          </p:cNvPr>
          <p:cNvCxnSpPr/>
          <p:nvPr/>
        </p:nvCxnSpPr>
        <p:spPr>
          <a:xfrm>
            <a:off x="5863643" y="3774053"/>
            <a:ext cx="0" cy="443615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2880" y="800392"/>
            <a:ext cx="7698523" cy="1212102"/>
          </a:xfrm>
        </p:spPr>
        <p:txBody>
          <a:bodyPr>
            <a:normAutofit/>
          </a:bodyPr>
          <a:lstStyle/>
          <a:p>
            <a:r>
              <a:rPr lang="en-US" sz="3500" dirty="0">
                <a:solidFill>
                  <a:srgbClr val="FFFFFF"/>
                </a:solidFill>
              </a:rPr>
              <a:t>heck the metrics of a result- who’s citing it?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5040" y="1205082"/>
            <a:ext cx="8246504" cy="563605"/>
          </a:xfrm>
        </p:spPr>
        <p:txBody>
          <a:bodyPr anchor="t" anchorCtr="0">
            <a:noAutofit/>
          </a:bodyPr>
          <a:lstStyle/>
          <a:p>
            <a:r>
              <a:rPr lang="en-US" sz="3200" dirty="0"/>
              <a:t>Scopus has a build-in function to give you the citation metrics of its articles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06124B-949F-4B2D-A8C1-18886ABB183B}"/>
              </a:ext>
            </a:extLst>
          </p:cNvPr>
          <p:cNvSpPr txBox="1"/>
          <p:nvPr/>
        </p:nvSpPr>
        <p:spPr>
          <a:xfrm>
            <a:off x="4685781" y="2387857"/>
            <a:ext cx="36211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 bar in the top right tells you how many </a:t>
            </a:r>
          </a:p>
          <a:p>
            <a:r>
              <a:rPr lang="en-US" sz="1600" dirty="0"/>
              <a:t>documents In Scopus cite the article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9C5AD57-C4CE-4FD1-8D9F-9F3933BFDB1F}"/>
              </a:ext>
            </a:extLst>
          </p:cNvPr>
          <p:cNvCxnSpPr/>
          <p:nvPr/>
        </p:nvCxnSpPr>
        <p:spPr>
          <a:xfrm>
            <a:off x="7845490" y="2649467"/>
            <a:ext cx="637954" cy="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3304E605-D24D-29D3-6399-D43F365146D1}"/>
              </a:ext>
            </a:extLst>
          </p:cNvPr>
          <p:cNvSpPr txBox="1">
            <a:spLocks/>
          </p:cNvSpPr>
          <p:nvPr/>
        </p:nvSpPr>
        <p:spPr>
          <a:xfrm>
            <a:off x="110836" y="348225"/>
            <a:ext cx="7318664" cy="914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Helvetica" pitchFamily="2" charset="0"/>
                <a:ea typeface="+mj-ea"/>
                <a:cs typeface="Gill Sans" panose="020B0502020104020203" pitchFamily="34" charset="-79"/>
              </a:defRPr>
            </a:lvl1pPr>
          </a:lstStyle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rgbClr val="00ACC3"/>
                </a:solidFill>
              </a:rPr>
              <a:t>Who is Citing this Article?</a:t>
            </a:r>
          </a:p>
        </p:txBody>
      </p:sp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E544814-0C4B-FB91-3B50-365C8BD89E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3444" y="2017710"/>
            <a:ext cx="2605402" cy="481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29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2880" y="800392"/>
            <a:ext cx="7698523" cy="1212102"/>
          </a:xfrm>
        </p:spPr>
        <p:txBody>
          <a:bodyPr>
            <a:normAutofit/>
          </a:bodyPr>
          <a:lstStyle/>
          <a:p>
            <a:r>
              <a:rPr lang="en-US" sz="3500" dirty="0">
                <a:solidFill>
                  <a:srgbClr val="FFFFFF"/>
                </a:solidFill>
              </a:rPr>
              <a:t>Check the bibliography- who is the author citing?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8742" y="1502885"/>
            <a:ext cx="7281746" cy="3567173"/>
          </a:xfrm>
        </p:spPr>
        <p:txBody>
          <a:bodyPr anchor="ctr">
            <a:normAutofit/>
          </a:bodyPr>
          <a:lstStyle/>
          <a:p>
            <a:r>
              <a:rPr lang="en-US" sz="1800" dirty="0"/>
              <a:t>Good research is grounded in other research- that’s why we </a:t>
            </a:r>
            <a:r>
              <a:rPr lang="en-US" sz="1800" dirty="0">
                <a:hlinkClick r:id="rId3"/>
              </a:rPr>
              <a:t>create literature reviews</a:t>
            </a:r>
            <a:endParaRPr lang="en-US" sz="1800" dirty="0"/>
          </a:p>
          <a:p>
            <a:r>
              <a:rPr lang="en-US" sz="1800" dirty="0"/>
              <a:t>The same is true for the authors of articles you’re reading </a:t>
            </a:r>
          </a:p>
          <a:p>
            <a:r>
              <a:rPr lang="en-US" sz="1800" dirty="0"/>
              <a:t>If you start looking at who’s citing a paper and whom a paper is citing, you can begin to develop an understanding of what the community of practice around your topic looks like</a:t>
            </a:r>
          </a:p>
          <a:p>
            <a:endParaRPr lang="en-US" sz="17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7D6A9B6-4809-E695-CF58-C83B2AFB54D0}"/>
              </a:ext>
            </a:extLst>
          </p:cNvPr>
          <p:cNvSpPr txBox="1">
            <a:spLocks/>
          </p:cNvSpPr>
          <p:nvPr/>
        </p:nvSpPr>
        <p:spPr>
          <a:xfrm>
            <a:off x="110836" y="348225"/>
            <a:ext cx="7318664" cy="914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Helvetica" pitchFamily="2" charset="0"/>
                <a:ea typeface="+mj-ea"/>
                <a:cs typeface="Gill Sans" panose="020B0502020104020203" pitchFamily="34" charset="-79"/>
              </a:defRPr>
            </a:lvl1pPr>
          </a:lstStyle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rgbClr val="00ACC3"/>
                </a:solidFill>
              </a:rPr>
              <a:t>Who is the Author Citing? </a:t>
            </a:r>
          </a:p>
        </p:txBody>
      </p:sp>
    </p:spTree>
    <p:extLst>
      <p:ext uri="{BB962C8B-B14F-4D97-AF65-F5344CB8AC3E}">
        <p14:creationId xmlns:p14="http://schemas.microsoft.com/office/powerpoint/2010/main" val="3356349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2880" y="800392"/>
            <a:ext cx="7698523" cy="1212102"/>
          </a:xfrm>
        </p:spPr>
        <p:txBody>
          <a:bodyPr>
            <a:normAutofit/>
          </a:bodyPr>
          <a:lstStyle/>
          <a:p>
            <a:r>
              <a:rPr lang="en-US" sz="3500" dirty="0">
                <a:solidFill>
                  <a:srgbClr val="FFFFFF"/>
                </a:solidFill>
              </a:rPr>
              <a:t>Reminders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342" y="1406443"/>
            <a:ext cx="10093386" cy="4262837"/>
          </a:xfrm>
        </p:spPr>
        <p:txBody>
          <a:bodyPr anchor="ctr">
            <a:normAutofit/>
          </a:bodyPr>
          <a:lstStyle/>
          <a:p>
            <a:r>
              <a:rPr lang="en-US" sz="2000" dirty="0"/>
              <a:t>Research is iterative- even if it seems impossible to find what you need at first it will get easier as you go.</a:t>
            </a:r>
          </a:p>
          <a:p>
            <a:r>
              <a:rPr lang="en-US" sz="2000" dirty="0"/>
              <a:t>Item records give you a lot of information that can help you refine your search.</a:t>
            </a:r>
          </a:p>
          <a:p>
            <a:r>
              <a:rPr lang="en-US" sz="2000" dirty="0"/>
              <a:t>This all can be very frustrating; an important part of research is knowing your limits and giving yourself time to take breaks.</a:t>
            </a:r>
          </a:p>
          <a:p>
            <a:r>
              <a:rPr lang="en-US" sz="2000" dirty="0"/>
              <a:t>As your librarian, I’m here to help you through the process. I’m just a call, email, or library visit away! </a:t>
            </a:r>
          </a:p>
          <a:p>
            <a:pPr lvl="1"/>
            <a:r>
              <a:rPr lang="en-US" sz="1800" dirty="0"/>
              <a:t>Katie </a:t>
            </a:r>
            <a:r>
              <a:rPr lang="en-US" sz="1800" dirty="0" err="1"/>
              <a:t>Luder</a:t>
            </a:r>
            <a:r>
              <a:rPr lang="en-US" sz="1800" dirty="0"/>
              <a:t> – </a:t>
            </a:r>
            <a:r>
              <a:rPr lang="en-US" sz="1800" dirty="0" err="1"/>
              <a:t>kaitlin.luder@usu.edu</a:t>
            </a:r>
            <a:endParaRPr lang="en-US" sz="500" dirty="0"/>
          </a:p>
          <a:p>
            <a:endParaRPr lang="en-US" sz="17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51ABFE6-7793-EC66-C885-A636679508BF}"/>
              </a:ext>
            </a:extLst>
          </p:cNvPr>
          <p:cNvSpPr txBox="1">
            <a:spLocks/>
          </p:cNvSpPr>
          <p:nvPr/>
        </p:nvSpPr>
        <p:spPr>
          <a:xfrm>
            <a:off x="110836" y="348225"/>
            <a:ext cx="7318664" cy="914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Helvetica" pitchFamily="2" charset="0"/>
                <a:ea typeface="+mj-ea"/>
                <a:cs typeface="Gill Sans" panose="020B0502020104020203" pitchFamily="34" charset="-79"/>
              </a:defRPr>
            </a:lvl1pPr>
          </a:lstStyle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rgbClr val="00ACC3"/>
                </a:solidFill>
              </a:rPr>
              <a:t>Reminders</a:t>
            </a:r>
          </a:p>
        </p:txBody>
      </p:sp>
    </p:spTree>
    <p:extLst>
      <p:ext uri="{BB962C8B-B14F-4D97-AF65-F5344CB8AC3E}">
        <p14:creationId xmlns:p14="http://schemas.microsoft.com/office/powerpoint/2010/main" val="752675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2880" y="800392"/>
            <a:ext cx="7698523" cy="1212102"/>
          </a:xfrm>
        </p:spPr>
        <p:txBody>
          <a:bodyPr>
            <a:normAutofit/>
          </a:bodyPr>
          <a:lstStyle/>
          <a:p>
            <a:r>
              <a:rPr lang="en-US" sz="3500" dirty="0">
                <a:solidFill>
                  <a:srgbClr val="FFFFFF"/>
                </a:solidFill>
              </a:rPr>
              <a:t>Reminders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342" y="1406443"/>
            <a:ext cx="10093386" cy="4262837"/>
          </a:xfrm>
        </p:spPr>
        <p:txBody>
          <a:bodyPr anchor="ctr">
            <a:normAutofit/>
          </a:bodyPr>
          <a:lstStyle/>
          <a:p>
            <a:r>
              <a:rPr lang="en-US" sz="2000" dirty="0">
                <a:latin typeface="Helvetica"/>
                <a:cs typeface="Helvetica"/>
              </a:rPr>
              <a:t>A literature review is an account of what has been published on a topic by credible scholars and researchers. The purpose of a literature review is to summarize what knowledge and ideas have been established on a topic, and what their strengths and weaknesses are.  </a:t>
            </a:r>
          </a:p>
          <a:p>
            <a:r>
              <a:rPr lang="en-US" sz="2000" dirty="0">
                <a:latin typeface="Helvetica"/>
              </a:rPr>
              <a:t>Learn more about conducting a lit review </a:t>
            </a:r>
            <a:r>
              <a:rPr lang="en-US" sz="2000" dirty="0">
                <a:latin typeface="Helvetica"/>
                <a:hlinkClick r:id="rId3"/>
              </a:rPr>
              <a:t>here.</a:t>
            </a:r>
            <a:endParaRPr lang="en-US" sz="2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51ABFE6-7793-EC66-C885-A636679508BF}"/>
              </a:ext>
            </a:extLst>
          </p:cNvPr>
          <p:cNvSpPr txBox="1">
            <a:spLocks/>
          </p:cNvSpPr>
          <p:nvPr/>
        </p:nvSpPr>
        <p:spPr>
          <a:xfrm>
            <a:off x="110836" y="348225"/>
            <a:ext cx="7318664" cy="914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Helvetica" pitchFamily="2" charset="0"/>
                <a:ea typeface="+mj-ea"/>
                <a:cs typeface="Gill Sans" panose="020B0502020104020203" pitchFamily="34" charset="-79"/>
              </a:defRPr>
            </a:lvl1pPr>
          </a:lstStyle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rgbClr val="00ACC3"/>
                </a:solidFill>
              </a:rPr>
              <a:t>Lit Reviews</a:t>
            </a:r>
          </a:p>
        </p:txBody>
      </p:sp>
    </p:spTree>
    <p:extLst>
      <p:ext uri="{BB962C8B-B14F-4D97-AF65-F5344CB8AC3E}">
        <p14:creationId xmlns:p14="http://schemas.microsoft.com/office/powerpoint/2010/main" val="1991801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DE5BC-DC8F-C55D-A679-2762FAA27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36" y="348225"/>
            <a:ext cx="6632864" cy="914400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rgbClr val="00ACC3"/>
                </a:solidFill>
              </a:rPr>
              <a:t>Additional</a:t>
            </a:r>
            <a:r>
              <a:rPr lang="en-US" b="1" dirty="0">
                <a:solidFill>
                  <a:srgbClr val="00ACC3"/>
                </a:solidFill>
              </a:rPr>
              <a:t> Resources: </a:t>
            </a:r>
          </a:p>
        </p:txBody>
      </p:sp>
      <p:sp>
        <p:nvSpPr>
          <p:cNvPr id="4" name="Google Shape;336;p29">
            <a:extLst>
              <a:ext uri="{FF2B5EF4-FFF2-40B4-BE49-F238E27FC236}">
                <a16:creationId xmlns:a16="http://schemas.microsoft.com/office/drawing/2014/main" id="{88FB8791-E2EE-963F-9AF5-F1D2AD0AD370}"/>
              </a:ext>
            </a:extLst>
          </p:cNvPr>
          <p:cNvSpPr>
            <a:spLocks noChangeAspect="1"/>
          </p:cNvSpPr>
          <p:nvPr/>
        </p:nvSpPr>
        <p:spPr>
          <a:xfrm>
            <a:off x="-1312614" y="4723583"/>
            <a:ext cx="3307667" cy="3310033"/>
          </a:xfrm>
          <a:prstGeom prst="donut">
            <a:avLst>
              <a:gd name="adj" fmla="val 24108"/>
            </a:avLst>
          </a:prstGeom>
          <a:solidFill>
            <a:srgbClr val="0690C1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690C1"/>
              </a:solidFill>
            </a:endParaRPr>
          </a:p>
        </p:txBody>
      </p:sp>
      <p:sp>
        <p:nvSpPr>
          <p:cNvPr id="6" name="Google Shape;265;p21">
            <a:extLst>
              <a:ext uri="{FF2B5EF4-FFF2-40B4-BE49-F238E27FC236}">
                <a16:creationId xmlns:a16="http://schemas.microsoft.com/office/drawing/2014/main" id="{7800CE8A-BDB4-F74A-02E3-E04F7B5BDF59}"/>
              </a:ext>
            </a:extLst>
          </p:cNvPr>
          <p:cNvSpPr txBox="1">
            <a:spLocks/>
          </p:cNvSpPr>
          <p:nvPr/>
        </p:nvSpPr>
        <p:spPr>
          <a:xfrm>
            <a:off x="211972" y="2134417"/>
            <a:ext cx="5274427" cy="33741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endParaRPr lang="en-US" dirty="0"/>
          </a:p>
          <a:p>
            <a:pPr>
              <a:spcBef>
                <a:spcPts val="600"/>
              </a:spcBef>
              <a:buFont typeface="Wingdings" pitchFamily="2" charset="2"/>
              <a:buChar char="q"/>
            </a:pPr>
            <a:r>
              <a:rPr lang="en-US" dirty="0"/>
              <a:t>Government Documents Help</a:t>
            </a:r>
          </a:p>
          <a:p>
            <a:pPr>
              <a:spcBef>
                <a:spcPts val="600"/>
              </a:spcBef>
              <a:buFont typeface="Wingdings" pitchFamily="2" charset="2"/>
              <a:buChar char="q"/>
            </a:pPr>
            <a:r>
              <a:rPr lang="en-US" dirty="0"/>
              <a:t>Scholarly Communications</a:t>
            </a:r>
          </a:p>
          <a:p>
            <a:pPr>
              <a:spcBef>
                <a:spcPts val="600"/>
              </a:spcBef>
              <a:buFont typeface="Wingdings" pitchFamily="2" charset="2"/>
              <a:buChar char="q"/>
            </a:pPr>
            <a:r>
              <a:rPr lang="en-US" dirty="0"/>
              <a:t>Data Management   </a:t>
            </a:r>
          </a:p>
          <a:p>
            <a:pPr marL="0" indent="0">
              <a:spcBef>
                <a:spcPts val="600"/>
              </a:spcBef>
              <a:buNone/>
            </a:pPr>
            <a:endParaRPr lang="en-US" sz="2000" dirty="0"/>
          </a:p>
        </p:txBody>
      </p:sp>
      <p:cxnSp>
        <p:nvCxnSpPr>
          <p:cNvPr id="3" name="Google Shape;334;p29">
            <a:extLst>
              <a:ext uri="{FF2B5EF4-FFF2-40B4-BE49-F238E27FC236}">
                <a16:creationId xmlns:a16="http://schemas.microsoft.com/office/drawing/2014/main" id="{358E8CEE-E392-C6EB-9C27-81A811C3BB07}"/>
              </a:ext>
            </a:extLst>
          </p:cNvPr>
          <p:cNvCxnSpPr>
            <a:cxnSpLocks/>
          </p:cNvCxnSpPr>
          <p:nvPr/>
        </p:nvCxnSpPr>
        <p:spPr>
          <a:xfrm>
            <a:off x="0" y="2017789"/>
            <a:ext cx="12192000" cy="0"/>
          </a:xfrm>
          <a:prstGeom prst="straightConnector1">
            <a:avLst/>
          </a:prstGeom>
          <a:noFill/>
          <a:ln w="57150" cap="flat" cmpd="sng">
            <a:solidFill>
              <a:srgbClr val="032B44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4395084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D5154-52C6-3D7C-CE17-C0EA1A759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542070"/>
            <a:ext cx="9601200" cy="914400"/>
          </a:xfrm>
        </p:spPr>
        <p:txBody>
          <a:bodyPr/>
          <a:lstStyle/>
          <a:p>
            <a:r>
              <a:rPr lang="en-US" dirty="0">
                <a:solidFill>
                  <a:srgbClr val="00ACC3"/>
                </a:solidFill>
              </a:rPr>
              <a:t>Government Documents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E71E7-2476-5B4D-8DA0-9F7B87FA6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975" y="1879718"/>
            <a:ext cx="5593977" cy="3657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600"/>
              </a:spcAft>
              <a:buFont typeface="Wingdings" pitchFamily="2" charset="2"/>
              <a:buChar char="q"/>
            </a:pPr>
            <a:r>
              <a:rPr lang="en-US" dirty="0">
                <a:cs typeface="Helvetica"/>
              </a:rPr>
              <a:t> Help with finding government documents</a:t>
            </a:r>
          </a:p>
          <a:p>
            <a:pPr>
              <a:spcAft>
                <a:spcPts val="600"/>
              </a:spcAft>
              <a:buFont typeface="Wingdings" pitchFamily="2" charset="2"/>
              <a:buChar char="q"/>
            </a:pPr>
            <a:r>
              <a:rPr lang="en-US" dirty="0">
                <a:cs typeface="Helvetica"/>
              </a:rPr>
              <a:t>Technical Reports </a:t>
            </a:r>
          </a:p>
          <a:p>
            <a:pPr>
              <a:spcAft>
                <a:spcPts val="600"/>
              </a:spcAft>
              <a:buFont typeface="Wingdings" pitchFamily="2" charset="2"/>
              <a:buChar char="q"/>
            </a:pPr>
            <a:r>
              <a:rPr lang="en-US" dirty="0">
                <a:cs typeface="Helvetica"/>
              </a:rPr>
              <a:t>Patent Resources </a:t>
            </a:r>
          </a:p>
        </p:txBody>
      </p:sp>
      <p:sp>
        <p:nvSpPr>
          <p:cNvPr id="7" name="Google Shape;211;p15">
            <a:extLst>
              <a:ext uri="{FF2B5EF4-FFF2-40B4-BE49-F238E27FC236}">
                <a16:creationId xmlns:a16="http://schemas.microsoft.com/office/drawing/2014/main" id="{DC6CACF9-03D7-8705-4110-F30639F7C38A}"/>
              </a:ext>
            </a:extLst>
          </p:cNvPr>
          <p:cNvSpPr txBox="1">
            <a:spLocks/>
          </p:cNvSpPr>
          <p:nvPr/>
        </p:nvSpPr>
        <p:spPr>
          <a:xfrm>
            <a:off x="6491776" y="5066430"/>
            <a:ext cx="6593700" cy="792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dirty="0"/>
              <a:t>Government Information Librarian</a:t>
            </a:r>
          </a:p>
        </p:txBody>
      </p:sp>
      <p:sp>
        <p:nvSpPr>
          <p:cNvPr id="9" name="Google Shape;210;p15">
            <a:extLst>
              <a:ext uri="{FF2B5EF4-FFF2-40B4-BE49-F238E27FC236}">
                <a16:creationId xmlns:a16="http://schemas.microsoft.com/office/drawing/2014/main" id="{CB3F255D-3359-A817-5158-0CC138F6B675}"/>
              </a:ext>
            </a:extLst>
          </p:cNvPr>
          <p:cNvSpPr txBox="1">
            <a:spLocks/>
          </p:cNvSpPr>
          <p:nvPr/>
        </p:nvSpPr>
        <p:spPr>
          <a:xfrm>
            <a:off x="6402129" y="4545966"/>
            <a:ext cx="6593700" cy="752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00ACC3"/>
                </a:solidFill>
              </a:rPr>
              <a:t>Jen Kirk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97DFE9-3F16-58B4-FE5E-4B28667E1D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68" b="1268"/>
          <a:stretch/>
        </p:blipFill>
        <p:spPr>
          <a:xfrm>
            <a:off x="8906380" y="2948373"/>
            <a:ext cx="1585197" cy="1520290"/>
          </a:xfrm>
          <a:prstGeom prst="ellipse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70817E-B97F-7F5D-2BE6-52BDE33874E4}"/>
              </a:ext>
            </a:extLst>
          </p:cNvPr>
          <p:cNvSpPr txBox="1"/>
          <p:nvPr/>
        </p:nvSpPr>
        <p:spPr>
          <a:xfrm>
            <a:off x="8824721" y="5400654"/>
            <a:ext cx="2325410" cy="6379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hlinkClick r:id="rId3"/>
              </a:rPr>
              <a:t>jen.kirk@usu.edu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925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DB7B7-0ED8-5870-51B4-46E944868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3" y="-262247"/>
            <a:ext cx="5188527" cy="1097973"/>
          </a:xfrm>
        </p:spPr>
        <p:txBody>
          <a:bodyPr>
            <a:normAutofit/>
          </a:bodyPr>
          <a:lstStyle/>
          <a:p>
            <a:r>
              <a:rPr lang="en-US" sz="4000" dirty="0"/>
              <a:t>Meet Your Librarian!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F53C81-CA28-EBB5-D430-E94E0386DC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892" b="15892"/>
          <a:stretch/>
        </p:blipFill>
        <p:spPr>
          <a:xfrm>
            <a:off x="1661515" y="953623"/>
            <a:ext cx="1798657" cy="1841389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sp>
        <p:nvSpPr>
          <p:cNvPr id="5" name="Google Shape;210;p15">
            <a:extLst>
              <a:ext uri="{FF2B5EF4-FFF2-40B4-BE49-F238E27FC236}">
                <a16:creationId xmlns:a16="http://schemas.microsoft.com/office/drawing/2014/main" id="{2E6440EF-55B8-1721-E1CB-A7C90944E2E6}"/>
              </a:ext>
            </a:extLst>
          </p:cNvPr>
          <p:cNvSpPr txBox="1">
            <a:spLocks/>
          </p:cNvSpPr>
          <p:nvPr/>
        </p:nvSpPr>
        <p:spPr>
          <a:xfrm>
            <a:off x="-782117" y="2800329"/>
            <a:ext cx="6772608" cy="9098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00ACC3"/>
                </a:solidFill>
              </a:rPr>
              <a:t>Katie </a:t>
            </a:r>
            <a:r>
              <a:rPr lang="en-US" sz="3200" b="1" dirty="0" err="1">
                <a:solidFill>
                  <a:srgbClr val="00ACC3"/>
                </a:solidFill>
              </a:rPr>
              <a:t>Luder</a:t>
            </a:r>
            <a:endParaRPr lang="en-US" sz="3200" b="1" dirty="0">
              <a:solidFill>
                <a:srgbClr val="00ACC3"/>
              </a:solidFill>
            </a:endParaRPr>
          </a:p>
        </p:txBody>
      </p:sp>
      <p:sp>
        <p:nvSpPr>
          <p:cNvPr id="6" name="Google Shape;211;p15">
            <a:extLst>
              <a:ext uri="{FF2B5EF4-FFF2-40B4-BE49-F238E27FC236}">
                <a16:creationId xmlns:a16="http://schemas.microsoft.com/office/drawing/2014/main" id="{CD816C3F-F071-F7F3-68E6-8CA60C6D393C}"/>
              </a:ext>
            </a:extLst>
          </p:cNvPr>
          <p:cNvSpPr txBox="1">
            <a:spLocks/>
          </p:cNvSpPr>
          <p:nvPr/>
        </p:nvSpPr>
        <p:spPr>
          <a:xfrm>
            <a:off x="-782117" y="3352649"/>
            <a:ext cx="6772608" cy="107373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dirty="0"/>
              <a:t>Engineering Subject Librarian</a:t>
            </a:r>
          </a:p>
          <a:p>
            <a:pPr marL="0" indent="0"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dirty="0">
                <a:hlinkClick r:id="rId5"/>
              </a:rPr>
              <a:t>kaitlin.luder@usu.edu</a:t>
            </a:r>
            <a:endParaRPr lang="en-US" sz="1800" dirty="0"/>
          </a:p>
          <a:p>
            <a:pPr marL="0" indent="0"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dirty="0"/>
              <a:t>(435) 797-2685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C69920E-B888-464D-FF56-38E7121E04CC}"/>
              </a:ext>
            </a:extLst>
          </p:cNvPr>
          <p:cNvSpPr txBox="1">
            <a:spLocks/>
          </p:cNvSpPr>
          <p:nvPr/>
        </p:nvSpPr>
        <p:spPr>
          <a:xfrm>
            <a:off x="5990490" y="354329"/>
            <a:ext cx="4824845" cy="914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Helvetica" pitchFamily="2" charset="0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n-US" sz="2500" dirty="0"/>
              <a:t>Things I can do for you:</a:t>
            </a:r>
          </a:p>
        </p:txBody>
      </p:sp>
      <p:sp>
        <p:nvSpPr>
          <p:cNvPr id="10" name="Google Shape;211;p15">
            <a:extLst>
              <a:ext uri="{FF2B5EF4-FFF2-40B4-BE49-F238E27FC236}">
                <a16:creationId xmlns:a16="http://schemas.microsoft.com/office/drawing/2014/main" id="{D363F9F9-D551-81DF-75A2-2D4A05297E7B}"/>
              </a:ext>
            </a:extLst>
          </p:cNvPr>
          <p:cNvSpPr txBox="1">
            <a:spLocks/>
          </p:cNvSpPr>
          <p:nvPr/>
        </p:nvSpPr>
        <p:spPr>
          <a:xfrm>
            <a:off x="6589437" y="1097973"/>
            <a:ext cx="4824845" cy="792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en-US" sz="1800" dirty="0"/>
          </a:p>
        </p:txBody>
      </p:sp>
      <p:sp>
        <p:nvSpPr>
          <p:cNvPr id="12" name="Google Shape;211;p15">
            <a:extLst>
              <a:ext uri="{FF2B5EF4-FFF2-40B4-BE49-F238E27FC236}">
                <a16:creationId xmlns:a16="http://schemas.microsoft.com/office/drawing/2014/main" id="{64F46E84-FCCB-2729-7418-21510EF8792C}"/>
              </a:ext>
            </a:extLst>
          </p:cNvPr>
          <p:cNvSpPr txBox="1">
            <a:spLocks/>
          </p:cNvSpPr>
          <p:nvPr/>
        </p:nvSpPr>
        <p:spPr>
          <a:xfrm>
            <a:off x="5705009" y="1305062"/>
            <a:ext cx="6593700" cy="792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800" dirty="0"/>
              <a:t>Help you Find, Evaluate, and Cite Information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Help you access the information you need for FREE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Help you organize your research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8D2170-AF05-9AEA-8FE9-FAE6517C47FD}"/>
              </a:ext>
            </a:extLst>
          </p:cNvPr>
          <p:cNvSpPr txBox="1">
            <a:spLocks/>
          </p:cNvSpPr>
          <p:nvPr/>
        </p:nvSpPr>
        <p:spPr>
          <a:xfrm>
            <a:off x="5990491" y="2804673"/>
            <a:ext cx="4824845" cy="914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Helvetica" pitchFamily="2" charset="0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n-US" sz="2500" dirty="0"/>
              <a:t>Things I can’t do:</a:t>
            </a:r>
          </a:p>
        </p:txBody>
      </p:sp>
      <p:sp>
        <p:nvSpPr>
          <p:cNvPr id="8" name="Google Shape;211;p15">
            <a:extLst>
              <a:ext uri="{FF2B5EF4-FFF2-40B4-BE49-F238E27FC236}">
                <a16:creationId xmlns:a16="http://schemas.microsoft.com/office/drawing/2014/main" id="{24F4F349-89B1-AC8E-38B6-726A9BF96719}"/>
              </a:ext>
            </a:extLst>
          </p:cNvPr>
          <p:cNvSpPr txBox="1">
            <a:spLocks/>
          </p:cNvSpPr>
          <p:nvPr/>
        </p:nvSpPr>
        <p:spPr>
          <a:xfrm>
            <a:off x="5705009" y="3758909"/>
            <a:ext cx="6593700" cy="792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800" dirty="0"/>
              <a:t>Write your paper/project/thesis for you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Repair a sinkhole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Build a concrete canoe 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Be an engineer</a:t>
            </a:r>
          </a:p>
        </p:txBody>
      </p:sp>
    </p:spTree>
    <p:extLst>
      <p:ext uri="{BB962C8B-B14F-4D97-AF65-F5344CB8AC3E}">
        <p14:creationId xmlns:p14="http://schemas.microsoft.com/office/powerpoint/2010/main" val="90488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D5154-52C6-3D7C-CE17-C0EA1A759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ACC3"/>
                </a:solidFill>
              </a:rPr>
              <a:t>Publishing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E71E7-2476-5B4D-8DA0-9F7B87FA6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942165"/>
            <a:ext cx="5593977" cy="3657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Helvetica"/>
                <a:cs typeface="Helvetica"/>
              </a:rPr>
              <a:t>Finding the right home for your work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Helvetica"/>
                <a:cs typeface="Helvetica"/>
              </a:rPr>
              <a:t>Navigating copyright questions and author agreements</a:t>
            </a:r>
            <a:endParaRPr lang="en-US" dirty="0">
              <a:cs typeface="Helvetica"/>
            </a:endParaRPr>
          </a:p>
          <a:p>
            <a:pPr>
              <a:spcAft>
                <a:spcPts val="600"/>
              </a:spcAft>
            </a:pPr>
            <a:r>
              <a:rPr lang="en-US" dirty="0">
                <a:latin typeface="Helvetica"/>
                <a:cs typeface="Helvetica"/>
                <a:hlinkClick r:id="rId2"/>
              </a:rPr>
              <a:t>Open Access publication funding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Helvetica"/>
                <a:cs typeface="Helvetica"/>
              </a:rPr>
              <a:t>Adding your work to </a:t>
            </a:r>
            <a:r>
              <a:rPr lang="en-US" dirty="0">
                <a:latin typeface="Helvetica"/>
                <a:cs typeface="Helvetica"/>
                <a:hlinkClick r:id="rId3"/>
              </a:rPr>
              <a:t>DigitalCommons</a:t>
            </a:r>
            <a:endParaRPr lang="en-US" dirty="0">
              <a:cs typeface="Helvetica"/>
            </a:endParaRPr>
          </a:p>
        </p:txBody>
      </p:sp>
      <p:sp>
        <p:nvSpPr>
          <p:cNvPr id="7" name="Google Shape;211;p15">
            <a:extLst>
              <a:ext uri="{FF2B5EF4-FFF2-40B4-BE49-F238E27FC236}">
                <a16:creationId xmlns:a16="http://schemas.microsoft.com/office/drawing/2014/main" id="{DC6CACF9-03D7-8705-4110-F30639F7C38A}"/>
              </a:ext>
            </a:extLst>
          </p:cNvPr>
          <p:cNvSpPr txBox="1">
            <a:spLocks/>
          </p:cNvSpPr>
          <p:nvPr/>
        </p:nvSpPr>
        <p:spPr>
          <a:xfrm>
            <a:off x="6491776" y="5066430"/>
            <a:ext cx="6593700" cy="792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dirty="0"/>
              <a:t>Scholarly Communication Librarian</a:t>
            </a:r>
          </a:p>
        </p:txBody>
      </p:sp>
      <p:sp>
        <p:nvSpPr>
          <p:cNvPr id="9" name="Google Shape;210;p15">
            <a:extLst>
              <a:ext uri="{FF2B5EF4-FFF2-40B4-BE49-F238E27FC236}">
                <a16:creationId xmlns:a16="http://schemas.microsoft.com/office/drawing/2014/main" id="{CB3F255D-3359-A817-5158-0CC138F6B675}"/>
              </a:ext>
            </a:extLst>
          </p:cNvPr>
          <p:cNvSpPr txBox="1">
            <a:spLocks/>
          </p:cNvSpPr>
          <p:nvPr/>
        </p:nvSpPr>
        <p:spPr>
          <a:xfrm>
            <a:off x="6402129" y="4545966"/>
            <a:ext cx="6593700" cy="752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00ACC3"/>
                </a:solidFill>
              </a:rPr>
              <a:t>Erica Finch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81A99AB-CD97-6F6E-4FB3-CB0367679584}"/>
              </a:ext>
            </a:extLst>
          </p:cNvPr>
          <p:cNvGrpSpPr/>
          <p:nvPr/>
        </p:nvGrpSpPr>
        <p:grpSpPr>
          <a:xfrm>
            <a:off x="8682959" y="2943948"/>
            <a:ext cx="2206999" cy="3025478"/>
            <a:chOff x="8202706" y="201353"/>
            <a:chExt cx="2206999" cy="3025478"/>
          </a:xfrm>
        </p:grpSpPr>
        <p:pic>
          <p:nvPicPr>
            <p:cNvPr id="5" name="Picture 4" descr="Headshot of Erica Finch">
              <a:extLst>
                <a:ext uri="{FF2B5EF4-FFF2-40B4-BE49-F238E27FC236}">
                  <a16:creationId xmlns:a16="http://schemas.microsoft.com/office/drawing/2014/main" id="{8197DFE9-3F16-58B4-FE5E-4B28667E1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160" r="1160"/>
            <a:stretch/>
          </p:blipFill>
          <p:spPr>
            <a:xfrm>
              <a:off x="8359278" y="201353"/>
              <a:ext cx="1504478" cy="1540221"/>
            </a:xfrm>
            <a:prstGeom prst="ellipse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F70817E-B97F-7F5D-2BE6-52BDE33874E4}"/>
                </a:ext>
              </a:extLst>
            </p:cNvPr>
            <p:cNvSpPr txBox="1"/>
            <p:nvPr/>
          </p:nvSpPr>
          <p:spPr>
            <a:xfrm>
              <a:off x="8202706" y="2857499"/>
              <a:ext cx="2206999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cs typeface="Calibri"/>
                  <a:hlinkClick r:id="rId5"/>
                </a:rPr>
                <a:t>erica.finch@usu.edu</a:t>
              </a:r>
              <a:r>
                <a:rPr lang="en-US" dirty="0">
                  <a:cs typeface="Calibri"/>
                </a:rPr>
                <a:t> 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330918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D5154-52C6-3D7C-CE17-C0EA1A759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ACC3"/>
                </a:solidFill>
              </a:rPr>
              <a:t>Identity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E71E7-2476-5B4D-8DA0-9F7B87FA6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4364" y="1969059"/>
            <a:ext cx="4876800" cy="3657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dirty="0">
              <a:cs typeface="Helvetica"/>
            </a:endParaRPr>
          </a:p>
          <a:p>
            <a:pPr marL="0" indent="0">
              <a:buNone/>
            </a:pPr>
            <a:endParaRPr lang="en-US" dirty="0">
              <a:cs typeface="Helvetica"/>
            </a:endParaRPr>
          </a:p>
        </p:txBody>
      </p:sp>
      <p:pic>
        <p:nvPicPr>
          <p:cNvPr id="4" name="Picture 4" descr="ORCID:&#10;Connecting research and researchers.&#10;Distinguish yourself in 3 easy steps.&#10;1. Register for an ORCID ID.&#10;2. Connect your ID to your work.&#10;3. Use your ID in grants, publications, datasets and more.&#10;Register today at orcid.org.">
            <a:extLst>
              <a:ext uri="{FF2B5EF4-FFF2-40B4-BE49-F238E27FC236}">
                <a16:creationId xmlns:a16="http://schemas.microsoft.com/office/drawing/2014/main" id="{35D955F4-A07B-00F1-F235-F8B70EEF6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0370" y="0"/>
            <a:ext cx="4390553" cy="6857999"/>
          </a:xfrm>
          <a:prstGeom prst="rect">
            <a:avLst/>
          </a:prstGeom>
          <a:ln w="12700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AC10B8-A627-C2DE-63ED-D8CD9162BF4A}"/>
              </a:ext>
            </a:extLst>
          </p:cNvPr>
          <p:cNvSpPr txBox="1"/>
          <p:nvPr/>
        </p:nvSpPr>
        <p:spPr>
          <a:xfrm>
            <a:off x="1804146" y="3473823"/>
            <a:ext cx="180975" cy="3619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7D8759D-DC05-0FB3-AB83-CCFEDA56E9EB}"/>
              </a:ext>
            </a:extLst>
          </p:cNvPr>
          <p:cNvSpPr txBox="1">
            <a:spLocks/>
          </p:cNvSpPr>
          <p:nvPr/>
        </p:nvSpPr>
        <p:spPr>
          <a:xfrm>
            <a:off x="1295400" y="1960094"/>
            <a:ext cx="5414683" cy="3657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dirty="0">
                <a:latin typeface="Helvetica"/>
                <a:cs typeface="Helvetica"/>
              </a:rPr>
              <a:t>Benefits of </a:t>
            </a:r>
            <a:r>
              <a:rPr lang="en-US" dirty="0">
                <a:latin typeface="Helvetica"/>
                <a:cs typeface="Helvetica"/>
                <a:hlinkClick r:id="rId3"/>
              </a:rPr>
              <a:t>ORCID</a:t>
            </a:r>
            <a:endParaRPr lang="en-US" dirty="0">
              <a:cs typeface="Helvetica"/>
            </a:endParaRPr>
          </a:p>
          <a:p>
            <a:pPr marL="342900" indent="-342900">
              <a:spcAft>
                <a:spcPts val="600"/>
              </a:spcAft>
            </a:pPr>
            <a:r>
              <a:rPr lang="en-US" dirty="0">
                <a:latin typeface="Helvetica"/>
                <a:cs typeface="Helvetica"/>
              </a:rPr>
              <a:t>Unique, persistent identifier</a:t>
            </a:r>
            <a:endParaRPr lang="en-US" dirty="0">
              <a:cs typeface="Helvetica"/>
            </a:endParaRPr>
          </a:p>
          <a:p>
            <a:pPr marL="342900" indent="-342900">
              <a:spcAft>
                <a:spcPts val="600"/>
              </a:spcAft>
            </a:pPr>
            <a:r>
              <a:rPr lang="en-US" dirty="0">
                <a:latin typeface="Helvetica"/>
                <a:cs typeface="Helvetica"/>
              </a:rPr>
              <a:t>Distinguishes you from others</a:t>
            </a:r>
          </a:p>
          <a:p>
            <a:pPr marL="342900" indent="-342900">
              <a:spcAft>
                <a:spcPts val="600"/>
              </a:spcAft>
            </a:pPr>
            <a:r>
              <a:rPr lang="en-US" dirty="0">
                <a:latin typeface="Helvetica"/>
                <a:cs typeface="Helvetica"/>
              </a:rPr>
              <a:t>Often required to apply for grants and publish in journals</a:t>
            </a:r>
            <a:endParaRPr lang="en-US" dirty="0">
              <a:cs typeface="Helvetica" pitchFamily="2" charset="0"/>
            </a:endParaRPr>
          </a:p>
          <a:p>
            <a:pPr marL="342900" indent="-342900">
              <a:spcAft>
                <a:spcPts val="600"/>
              </a:spcAft>
            </a:pPr>
            <a:r>
              <a:rPr lang="en-US" dirty="0">
                <a:latin typeface="Helvetica"/>
                <a:cs typeface="Helvetica"/>
              </a:rPr>
              <a:t>Reduces risk of automated errors with your publication data</a:t>
            </a:r>
            <a:endParaRPr lang="en-US" dirty="0">
              <a:cs typeface="Helvetica" pitchFamily="2" charset="0"/>
            </a:endParaRPr>
          </a:p>
          <a:p>
            <a:pPr>
              <a:spcAft>
                <a:spcPts val="600"/>
              </a:spcAft>
            </a:pPr>
            <a:endParaRPr lang="en-US" i="1" dirty="0">
              <a:cs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9526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D5154-52C6-3D7C-CE17-C0EA1A759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ACC3"/>
                </a:solidFill>
              </a:rPr>
              <a:t>Data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E71E7-2476-5B4D-8DA0-9F7B87FA6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latin typeface="Helvetica"/>
                <a:cs typeface="Helvetica"/>
              </a:rPr>
              <a:t>For help with data-related questions, visit the </a:t>
            </a:r>
            <a:r>
              <a:rPr lang="en-US" dirty="0">
                <a:latin typeface="Helvetica"/>
                <a:cs typeface="Helvetica"/>
                <a:hlinkClick r:id="rId2"/>
              </a:rPr>
              <a:t>Research Data Management</a:t>
            </a:r>
            <a:r>
              <a:rPr lang="en-US" dirty="0">
                <a:latin typeface="Helvetica"/>
                <a:cs typeface="Helvetica"/>
              </a:rPr>
              <a:t> webpage or reach out to </a:t>
            </a:r>
            <a:r>
              <a:rPr lang="en-US" dirty="0">
                <a:latin typeface="Helvetica"/>
                <a:cs typeface="Helvetica"/>
                <a:hlinkClick r:id="rId3"/>
              </a:rPr>
              <a:t>researchdata@usu.edu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4" name="Picture 4" descr="Image with icons illustrating data services offered by USU libraries, including data management plans, agency data requirements, and answering data-related questions.">
            <a:extLst>
              <a:ext uri="{FF2B5EF4-FFF2-40B4-BE49-F238E27FC236}">
                <a16:creationId xmlns:a16="http://schemas.microsoft.com/office/drawing/2014/main" id="{1FE97726-7159-3C84-98F7-8A3DBC521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577" y="3167802"/>
            <a:ext cx="10443882" cy="207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9678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D5154-52C6-3D7C-CE17-C0EA1A759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ACC3"/>
                </a:solidFill>
              </a:rPr>
              <a:t>Thesis / Dissertation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E71E7-2476-5B4D-8DA0-9F7B87FA6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942164"/>
            <a:ext cx="4800600" cy="4638249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spcAft>
                <a:spcPts val="600"/>
              </a:spcAft>
              <a:buNone/>
            </a:pPr>
            <a:endParaRPr lang="en-US" dirty="0">
              <a:latin typeface="Helvetica"/>
              <a:cs typeface="Helvetica"/>
            </a:endParaRPr>
          </a:p>
          <a:p>
            <a:pPr>
              <a:spcAft>
                <a:spcPts val="600"/>
              </a:spcAft>
            </a:pPr>
            <a:r>
              <a:rPr lang="en-US" dirty="0">
                <a:latin typeface="Helvetica"/>
                <a:cs typeface="Helvetica"/>
              </a:rPr>
              <a:t>Format information sessions held </a:t>
            </a:r>
            <a:r>
              <a:rPr lang="en-US" dirty="0">
                <a:latin typeface="Helvetica"/>
                <a:cs typeface="Helvetica"/>
                <a:hlinkClick r:id="rId2"/>
              </a:rPr>
              <a:t>several times during the school year</a:t>
            </a:r>
            <a:r>
              <a:rPr lang="en-US" dirty="0">
                <a:latin typeface="Helvetica"/>
                <a:cs typeface="Helvetica"/>
              </a:rPr>
              <a:t> for </a:t>
            </a:r>
            <a:r>
              <a:rPr lang="en-US" i="1" dirty="0">
                <a:latin typeface="Helvetica"/>
                <a:cs typeface="Helvetica"/>
              </a:rPr>
              <a:t>doctoral and MS/MA plan A students</a:t>
            </a:r>
            <a:endParaRPr lang="en-US" dirty="0">
              <a:latin typeface="Helvetica"/>
              <a:cs typeface="Helvetica"/>
            </a:endParaRPr>
          </a:p>
          <a:p>
            <a:pPr>
              <a:spcAft>
                <a:spcPts val="600"/>
              </a:spcAft>
            </a:pPr>
            <a:r>
              <a:rPr lang="en-US" dirty="0">
                <a:latin typeface="Helvetica"/>
                <a:cs typeface="Helvetica"/>
                <a:hlinkClick r:id="rId3"/>
              </a:rPr>
              <a:t>USU thesis and dissertation format requirements</a:t>
            </a:r>
            <a:r>
              <a:rPr lang="en-US" dirty="0">
                <a:latin typeface="Helvetica"/>
                <a:cs typeface="Helvetica"/>
              </a:rPr>
              <a:t> and guidelines, journal and other departmental format options, and tools that may be useful in the preparation of a thesis or dissertation including the </a:t>
            </a:r>
            <a:r>
              <a:rPr lang="en-US" dirty="0">
                <a:latin typeface="Helvetica"/>
                <a:cs typeface="Helvetica"/>
                <a:hlinkClick r:id="rId4"/>
              </a:rPr>
              <a:t>publication guide</a:t>
            </a:r>
            <a:endParaRPr lang="en-US" dirty="0">
              <a:latin typeface="Helvetica"/>
              <a:cs typeface="Helvetica"/>
            </a:endParaRPr>
          </a:p>
          <a:p>
            <a:pPr>
              <a:spcAft>
                <a:spcPts val="600"/>
              </a:spcAft>
            </a:pPr>
            <a:r>
              <a:rPr lang="en-US" dirty="0">
                <a:latin typeface="Helvetica"/>
                <a:cs typeface="Helvetica"/>
              </a:rPr>
              <a:t>Questions about copyright? We have an expert copyright librarian, Becky </a:t>
            </a:r>
            <a:r>
              <a:rPr lang="en-US" dirty="0" err="1">
                <a:latin typeface="Helvetica"/>
                <a:cs typeface="Helvetica"/>
              </a:rPr>
              <a:t>Thoms</a:t>
            </a:r>
            <a:r>
              <a:rPr lang="en-US" dirty="0">
                <a:latin typeface="Helvetica"/>
                <a:cs typeface="Helvetica"/>
              </a:rPr>
              <a:t> who can help! </a:t>
            </a:r>
            <a:r>
              <a:rPr lang="en-US" dirty="0">
                <a:latin typeface="Helvetica"/>
                <a:cs typeface="Helvetica"/>
                <a:hlinkClick r:id="rId5"/>
              </a:rPr>
              <a:t>becky.thoms@usu.edu</a:t>
            </a:r>
            <a:endParaRPr lang="en-US" dirty="0">
              <a:latin typeface="Helvetica"/>
              <a:cs typeface="Helvetica"/>
            </a:endParaRPr>
          </a:p>
          <a:p>
            <a:pPr>
              <a:spcAft>
                <a:spcPts val="600"/>
              </a:spcAft>
            </a:pPr>
            <a:endParaRPr lang="en-US" dirty="0">
              <a:latin typeface="Helvetica"/>
              <a:cs typeface="Helvetica"/>
            </a:endParaRPr>
          </a:p>
          <a:p>
            <a:pPr>
              <a:spcAft>
                <a:spcPts val="600"/>
              </a:spcAft>
            </a:pPr>
            <a:endParaRPr lang="en-US" i="1" dirty="0"/>
          </a:p>
        </p:txBody>
      </p:sp>
      <p:pic>
        <p:nvPicPr>
          <p:cNvPr id="7" name="Picture 6" descr="Photo of a student working on a laptop">
            <a:extLst>
              <a:ext uri="{FF2B5EF4-FFF2-40B4-BE49-F238E27FC236}">
                <a16:creationId xmlns:a16="http://schemas.microsoft.com/office/drawing/2014/main" id="{95B4312D-2289-08D4-BDE6-ADB33EEBB7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62" r="43055"/>
          <a:stretch/>
        </p:blipFill>
        <p:spPr>
          <a:xfrm>
            <a:off x="6640286" y="-1"/>
            <a:ext cx="555171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4852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873E226-7842-6766-5FD2-294E5B781CA4}"/>
              </a:ext>
            </a:extLst>
          </p:cNvPr>
          <p:cNvSpPr/>
          <p:nvPr/>
        </p:nvSpPr>
        <p:spPr>
          <a:xfrm>
            <a:off x="6958662" y="353585"/>
            <a:ext cx="4422098" cy="151111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FF0DFD-103C-9FA3-8C7B-4FE3A3A736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750" y="527550"/>
            <a:ext cx="4209010" cy="755555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71212A-4F19-8CBF-B37C-4D90E40C9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40911" y="1283105"/>
            <a:ext cx="3657600" cy="755556"/>
          </a:xfrm>
        </p:spPr>
        <p:txBody>
          <a:bodyPr/>
          <a:lstStyle/>
          <a:p>
            <a:r>
              <a:rPr lang="en-US" dirty="0" err="1"/>
              <a:t>kaitlin.luder@usu.edu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6085116-8507-4A42-A509-87F6CD05DBF3}"/>
              </a:ext>
            </a:extLst>
          </p:cNvPr>
          <p:cNvSpPr txBox="1">
            <a:spLocks/>
          </p:cNvSpPr>
          <p:nvPr/>
        </p:nvSpPr>
        <p:spPr>
          <a:xfrm>
            <a:off x="277587" y="5915872"/>
            <a:ext cx="6351813" cy="7555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bg1"/>
                </a:solidFill>
                <a:latin typeface="Helvetica" pitchFamily="2" charset="0"/>
                <a:ea typeface="+mj-ea"/>
                <a:cs typeface="Gill Sans" panose="020B0502020104020203" pitchFamily="34" charset="-79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83F1A52-1918-B13F-8E6B-714706CEB945}"/>
              </a:ext>
            </a:extLst>
          </p:cNvPr>
          <p:cNvSpPr txBox="1">
            <a:spLocks/>
          </p:cNvSpPr>
          <p:nvPr/>
        </p:nvSpPr>
        <p:spPr>
          <a:xfrm>
            <a:off x="277587" y="5554423"/>
            <a:ext cx="3657600" cy="7555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267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DE5BC-DC8F-C55D-A679-2762FAA27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36" y="348225"/>
            <a:ext cx="1884217" cy="914400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Google Shape;336;p29">
            <a:extLst>
              <a:ext uri="{FF2B5EF4-FFF2-40B4-BE49-F238E27FC236}">
                <a16:creationId xmlns:a16="http://schemas.microsoft.com/office/drawing/2014/main" id="{88FB8791-E2EE-963F-9AF5-F1D2AD0AD370}"/>
              </a:ext>
            </a:extLst>
          </p:cNvPr>
          <p:cNvSpPr>
            <a:spLocks noChangeAspect="1"/>
          </p:cNvSpPr>
          <p:nvPr/>
        </p:nvSpPr>
        <p:spPr>
          <a:xfrm>
            <a:off x="-1339233" y="5240516"/>
            <a:ext cx="3307667" cy="3310033"/>
          </a:xfrm>
          <a:prstGeom prst="donut">
            <a:avLst>
              <a:gd name="adj" fmla="val 24108"/>
            </a:avLst>
          </a:prstGeom>
          <a:solidFill>
            <a:srgbClr val="0690C1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690C1"/>
              </a:solidFill>
            </a:endParaRPr>
          </a:p>
        </p:txBody>
      </p:sp>
      <p:sp>
        <p:nvSpPr>
          <p:cNvPr id="5" name="Google Shape;264;p21">
            <a:extLst>
              <a:ext uri="{FF2B5EF4-FFF2-40B4-BE49-F238E27FC236}">
                <a16:creationId xmlns:a16="http://schemas.microsoft.com/office/drawing/2014/main" id="{D98068B6-F145-E385-5D9C-32BF3A8E1968}"/>
              </a:ext>
            </a:extLst>
          </p:cNvPr>
          <p:cNvSpPr txBox="1">
            <a:spLocks/>
          </p:cNvSpPr>
          <p:nvPr/>
        </p:nvSpPr>
        <p:spPr>
          <a:xfrm>
            <a:off x="185354" y="1617484"/>
            <a:ext cx="5824819" cy="298685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Font typeface="Wingdings" pitchFamily="2" charset="2"/>
              <a:buChar char="q"/>
            </a:pPr>
            <a:r>
              <a:rPr lang="en-US" b="1" dirty="0">
                <a:solidFill>
                  <a:srgbClr val="00ACC3"/>
                </a:solidFill>
              </a:rPr>
              <a:t>Find Help</a:t>
            </a:r>
          </a:p>
          <a:p>
            <a:pPr>
              <a:spcBef>
                <a:spcPts val="600"/>
              </a:spcBef>
              <a:buFont typeface="Wingdings" pitchFamily="2" charset="2"/>
              <a:buChar char="q"/>
            </a:pPr>
            <a:endParaRPr lang="en-US" b="1" dirty="0">
              <a:solidFill>
                <a:srgbClr val="00ACC3"/>
              </a:solidFill>
            </a:endParaRPr>
          </a:p>
          <a:p>
            <a:pPr>
              <a:spcBef>
                <a:spcPts val="600"/>
              </a:spcBef>
              <a:buFont typeface="Wingdings" pitchFamily="2" charset="2"/>
              <a:buChar char="q"/>
            </a:pPr>
            <a:r>
              <a:rPr lang="en-US" b="1" dirty="0">
                <a:solidFill>
                  <a:srgbClr val="00ACC3"/>
                </a:solidFill>
              </a:rPr>
              <a:t>Research Resources</a:t>
            </a:r>
          </a:p>
          <a:p>
            <a:pPr>
              <a:spcBef>
                <a:spcPts val="600"/>
              </a:spcBef>
              <a:buFont typeface="Wingdings" pitchFamily="2" charset="2"/>
              <a:buChar char="q"/>
            </a:pPr>
            <a:endParaRPr lang="en-US" b="1" dirty="0">
              <a:solidFill>
                <a:srgbClr val="00ACC3"/>
              </a:solidFill>
            </a:endParaRPr>
          </a:p>
          <a:p>
            <a:pPr>
              <a:spcBef>
                <a:spcPts val="600"/>
              </a:spcBef>
              <a:buFont typeface="Wingdings" pitchFamily="2" charset="2"/>
              <a:buChar char="q"/>
            </a:pPr>
            <a:r>
              <a:rPr lang="en-US" b="1" dirty="0">
                <a:solidFill>
                  <a:srgbClr val="00ACC3"/>
                </a:solidFill>
              </a:rPr>
              <a:t>Research Overview </a:t>
            </a:r>
          </a:p>
          <a:p>
            <a:pPr>
              <a:spcBef>
                <a:spcPts val="600"/>
              </a:spcBef>
              <a:buFont typeface="Wingdings" pitchFamily="2" charset="2"/>
              <a:buChar char="q"/>
            </a:pPr>
            <a:endParaRPr lang="en-US" b="1" dirty="0">
              <a:solidFill>
                <a:srgbClr val="00ACC3"/>
              </a:solidFill>
            </a:endParaRPr>
          </a:p>
          <a:p>
            <a:pPr>
              <a:spcBef>
                <a:spcPts val="600"/>
              </a:spcBef>
              <a:buFont typeface="Wingdings" pitchFamily="2" charset="2"/>
              <a:buChar char="q"/>
            </a:pPr>
            <a:r>
              <a:rPr lang="en-US" b="1" dirty="0">
                <a:solidFill>
                  <a:srgbClr val="00ACC3"/>
                </a:solidFill>
              </a:rPr>
              <a:t>Additional Resources </a:t>
            </a:r>
          </a:p>
          <a:p>
            <a:pPr marL="0" indent="0">
              <a:spcBef>
                <a:spcPts val="600"/>
              </a:spcBef>
              <a:buNone/>
            </a:pPr>
            <a:br>
              <a:rPr lang="en-US" sz="2000" dirty="0"/>
            </a:br>
            <a:endParaRPr lang="en-US" sz="2000" dirty="0"/>
          </a:p>
        </p:txBody>
      </p:sp>
      <p:sp>
        <p:nvSpPr>
          <p:cNvPr id="6" name="Google Shape;265;p21">
            <a:extLst>
              <a:ext uri="{FF2B5EF4-FFF2-40B4-BE49-F238E27FC236}">
                <a16:creationId xmlns:a16="http://schemas.microsoft.com/office/drawing/2014/main" id="{7800CE8A-BDB4-F74A-02E3-E04F7B5BDF59}"/>
              </a:ext>
            </a:extLst>
          </p:cNvPr>
          <p:cNvSpPr txBox="1">
            <a:spLocks/>
          </p:cNvSpPr>
          <p:nvPr/>
        </p:nvSpPr>
        <p:spPr>
          <a:xfrm>
            <a:off x="4283602" y="2917275"/>
            <a:ext cx="5872545" cy="33741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br>
              <a:rPr lang="en-US" sz="2000" dirty="0"/>
            </a:br>
            <a:endParaRPr lang="en-US" sz="2000" dirty="0"/>
          </a:p>
        </p:txBody>
      </p:sp>
      <p:sp>
        <p:nvSpPr>
          <p:cNvPr id="7" name="Google Shape;266;p21">
            <a:extLst>
              <a:ext uri="{FF2B5EF4-FFF2-40B4-BE49-F238E27FC236}">
                <a16:creationId xmlns:a16="http://schemas.microsoft.com/office/drawing/2014/main" id="{EAA6A681-2387-2294-C3E1-3ECB1DA0DEC9}"/>
              </a:ext>
            </a:extLst>
          </p:cNvPr>
          <p:cNvSpPr txBox="1">
            <a:spLocks/>
          </p:cNvSpPr>
          <p:nvPr/>
        </p:nvSpPr>
        <p:spPr>
          <a:xfrm>
            <a:off x="137629" y="3702136"/>
            <a:ext cx="3661611" cy="33741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br>
              <a:rPr lang="en-US" sz="2000" dirty="0"/>
            </a:br>
            <a:endParaRPr lang="en-US" dirty="0"/>
          </a:p>
        </p:txBody>
      </p:sp>
      <p:cxnSp>
        <p:nvCxnSpPr>
          <p:cNvPr id="3" name="Google Shape;334;p29">
            <a:extLst>
              <a:ext uri="{FF2B5EF4-FFF2-40B4-BE49-F238E27FC236}">
                <a16:creationId xmlns:a16="http://schemas.microsoft.com/office/drawing/2014/main" id="{358E8CEE-E392-C6EB-9C27-81A811C3BB07}"/>
              </a:ext>
            </a:extLst>
          </p:cNvPr>
          <p:cNvCxnSpPr>
            <a:cxnSpLocks/>
          </p:cNvCxnSpPr>
          <p:nvPr/>
        </p:nvCxnSpPr>
        <p:spPr>
          <a:xfrm>
            <a:off x="0" y="1498243"/>
            <a:ext cx="12192000" cy="0"/>
          </a:xfrm>
          <a:prstGeom prst="straightConnector1">
            <a:avLst/>
          </a:prstGeom>
          <a:noFill/>
          <a:ln w="57150" cap="flat" cmpd="sng">
            <a:solidFill>
              <a:srgbClr val="032B44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64147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DE5BC-DC8F-C55D-A679-2762FAA27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066"/>
            <a:ext cx="6840682" cy="1388485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00ACC3"/>
                </a:solidFill>
              </a:rPr>
              <a:t>Find Help:</a:t>
            </a:r>
          </a:p>
        </p:txBody>
      </p:sp>
      <p:sp>
        <p:nvSpPr>
          <p:cNvPr id="4" name="Google Shape;336;p29">
            <a:extLst>
              <a:ext uri="{FF2B5EF4-FFF2-40B4-BE49-F238E27FC236}">
                <a16:creationId xmlns:a16="http://schemas.microsoft.com/office/drawing/2014/main" id="{88FB8791-E2EE-963F-9AF5-F1D2AD0AD370}"/>
              </a:ext>
            </a:extLst>
          </p:cNvPr>
          <p:cNvSpPr>
            <a:spLocks noChangeAspect="1"/>
          </p:cNvSpPr>
          <p:nvPr/>
        </p:nvSpPr>
        <p:spPr>
          <a:xfrm>
            <a:off x="-1312614" y="4723583"/>
            <a:ext cx="3307667" cy="3310033"/>
          </a:xfrm>
          <a:prstGeom prst="donut">
            <a:avLst>
              <a:gd name="adj" fmla="val 24108"/>
            </a:avLst>
          </a:prstGeom>
          <a:solidFill>
            <a:srgbClr val="0690C1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690C1"/>
              </a:solidFill>
            </a:endParaRPr>
          </a:p>
        </p:txBody>
      </p:sp>
      <p:sp>
        <p:nvSpPr>
          <p:cNvPr id="5" name="Google Shape;264;p21">
            <a:extLst>
              <a:ext uri="{FF2B5EF4-FFF2-40B4-BE49-F238E27FC236}">
                <a16:creationId xmlns:a16="http://schemas.microsoft.com/office/drawing/2014/main" id="{D98068B6-F145-E385-5D9C-32BF3A8E1968}"/>
              </a:ext>
            </a:extLst>
          </p:cNvPr>
          <p:cNvSpPr txBox="1">
            <a:spLocks/>
          </p:cNvSpPr>
          <p:nvPr/>
        </p:nvSpPr>
        <p:spPr>
          <a:xfrm>
            <a:off x="341219" y="2298854"/>
            <a:ext cx="3566160" cy="298685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Font typeface="Wingdings" pitchFamily="2" charset="2"/>
              <a:buChar char="q"/>
            </a:pPr>
            <a:r>
              <a:rPr lang="en-US" dirty="0">
                <a:hlinkClick r:id="rId3"/>
              </a:rPr>
              <a:t>Library Website</a:t>
            </a:r>
            <a:endParaRPr lang="en-US" dirty="0"/>
          </a:p>
          <a:p>
            <a:pPr>
              <a:spcBef>
                <a:spcPts val="600"/>
              </a:spcBef>
              <a:buFont typeface="Wingdings" pitchFamily="2" charset="2"/>
              <a:buChar char="q"/>
            </a:pPr>
            <a:r>
              <a:rPr lang="en-US" dirty="0">
                <a:hlinkClick r:id="rId4"/>
              </a:rPr>
              <a:t>Request Consultation</a:t>
            </a:r>
            <a:endParaRPr lang="en-US" dirty="0"/>
          </a:p>
          <a:p>
            <a:pPr>
              <a:spcBef>
                <a:spcPts val="600"/>
              </a:spcBef>
              <a:buFont typeface="Wingdings" pitchFamily="2" charset="2"/>
              <a:buChar char="q"/>
            </a:pPr>
            <a:r>
              <a:rPr lang="en-US" dirty="0">
                <a:hlinkClick r:id="rId5"/>
              </a:rPr>
              <a:t>Research Guides </a:t>
            </a:r>
            <a:endParaRPr lang="en-US" dirty="0"/>
          </a:p>
        </p:txBody>
      </p:sp>
      <p:cxnSp>
        <p:nvCxnSpPr>
          <p:cNvPr id="3" name="Google Shape;334;p29">
            <a:extLst>
              <a:ext uri="{FF2B5EF4-FFF2-40B4-BE49-F238E27FC236}">
                <a16:creationId xmlns:a16="http://schemas.microsoft.com/office/drawing/2014/main" id="{358E8CEE-E392-C6EB-9C27-81A811C3BB07}"/>
              </a:ext>
            </a:extLst>
          </p:cNvPr>
          <p:cNvCxnSpPr>
            <a:cxnSpLocks/>
          </p:cNvCxnSpPr>
          <p:nvPr/>
        </p:nvCxnSpPr>
        <p:spPr>
          <a:xfrm>
            <a:off x="0" y="2017789"/>
            <a:ext cx="12192000" cy="0"/>
          </a:xfrm>
          <a:prstGeom prst="straightConnector1">
            <a:avLst/>
          </a:prstGeom>
          <a:noFill/>
          <a:ln w="57150" cap="flat" cmpd="sng">
            <a:solidFill>
              <a:srgbClr val="032B44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435936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DE5BC-DC8F-C55D-A679-2762FAA27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36" y="348225"/>
            <a:ext cx="6632864" cy="914400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00ACC3"/>
                </a:solidFill>
              </a:rPr>
              <a:t>Research Resources: </a:t>
            </a:r>
          </a:p>
        </p:txBody>
      </p:sp>
      <p:sp>
        <p:nvSpPr>
          <p:cNvPr id="4" name="Google Shape;336;p29">
            <a:extLst>
              <a:ext uri="{FF2B5EF4-FFF2-40B4-BE49-F238E27FC236}">
                <a16:creationId xmlns:a16="http://schemas.microsoft.com/office/drawing/2014/main" id="{88FB8791-E2EE-963F-9AF5-F1D2AD0AD370}"/>
              </a:ext>
            </a:extLst>
          </p:cNvPr>
          <p:cNvSpPr>
            <a:spLocks noChangeAspect="1"/>
          </p:cNvSpPr>
          <p:nvPr/>
        </p:nvSpPr>
        <p:spPr>
          <a:xfrm>
            <a:off x="-1312614" y="4723583"/>
            <a:ext cx="3307667" cy="3310033"/>
          </a:xfrm>
          <a:prstGeom prst="donut">
            <a:avLst>
              <a:gd name="adj" fmla="val 24108"/>
            </a:avLst>
          </a:prstGeom>
          <a:solidFill>
            <a:srgbClr val="0690C1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690C1"/>
              </a:solidFill>
            </a:endParaRPr>
          </a:p>
        </p:txBody>
      </p:sp>
      <p:sp>
        <p:nvSpPr>
          <p:cNvPr id="6" name="Google Shape;265;p21">
            <a:extLst>
              <a:ext uri="{FF2B5EF4-FFF2-40B4-BE49-F238E27FC236}">
                <a16:creationId xmlns:a16="http://schemas.microsoft.com/office/drawing/2014/main" id="{7800CE8A-BDB4-F74A-02E3-E04F7B5BDF59}"/>
              </a:ext>
            </a:extLst>
          </p:cNvPr>
          <p:cNvSpPr txBox="1">
            <a:spLocks/>
          </p:cNvSpPr>
          <p:nvPr/>
        </p:nvSpPr>
        <p:spPr>
          <a:xfrm>
            <a:off x="211972" y="2134417"/>
            <a:ext cx="5652380" cy="33741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Font typeface="Wingdings" pitchFamily="2" charset="2"/>
              <a:buChar char="q"/>
            </a:pPr>
            <a:r>
              <a:rPr lang="en-US" dirty="0"/>
              <a:t>Access </a:t>
            </a:r>
            <a:r>
              <a:rPr lang="en-US" dirty="0">
                <a:hlinkClick r:id="rId3"/>
              </a:rPr>
              <a:t>Databases</a:t>
            </a:r>
            <a:r>
              <a:rPr lang="en-US" dirty="0"/>
              <a:t> through the library</a:t>
            </a:r>
          </a:p>
          <a:p>
            <a:pPr>
              <a:spcBef>
                <a:spcPts val="600"/>
              </a:spcBef>
              <a:buFont typeface="Wingdings" pitchFamily="2" charset="2"/>
              <a:buChar char="q"/>
            </a:pPr>
            <a:r>
              <a:rPr lang="en-US" dirty="0">
                <a:hlinkClick r:id="rId4"/>
              </a:rPr>
              <a:t>Interlibrary Loan</a:t>
            </a:r>
            <a:endParaRPr lang="en-US" dirty="0"/>
          </a:p>
          <a:p>
            <a:pPr>
              <a:spcBef>
                <a:spcPts val="600"/>
              </a:spcBef>
              <a:buFont typeface="Wingdings" pitchFamily="2" charset="2"/>
              <a:buChar char="q"/>
            </a:pPr>
            <a:r>
              <a:rPr lang="en-US" dirty="0"/>
              <a:t>Citation Manager – </a:t>
            </a:r>
            <a:r>
              <a:rPr lang="en-US" dirty="0">
                <a:hlinkClick r:id="rId5"/>
              </a:rPr>
              <a:t>Zotero</a:t>
            </a:r>
            <a:endParaRPr lang="en-US" dirty="0"/>
          </a:p>
          <a:p>
            <a:pPr marL="0" indent="0">
              <a:spcBef>
                <a:spcPts val="600"/>
              </a:spcBef>
              <a:buNone/>
            </a:pPr>
            <a:endParaRPr lang="en-US" sz="2000" dirty="0"/>
          </a:p>
        </p:txBody>
      </p:sp>
      <p:cxnSp>
        <p:nvCxnSpPr>
          <p:cNvPr id="3" name="Google Shape;334;p29">
            <a:extLst>
              <a:ext uri="{FF2B5EF4-FFF2-40B4-BE49-F238E27FC236}">
                <a16:creationId xmlns:a16="http://schemas.microsoft.com/office/drawing/2014/main" id="{358E8CEE-E392-C6EB-9C27-81A811C3BB07}"/>
              </a:ext>
            </a:extLst>
          </p:cNvPr>
          <p:cNvCxnSpPr>
            <a:cxnSpLocks/>
          </p:cNvCxnSpPr>
          <p:nvPr/>
        </p:nvCxnSpPr>
        <p:spPr>
          <a:xfrm>
            <a:off x="0" y="2017789"/>
            <a:ext cx="12192000" cy="0"/>
          </a:xfrm>
          <a:prstGeom prst="straightConnector1">
            <a:avLst/>
          </a:prstGeom>
          <a:noFill/>
          <a:ln w="57150" cap="flat" cmpd="sng">
            <a:solidFill>
              <a:srgbClr val="032B44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439482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D5154-52C6-3D7C-CE17-C0EA1A759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72" y="250825"/>
            <a:ext cx="9601200" cy="914400"/>
          </a:xfrm>
        </p:spPr>
        <p:txBody>
          <a:bodyPr/>
          <a:lstStyle/>
          <a:p>
            <a:r>
              <a:rPr lang="en-US" dirty="0">
                <a:solidFill>
                  <a:srgbClr val="00ACC3"/>
                </a:solidFill>
              </a:rPr>
              <a:t>Tips for Accessing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E71E7-2476-5B4D-8DA0-9F7B87FA6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942164"/>
            <a:ext cx="4675416" cy="491583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Start from </a:t>
            </a:r>
            <a:r>
              <a:rPr lang="en-US" dirty="0">
                <a:hlinkClick r:id="rId3"/>
              </a:rPr>
              <a:t>library.usu.edu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Install the </a:t>
            </a:r>
            <a:r>
              <a:rPr lang="en-US" dirty="0">
                <a:hlinkClick r:id="rId4"/>
              </a:rPr>
              <a:t>Lean Library</a:t>
            </a:r>
            <a:r>
              <a:rPr lang="en-US" dirty="0"/>
              <a:t> browser extension</a:t>
            </a:r>
          </a:p>
          <a:p>
            <a:pPr>
              <a:spcAft>
                <a:spcPts val="600"/>
              </a:spcAft>
            </a:pPr>
            <a:r>
              <a:rPr lang="en-US" dirty="0"/>
              <a:t>Use </a:t>
            </a:r>
            <a:r>
              <a:rPr lang="en-US" dirty="0">
                <a:hlinkClick r:id="rId5"/>
              </a:rPr>
              <a:t>InterLibrary Loan</a:t>
            </a:r>
            <a:r>
              <a:rPr lang="en-US" dirty="0"/>
              <a:t>, a free-to-you service that gets you articles, book chapters, books, and other resources not available in our collections</a:t>
            </a:r>
          </a:p>
        </p:txBody>
      </p:sp>
      <p:pic>
        <p:nvPicPr>
          <p:cNvPr id="1026" name="Picture 2" descr="Screenshot of a Lean Library browser notification saying the library has access to content on a website">
            <a:extLst>
              <a:ext uri="{FF2B5EF4-FFF2-40B4-BE49-F238E27FC236}">
                <a16:creationId xmlns:a16="http://schemas.microsoft.com/office/drawing/2014/main" id="{582D637F-EB3C-94BC-1AD2-1FE47A6A6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993" y="1736725"/>
            <a:ext cx="3446235" cy="406051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06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D5154-52C6-3D7C-CE17-C0EA1A759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ACC3"/>
                </a:solidFill>
              </a:rPr>
              <a:t>Citation Support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E232D9F-3382-B172-4701-B946EAA37042}"/>
              </a:ext>
            </a:extLst>
          </p:cNvPr>
          <p:cNvSpPr txBox="1">
            <a:spLocks/>
          </p:cNvSpPr>
          <p:nvPr/>
        </p:nvSpPr>
        <p:spPr>
          <a:xfrm>
            <a:off x="1295399" y="1942164"/>
            <a:ext cx="4412673" cy="4915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dirty="0">
                <a:hlinkClick r:id="rId2"/>
              </a:rPr>
              <a:t>Zotero</a:t>
            </a:r>
            <a:r>
              <a:rPr lang="en-US" dirty="0"/>
              <a:t> is the citation management program supported by USU Libraries</a:t>
            </a:r>
          </a:p>
          <a:p>
            <a:pPr>
              <a:spcAft>
                <a:spcPts val="600"/>
              </a:spcAft>
            </a:pPr>
            <a:r>
              <a:rPr lang="en-US" dirty="0"/>
              <a:t>Free, open-source citation organizer available in a browser-based and desktop version</a:t>
            </a:r>
          </a:p>
          <a:p>
            <a:pPr>
              <a:spcAft>
                <a:spcPts val="600"/>
              </a:spcAft>
            </a:pPr>
            <a:r>
              <a:rPr lang="en-US" dirty="0">
                <a:hlinkClick r:id="rId3"/>
              </a:rPr>
              <a:t>Online tutorial </a:t>
            </a:r>
            <a:r>
              <a:rPr lang="en-US" dirty="0"/>
              <a:t>and consultations available to help you get started</a:t>
            </a:r>
          </a:p>
        </p:txBody>
      </p:sp>
      <p:pic>
        <p:nvPicPr>
          <p:cNvPr id="4098" name="Picture 2" descr="Screenshot of Zotero homepage, featuring the text &quot;your personal research assistant&quot; with an image of a Zotero library">
            <a:extLst>
              <a:ext uri="{FF2B5EF4-FFF2-40B4-BE49-F238E27FC236}">
                <a16:creationId xmlns:a16="http://schemas.microsoft.com/office/drawing/2014/main" id="{AE20ABE9-28C4-2C68-D44C-5D2D0E8E2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345" y="16329"/>
            <a:ext cx="7796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503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DE5BC-DC8F-C55D-A679-2762FAA27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36" y="348225"/>
            <a:ext cx="4991100" cy="914400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00ACC3"/>
                </a:solidFill>
              </a:rPr>
              <a:t>Research Overview </a:t>
            </a:r>
          </a:p>
        </p:txBody>
      </p:sp>
      <p:sp>
        <p:nvSpPr>
          <p:cNvPr id="4" name="Google Shape;336;p29">
            <a:extLst>
              <a:ext uri="{FF2B5EF4-FFF2-40B4-BE49-F238E27FC236}">
                <a16:creationId xmlns:a16="http://schemas.microsoft.com/office/drawing/2014/main" id="{88FB8791-E2EE-963F-9AF5-F1D2AD0AD370}"/>
              </a:ext>
            </a:extLst>
          </p:cNvPr>
          <p:cNvSpPr>
            <a:spLocks noChangeAspect="1"/>
          </p:cNvSpPr>
          <p:nvPr/>
        </p:nvSpPr>
        <p:spPr>
          <a:xfrm>
            <a:off x="-1312614" y="4723583"/>
            <a:ext cx="3307667" cy="3310033"/>
          </a:xfrm>
          <a:prstGeom prst="donut">
            <a:avLst>
              <a:gd name="adj" fmla="val 24108"/>
            </a:avLst>
          </a:prstGeom>
          <a:solidFill>
            <a:srgbClr val="0690C1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690C1"/>
              </a:solidFill>
            </a:endParaRPr>
          </a:p>
        </p:txBody>
      </p:sp>
      <p:sp>
        <p:nvSpPr>
          <p:cNvPr id="7" name="Google Shape;266;p21">
            <a:extLst>
              <a:ext uri="{FF2B5EF4-FFF2-40B4-BE49-F238E27FC236}">
                <a16:creationId xmlns:a16="http://schemas.microsoft.com/office/drawing/2014/main" id="{EAA6A681-2387-2294-C3E1-3ECB1DA0DEC9}"/>
              </a:ext>
            </a:extLst>
          </p:cNvPr>
          <p:cNvSpPr txBox="1">
            <a:spLocks/>
          </p:cNvSpPr>
          <p:nvPr/>
        </p:nvSpPr>
        <p:spPr>
          <a:xfrm>
            <a:off x="110836" y="2012325"/>
            <a:ext cx="3661611" cy="33741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Font typeface="Wingdings" pitchFamily="2" charset="2"/>
              <a:buChar char="q"/>
            </a:pPr>
            <a:r>
              <a:rPr lang="en-US" dirty="0"/>
              <a:t>How to Search</a:t>
            </a:r>
          </a:p>
          <a:p>
            <a:pPr>
              <a:spcBef>
                <a:spcPts val="600"/>
              </a:spcBef>
              <a:buFont typeface="Wingdings" pitchFamily="2" charset="2"/>
              <a:buChar char="q"/>
            </a:pPr>
            <a:r>
              <a:rPr lang="en-US" dirty="0"/>
              <a:t>Lit Reviews</a:t>
            </a: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en-US" dirty="0"/>
          </a:p>
        </p:txBody>
      </p:sp>
      <p:cxnSp>
        <p:nvCxnSpPr>
          <p:cNvPr id="3" name="Google Shape;334;p29">
            <a:extLst>
              <a:ext uri="{FF2B5EF4-FFF2-40B4-BE49-F238E27FC236}">
                <a16:creationId xmlns:a16="http://schemas.microsoft.com/office/drawing/2014/main" id="{358E8CEE-E392-C6EB-9C27-81A811C3BB07}"/>
              </a:ext>
            </a:extLst>
          </p:cNvPr>
          <p:cNvCxnSpPr>
            <a:cxnSpLocks/>
          </p:cNvCxnSpPr>
          <p:nvPr/>
        </p:nvCxnSpPr>
        <p:spPr>
          <a:xfrm>
            <a:off x="0" y="2017789"/>
            <a:ext cx="12192000" cy="0"/>
          </a:xfrm>
          <a:prstGeom prst="straightConnector1">
            <a:avLst/>
          </a:prstGeom>
          <a:noFill/>
          <a:ln w="57150" cap="flat" cmpd="sng">
            <a:solidFill>
              <a:srgbClr val="032B44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123232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2880" y="800392"/>
            <a:ext cx="7698523" cy="1212102"/>
          </a:xfrm>
        </p:spPr>
        <p:txBody>
          <a:bodyPr>
            <a:normAutofit/>
          </a:bodyPr>
          <a:lstStyle/>
          <a:p>
            <a:r>
              <a:rPr lang="en-US" sz="3500" dirty="0">
                <a:solidFill>
                  <a:srgbClr val="FFFFFF"/>
                </a:solidFill>
              </a:rPr>
              <a:t>Search Overview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9EE161A-5574-4855-9D63-E258A8267E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4108992"/>
              </p:ext>
            </p:extLst>
          </p:nvPr>
        </p:nvGraphicFramePr>
        <p:xfrm>
          <a:off x="1865376" y="1475232"/>
          <a:ext cx="7827264" cy="4915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B1379AB9-75EF-C145-E756-1470B63655CF}"/>
              </a:ext>
            </a:extLst>
          </p:cNvPr>
          <p:cNvSpPr txBox="1">
            <a:spLocks/>
          </p:cNvSpPr>
          <p:nvPr/>
        </p:nvSpPr>
        <p:spPr>
          <a:xfrm>
            <a:off x="135220" y="-114008"/>
            <a:ext cx="49911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Helvetica" pitchFamily="2" charset="0"/>
                <a:ea typeface="+mj-ea"/>
                <a:cs typeface="Gill Sans" panose="020B0502020104020203" pitchFamily="34" charset="-79"/>
              </a:defRPr>
            </a:lvl1pPr>
          </a:lstStyle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rgbClr val="00ACC3"/>
                </a:solidFill>
              </a:rPr>
              <a:t>Search Overview</a:t>
            </a:r>
          </a:p>
        </p:txBody>
      </p:sp>
    </p:spTree>
    <p:extLst>
      <p:ext uri="{BB962C8B-B14F-4D97-AF65-F5344CB8AC3E}">
        <p14:creationId xmlns:p14="http://schemas.microsoft.com/office/powerpoint/2010/main" val="17880535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EFFFF"/>
      </a:lt1>
      <a:dk2>
        <a:srgbClr val="002B45"/>
      </a:dk2>
      <a:lt2>
        <a:srgbClr val="F0F0F3"/>
      </a:lt2>
      <a:accent1>
        <a:srgbClr val="0490C0"/>
      </a:accent1>
      <a:accent2>
        <a:srgbClr val="009098"/>
      </a:accent2>
      <a:accent3>
        <a:srgbClr val="9BADB5"/>
      </a:accent3>
      <a:accent4>
        <a:srgbClr val="CCD0D1"/>
      </a:accent4>
      <a:accent5>
        <a:srgbClr val="FDD03F"/>
      </a:accent5>
      <a:accent6>
        <a:srgbClr val="9AC9DB"/>
      </a:accent6>
      <a:hlink>
        <a:srgbClr val="011892"/>
      </a:hlink>
      <a:folHlink>
        <a:srgbClr val="93209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versity Libraries PowerPoint Template" id="{D94F7B21-0199-2441-BFD1-4FFF5BD1BA9C}" vid="{115A594F-69C9-6E41-8EB9-8EEBDD81593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20528</TotalTime>
  <Words>1260</Words>
  <Application>Microsoft Macintosh PowerPoint</Application>
  <PresentationFormat>Widescreen</PresentationFormat>
  <Paragraphs>161</Paragraphs>
  <Slides>24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Helvetica</vt:lpstr>
      <vt:lpstr>Roboto</vt:lpstr>
      <vt:lpstr>Wingdings</vt:lpstr>
      <vt:lpstr>Office Theme</vt:lpstr>
      <vt:lpstr> Saving Time and Money with the Library</vt:lpstr>
      <vt:lpstr>Meet Your Librarian! </vt:lpstr>
      <vt:lpstr>Outline</vt:lpstr>
      <vt:lpstr>Find Help:</vt:lpstr>
      <vt:lpstr>Research Resources: </vt:lpstr>
      <vt:lpstr>Tips for Accessing Materials</vt:lpstr>
      <vt:lpstr>Citation Support</vt:lpstr>
      <vt:lpstr>Research Overview </vt:lpstr>
      <vt:lpstr>Search Overview</vt:lpstr>
      <vt:lpstr>Form a search</vt:lpstr>
      <vt:lpstr>Check subjects and index terms of a result</vt:lpstr>
      <vt:lpstr>Check if a result is peer reviewed</vt:lpstr>
      <vt:lpstr>Check if a result is peer reviewed</vt:lpstr>
      <vt:lpstr>heck the metrics of a result- who’s citing it?</vt:lpstr>
      <vt:lpstr>Check the bibliography- who is the author citing?</vt:lpstr>
      <vt:lpstr>Reminders</vt:lpstr>
      <vt:lpstr>Reminders</vt:lpstr>
      <vt:lpstr>Additional Resources: </vt:lpstr>
      <vt:lpstr>Government Documents</vt:lpstr>
      <vt:lpstr>Publishing Support</vt:lpstr>
      <vt:lpstr>Identity Management</vt:lpstr>
      <vt:lpstr>Data Management</vt:lpstr>
      <vt:lpstr>Thesis / Dissertation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USU Libraries pg. 34-35</dc:title>
  <dc:creator>Katie Strand</dc:creator>
  <cp:lastModifiedBy>Katie Luder</cp:lastModifiedBy>
  <cp:revision>148</cp:revision>
  <cp:lastPrinted>2022-09-21T20:57:20Z</cp:lastPrinted>
  <dcterms:created xsi:type="dcterms:W3CDTF">2022-05-31T16:22:29Z</dcterms:created>
  <dcterms:modified xsi:type="dcterms:W3CDTF">2022-09-21T21:13:15Z</dcterms:modified>
</cp:coreProperties>
</file>